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528" r:id="rId2"/>
    <p:sldId id="704" r:id="rId3"/>
    <p:sldId id="705" r:id="rId4"/>
    <p:sldId id="771" r:id="rId5"/>
    <p:sldId id="708" r:id="rId6"/>
    <p:sldId id="710" r:id="rId7"/>
    <p:sldId id="711" r:id="rId8"/>
    <p:sldId id="712" r:id="rId9"/>
    <p:sldId id="713" r:id="rId10"/>
    <p:sldId id="714" r:id="rId11"/>
    <p:sldId id="715" r:id="rId12"/>
    <p:sldId id="716" r:id="rId13"/>
    <p:sldId id="717" r:id="rId14"/>
    <p:sldId id="718" r:id="rId15"/>
    <p:sldId id="719" r:id="rId16"/>
    <p:sldId id="781" r:id="rId17"/>
    <p:sldId id="782" r:id="rId18"/>
    <p:sldId id="783" r:id="rId19"/>
    <p:sldId id="722" r:id="rId20"/>
    <p:sldId id="723" r:id="rId21"/>
    <p:sldId id="724" r:id="rId22"/>
    <p:sldId id="725" r:id="rId23"/>
    <p:sldId id="726" r:id="rId24"/>
    <p:sldId id="727" r:id="rId25"/>
    <p:sldId id="728" r:id="rId26"/>
    <p:sldId id="729" r:id="rId27"/>
    <p:sldId id="730" r:id="rId28"/>
    <p:sldId id="766" r:id="rId29"/>
    <p:sldId id="731" r:id="rId30"/>
    <p:sldId id="732" r:id="rId31"/>
    <p:sldId id="733" r:id="rId32"/>
    <p:sldId id="734" r:id="rId33"/>
    <p:sldId id="735" r:id="rId34"/>
    <p:sldId id="778" r:id="rId35"/>
    <p:sldId id="736" r:id="rId36"/>
    <p:sldId id="779" r:id="rId37"/>
    <p:sldId id="738" r:id="rId38"/>
    <p:sldId id="739" r:id="rId39"/>
    <p:sldId id="740" r:id="rId40"/>
    <p:sldId id="741" r:id="rId41"/>
    <p:sldId id="743" r:id="rId42"/>
    <p:sldId id="744" r:id="rId43"/>
    <p:sldId id="746" r:id="rId44"/>
    <p:sldId id="747" r:id="rId45"/>
    <p:sldId id="748" r:id="rId46"/>
    <p:sldId id="780" r:id="rId47"/>
    <p:sldId id="751" r:id="rId48"/>
    <p:sldId id="752" r:id="rId49"/>
    <p:sldId id="753" r:id="rId50"/>
    <p:sldId id="706" r:id="rId51"/>
    <p:sldId id="755" r:id="rId52"/>
    <p:sldId id="756" r:id="rId53"/>
    <p:sldId id="757" r:id="rId54"/>
    <p:sldId id="758" r:id="rId55"/>
    <p:sldId id="759" r:id="rId56"/>
    <p:sldId id="761" r:id="rId57"/>
    <p:sldId id="762" r:id="rId58"/>
    <p:sldId id="763" r:id="rId59"/>
    <p:sldId id="754" r:id="rId60"/>
  </p:sldIdLst>
  <p:sldSz cx="10058400" cy="7772400"/>
  <p:notesSz cx="6985000" cy="9283700"/>
  <p:custDataLst>
    <p:tags r:id="rId63"/>
  </p:custDataLst>
  <p:defaultTextStyle>
    <a:defPPr>
      <a:defRPr lang="en-US"/>
    </a:defPPr>
    <a:lvl1pPr algn="ctr" rtl="0" fontAlgn="base">
      <a:spcBef>
        <a:spcPct val="0"/>
      </a:spcBef>
      <a:spcAft>
        <a:spcPct val="0"/>
      </a:spcAft>
      <a:defRPr sz="2400" kern="1200">
        <a:solidFill>
          <a:schemeClr val="tx1"/>
        </a:solidFill>
        <a:latin typeface="Arial" charset="0"/>
        <a:ea typeface="+mn-ea"/>
        <a:cs typeface="Arial" charset="0"/>
      </a:defRPr>
    </a:lvl1pPr>
    <a:lvl2pPr marL="457200" algn="ctr" rtl="0" fontAlgn="base">
      <a:spcBef>
        <a:spcPct val="0"/>
      </a:spcBef>
      <a:spcAft>
        <a:spcPct val="0"/>
      </a:spcAft>
      <a:defRPr sz="2400" kern="1200">
        <a:solidFill>
          <a:schemeClr val="tx1"/>
        </a:solidFill>
        <a:latin typeface="Arial" charset="0"/>
        <a:ea typeface="+mn-ea"/>
        <a:cs typeface="Arial" charset="0"/>
      </a:defRPr>
    </a:lvl2pPr>
    <a:lvl3pPr marL="914400" algn="ctr" rtl="0" fontAlgn="base">
      <a:spcBef>
        <a:spcPct val="0"/>
      </a:spcBef>
      <a:spcAft>
        <a:spcPct val="0"/>
      </a:spcAft>
      <a:defRPr sz="2400" kern="1200">
        <a:solidFill>
          <a:schemeClr val="tx1"/>
        </a:solidFill>
        <a:latin typeface="Arial" charset="0"/>
        <a:ea typeface="+mn-ea"/>
        <a:cs typeface="Arial" charset="0"/>
      </a:defRPr>
    </a:lvl3pPr>
    <a:lvl4pPr marL="1371600" algn="ctr" rtl="0" fontAlgn="base">
      <a:spcBef>
        <a:spcPct val="0"/>
      </a:spcBef>
      <a:spcAft>
        <a:spcPct val="0"/>
      </a:spcAft>
      <a:defRPr sz="2400" kern="1200">
        <a:solidFill>
          <a:schemeClr val="tx1"/>
        </a:solidFill>
        <a:latin typeface="Arial" charset="0"/>
        <a:ea typeface="+mn-ea"/>
        <a:cs typeface="Arial" charset="0"/>
      </a:defRPr>
    </a:lvl4pPr>
    <a:lvl5pPr marL="1828800" algn="ctr"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AF1"/>
    <a:srgbClr val="FAF1DA"/>
    <a:srgbClr val="F5E3B5"/>
    <a:srgbClr val="CC9900"/>
    <a:srgbClr val="CCCC00"/>
    <a:srgbClr val="969696"/>
    <a:srgbClr val="9D9D9D"/>
    <a:srgbClr val="996633"/>
    <a:srgbClr val="CCE8D1"/>
    <a:srgbClr val="E2F2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41" autoAdjust="0"/>
    <p:restoredTop sz="94505" autoAdjust="0"/>
  </p:normalViewPr>
  <p:slideViewPr>
    <p:cSldViewPr snapToGrid="0">
      <p:cViewPr>
        <p:scale>
          <a:sx n="75" d="100"/>
          <a:sy n="75" d="100"/>
        </p:scale>
        <p:origin x="-1038" y="-486"/>
      </p:cViewPr>
      <p:guideLst>
        <p:guide orient="horz" pos="2624"/>
        <p:guide orient="horz" pos="524"/>
        <p:guide pos="629"/>
        <p:guide pos="65"/>
      </p:guideLst>
    </p:cSldViewPr>
  </p:slideViewPr>
  <p:outlineViewPr>
    <p:cViewPr>
      <p:scale>
        <a:sx n="33" d="100"/>
        <a:sy n="33" d="100"/>
      </p:scale>
      <p:origin x="0" y="12870"/>
    </p:cViewPr>
  </p:outlineViewPr>
  <p:notesTextViewPr>
    <p:cViewPr>
      <p:scale>
        <a:sx n="100" d="100"/>
        <a:sy n="100" d="100"/>
      </p:scale>
      <p:origin x="0" y="0"/>
    </p:cViewPr>
  </p:notesTextViewPr>
  <p:sorterViewPr>
    <p:cViewPr>
      <p:scale>
        <a:sx n="100" d="100"/>
        <a:sy n="100" d="100"/>
      </p:scale>
      <p:origin x="0" y="1212"/>
    </p:cViewPr>
  </p:sorterViewPr>
  <p:notesViewPr>
    <p:cSldViewPr snapToGrid="0">
      <p:cViewPr varScale="1">
        <p:scale>
          <a:sx n="45" d="100"/>
          <a:sy n="45" d="100"/>
        </p:scale>
        <p:origin x="-1326" y="-102"/>
      </p:cViewPr>
      <p:guideLst>
        <p:guide orient="horz" pos="2924"/>
        <p:guide pos="220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82758620689655E-2"/>
          <c:y val="0.17034700315457421"/>
          <c:w val="0.47667342799188755"/>
          <c:h val="0.74132492113564652"/>
        </c:manualLayout>
      </c:layout>
      <c:pieChart>
        <c:varyColors val="1"/>
        <c:ser>
          <c:idx val="0"/>
          <c:order val="0"/>
          <c:tx>
            <c:strRef>
              <c:f>Sheet1!$A$2</c:f>
              <c:strCache>
                <c:ptCount val="1"/>
              </c:strCache>
            </c:strRef>
          </c:tx>
          <c:spPr>
            <a:solidFill>
              <a:schemeClr val="accent6"/>
            </a:solidFill>
            <a:ln w="25244">
              <a:solidFill>
                <a:srgbClr val="333333"/>
              </a:solidFill>
              <a:prstDash val="solid"/>
            </a:ln>
          </c:spPr>
          <c:dPt>
            <c:idx val="0"/>
            <c:bubble3D val="0"/>
            <c:spPr>
              <a:solidFill>
                <a:schemeClr val="accent1"/>
              </a:solidFill>
              <a:ln w="3156">
                <a:solidFill>
                  <a:srgbClr val="333333"/>
                </a:solidFill>
                <a:prstDash val="solid"/>
              </a:ln>
            </c:spPr>
          </c:dPt>
          <c:dPt>
            <c:idx val="1"/>
            <c:bubble3D val="0"/>
            <c:spPr>
              <a:solidFill>
                <a:schemeClr val="accent2"/>
              </a:solidFill>
              <a:ln w="3156">
                <a:solidFill>
                  <a:srgbClr val="333333"/>
                </a:solidFill>
                <a:prstDash val="solid"/>
              </a:ln>
            </c:spPr>
          </c:dPt>
          <c:cat>
            <c:numRef>
              <c:f>Sheet1!$B$1:$C$1</c:f>
              <c:numCache>
                <c:formatCode>General</c:formatCode>
                <c:ptCount val="2"/>
              </c:numCache>
            </c:numRef>
          </c:cat>
          <c:val>
            <c:numRef>
              <c:f>Sheet1!$B$2:$C$2</c:f>
              <c:numCache>
                <c:formatCode>General</c:formatCode>
                <c:ptCount val="2"/>
                <c:pt idx="0">
                  <c:v>1</c:v>
                </c:pt>
                <c:pt idx="1">
                  <c:v>1</c:v>
                </c:pt>
              </c:numCache>
            </c:numRef>
          </c:val>
        </c:ser>
        <c:dLbls>
          <c:showLegendKey val="0"/>
          <c:showVal val="0"/>
          <c:showCatName val="0"/>
          <c:showSerName val="0"/>
          <c:showPercent val="0"/>
          <c:showBubbleSize val="0"/>
          <c:showLeaderLines val="1"/>
        </c:dLbls>
        <c:firstSliceAng val="0"/>
      </c:pieChart>
      <c:spPr>
        <a:noFill/>
        <a:ln w="25244">
          <a:noFill/>
        </a:ln>
      </c:spPr>
    </c:plotArea>
    <c:plotVisOnly val="1"/>
    <c:dispBlanksAs val="zero"/>
    <c:showDLblsOverMax val="0"/>
  </c:chart>
  <c:spPr>
    <a:noFill/>
    <a:ln>
      <a:noFill/>
    </a:ln>
  </c:spPr>
  <c:txPr>
    <a:bodyPr/>
    <a:lstStyle/>
    <a:p>
      <a:pPr>
        <a:defRPr sz="795"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897419608118318"/>
          <c:y val="7.4419252663466773E-2"/>
          <c:w val="0.81102580391882229"/>
          <c:h val="0.89426391244972869"/>
        </c:manualLayout>
      </c:layout>
      <c:barChart>
        <c:barDir val="bar"/>
        <c:grouping val="clustered"/>
        <c:varyColors val="0"/>
        <c:ser>
          <c:idx val="0"/>
          <c:order val="0"/>
          <c:tx>
            <c:strRef>
              <c:f>Sheet1!$B$1</c:f>
              <c:strCache>
                <c:ptCount val="1"/>
                <c:pt idx="0">
                  <c:v>FY2012 Shortfall             </c:v>
                </c:pt>
              </c:strCache>
            </c:strRef>
          </c:tx>
          <c:invertIfNegative val="0"/>
          <c:dLbls>
            <c:dLbl>
              <c:idx val="0"/>
              <c:layout>
                <c:manualLayout>
                  <c:x val="2.8645833627028534E-3"/>
                  <c:y val="0"/>
                </c:manualLayout>
              </c:layout>
              <c:tx>
                <c:rich>
                  <a:bodyPr/>
                  <a:lstStyle/>
                  <a:p>
                    <a:r>
                      <a:rPr lang="en-US" sz="1200" dirty="0" smtClean="0"/>
                      <a:t>3.60 </a:t>
                    </a:r>
                    <a:endParaRPr lang="en-US" sz="1200" dirty="0"/>
                  </a:p>
                </c:rich>
              </c:tx>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Sheet1!$A$2:$A$17</c:f>
              <c:strCache>
                <c:ptCount val="16"/>
                <c:pt idx="0">
                  <c:v>Florida</c:v>
                </c:pt>
                <c:pt idx="1">
                  <c:v>Maine</c:v>
                </c:pt>
                <c:pt idx="2">
                  <c:v>New York</c:v>
                </c:pt>
                <c:pt idx="3">
                  <c:v>South Carolina</c:v>
                </c:pt>
                <c:pt idx="4">
                  <c:v>Pennsylvania</c:v>
                </c:pt>
                <c:pt idx="5">
                  <c:v>Washington</c:v>
                </c:pt>
                <c:pt idx="6">
                  <c:v>North Carolina</c:v>
                </c:pt>
                <c:pt idx="7">
                  <c:v>Connecticut</c:v>
                </c:pt>
                <c:pt idx="8">
                  <c:v>Louisiana</c:v>
                </c:pt>
                <c:pt idx="9">
                  <c:v>Minnesota</c:v>
                </c:pt>
                <c:pt idx="10">
                  <c:v>Oregon</c:v>
                </c:pt>
                <c:pt idx="11">
                  <c:v>California</c:v>
                </c:pt>
                <c:pt idx="12">
                  <c:v>Texas</c:v>
                </c:pt>
                <c:pt idx="13">
                  <c:v>New Jersey</c:v>
                </c:pt>
                <c:pt idx="14">
                  <c:v>Illinois</c:v>
                </c:pt>
                <c:pt idx="15">
                  <c:v>Nevada</c:v>
                </c:pt>
              </c:strCache>
            </c:strRef>
          </c:cat>
          <c:val>
            <c:numRef>
              <c:f>Sheet1!$B$2:$B$17</c:f>
              <c:numCache>
                <c:formatCode>General</c:formatCode>
                <c:ptCount val="16"/>
                <c:pt idx="0" formatCode="&quot;$&quot;#,##0.00_);[Red]\(&quot;$&quot;#,##0.00\)">
                  <c:v>3.6</c:v>
                </c:pt>
                <c:pt idx="1">
                  <c:v>0.43600000000000155</c:v>
                </c:pt>
                <c:pt idx="2">
                  <c:v>9</c:v>
                </c:pt>
                <c:pt idx="3">
                  <c:v>0.87700000000000344</c:v>
                </c:pt>
                <c:pt idx="4">
                  <c:v>4.5</c:v>
                </c:pt>
                <c:pt idx="5">
                  <c:v>2.9</c:v>
                </c:pt>
                <c:pt idx="6">
                  <c:v>3.8</c:v>
                </c:pt>
                <c:pt idx="7">
                  <c:v>3.7</c:v>
                </c:pt>
                <c:pt idx="8">
                  <c:v>1.7</c:v>
                </c:pt>
                <c:pt idx="9">
                  <c:v>3.9</c:v>
                </c:pt>
                <c:pt idx="10">
                  <c:v>1.8</c:v>
                </c:pt>
                <c:pt idx="11">
                  <c:v>25.4</c:v>
                </c:pt>
                <c:pt idx="12">
                  <c:v>13.4</c:v>
                </c:pt>
                <c:pt idx="13">
                  <c:v>10.5</c:v>
                </c:pt>
                <c:pt idx="14">
                  <c:v>15</c:v>
                </c:pt>
                <c:pt idx="15">
                  <c:v>1.5</c:v>
                </c:pt>
              </c:numCache>
            </c:numRef>
          </c:val>
        </c:ser>
        <c:ser>
          <c:idx val="1"/>
          <c:order val="1"/>
          <c:tx>
            <c:strRef>
              <c:f>Sheet1!$C$1</c:f>
              <c:strCache>
                <c:ptCount val="1"/>
                <c:pt idx="0">
                  <c:v>Shortfall as a Percent of FY2011 Budget</c:v>
                </c:pt>
              </c:strCache>
            </c:strRef>
          </c:tx>
          <c:invertIfNegative val="0"/>
          <c:dLbls>
            <c:dLbl>
              <c:idx val="0"/>
              <c:tx>
                <c:rich>
                  <a:bodyPr/>
                  <a:lstStyle/>
                  <a:p>
                    <a:r>
                      <a:rPr lang="en-US" sz="1200" dirty="0" smtClean="0"/>
                      <a:t>14.90%</a:t>
                    </a:r>
                    <a:endParaRPr lang="en-US" sz="1200" dirty="0"/>
                  </a:p>
                </c:rich>
              </c:tx>
              <c:showLegendKey val="0"/>
              <c:showVal val="1"/>
              <c:showCatName val="0"/>
              <c:showSerName val="0"/>
              <c:showPercent val="0"/>
              <c:showBubbleSize val="0"/>
            </c:dLbl>
            <c:dLbl>
              <c:idx val="1"/>
              <c:tx>
                <c:rich>
                  <a:bodyPr/>
                  <a:lstStyle/>
                  <a:p>
                    <a:r>
                      <a:rPr lang="en-US" sz="1200" dirty="0" smtClean="0"/>
                      <a:t>16.1%</a:t>
                    </a:r>
                    <a:endParaRPr lang="en-US" sz="1200" dirty="0"/>
                  </a:p>
                </c:rich>
              </c:tx>
              <c:showLegendKey val="0"/>
              <c:showVal val="1"/>
              <c:showCatName val="0"/>
              <c:showSerName val="0"/>
              <c:showPercent val="0"/>
              <c:showBubbleSize val="0"/>
            </c:dLbl>
            <c:dLbl>
              <c:idx val="2"/>
              <c:tx>
                <c:rich>
                  <a:bodyPr/>
                  <a:lstStyle/>
                  <a:p>
                    <a:r>
                      <a:rPr lang="en-US" sz="1200" dirty="0" smtClean="0"/>
                      <a:t>16.9%</a:t>
                    </a:r>
                    <a:endParaRPr lang="en-US" sz="1200" dirty="0"/>
                  </a:p>
                </c:rich>
              </c:tx>
              <c:showLegendKey val="0"/>
              <c:showVal val="1"/>
              <c:showCatName val="0"/>
              <c:showSerName val="0"/>
              <c:showPercent val="0"/>
              <c:showBubbleSize val="0"/>
            </c:dLbl>
            <c:dLbl>
              <c:idx val="3"/>
              <c:layout>
                <c:manualLayout>
                  <c:x val="-1.4322916813514156E-3"/>
                  <c:y val="7.0876297050188747E-3"/>
                </c:manualLayout>
              </c:layout>
              <c:tx>
                <c:rich>
                  <a:bodyPr/>
                  <a:lstStyle/>
                  <a:p>
                    <a:r>
                      <a:rPr lang="en-US" sz="1200" dirty="0" smtClean="0"/>
                      <a:t>17.4%</a:t>
                    </a:r>
                    <a:endParaRPr lang="en-US" sz="1200" dirty="0"/>
                  </a:p>
                </c:rich>
              </c:tx>
              <c:showLegendKey val="0"/>
              <c:showVal val="1"/>
              <c:showCatName val="0"/>
              <c:showSerName val="0"/>
              <c:showPercent val="0"/>
              <c:showBubbleSize val="0"/>
            </c:dLbl>
            <c:dLbl>
              <c:idx val="4"/>
              <c:tx>
                <c:rich>
                  <a:bodyPr/>
                  <a:lstStyle/>
                  <a:p>
                    <a:r>
                      <a:rPr lang="en-US" sz="1200" dirty="0" smtClean="0"/>
                      <a:t>17.8%</a:t>
                    </a:r>
                    <a:endParaRPr lang="en-US" sz="1200" dirty="0"/>
                  </a:p>
                </c:rich>
              </c:tx>
              <c:showLegendKey val="0"/>
              <c:showVal val="1"/>
              <c:showCatName val="0"/>
              <c:showSerName val="0"/>
              <c:showPercent val="0"/>
              <c:showBubbleSize val="0"/>
            </c:dLbl>
            <c:dLbl>
              <c:idx val="5"/>
              <c:tx>
                <c:rich>
                  <a:bodyPr/>
                  <a:lstStyle/>
                  <a:p>
                    <a:r>
                      <a:rPr lang="en-US" sz="1200" dirty="0" smtClean="0"/>
                      <a:t>18.5%</a:t>
                    </a:r>
                    <a:endParaRPr lang="en-US" sz="1200" dirty="0"/>
                  </a:p>
                </c:rich>
              </c:tx>
              <c:showLegendKey val="0"/>
              <c:showVal val="1"/>
              <c:showCatName val="0"/>
              <c:showSerName val="0"/>
              <c:showPercent val="0"/>
              <c:showBubbleSize val="0"/>
            </c:dLbl>
            <c:dLbl>
              <c:idx val="6"/>
              <c:tx>
                <c:rich>
                  <a:bodyPr/>
                  <a:lstStyle/>
                  <a:p>
                    <a:r>
                      <a:rPr lang="en-US" sz="1200" dirty="0" smtClean="0"/>
                      <a:t>20%</a:t>
                    </a:r>
                    <a:endParaRPr lang="en-US" sz="1200" dirty="0"/>
                  </a:p>
                </c:rich>
              </c:tx>
              <c:showLegendKey val="0"/>
              <c:showVal val="1"/>
              <c:showCatName val="0"/>
              <c:showSerName val="0"/>
              <c:showPercent val="0"/>
              <c:showBubbleSize val="0"/>
            </c:dLbl>
            <c:dLbl>
              <c:idx val="7"/>
              <c:tx>
                <c:rich>
                  <a:bodyPr/>
                  <a:lstStyle/>
                  <a:p>
                    <a:r>
                      <a:rPr lang="en-US" sz="1200" dirty="0" smtClean="0"/>
                      <a:t>20.8%</a:t>
                    </a:r>
                    <a:endParaRPr lang="en-US" sz="1200" dirty="0"/>
                  </a:p>
                </c:rich>
              </c:tx>
              <c:showLegendKey val="0"/>
              <c:showVal val="1"/>
              <c:showCatName val="0"/>
              <c:showSerName val="0"/>
              <c:showPercent val="0"/>
              <c:showBubbleSize val="0"/>
            </c:dLbl>
            <c:dLbl>
              <c:idx val="8"/>
              <c:tx>
                <c:rich>
                  <a:bodyPr/>
                  <a:lstStyle/>
                  <a:p>
                    <a:r>
                      <a:rPr lang="en-US" sz="1200" dirty="0" smtClean="0"/>
                      <a:t>22%</a:t>
                    </a:r>
                    <a:endParaRPr lang="en-US" sz="1200" dirty="0"/>
                  </a:p>
                </c:rich>
              </c:tx>
              <c:showLegendKey val="0"/>
              <c:showVal val="1"/>
              <c:showCatName val="0"/>
              <c:showSerName val="0"/>
              <c:showPercent val="0"/>
              <c:showBubbleSize val="0"/>
            </c:dLbl>
            <c:dLbl>
              <c:idx val="9"/>
              <c:tx>
                <c:rich>
                  <a:bodyPr/>
                  <a:lstStyle/>
                  <a:p>
                    <a:r>
                      <a:rPr lang="en-US" sz="1200" dirty="0" smtClean="0"/>
                      <a:t>24.5%</a:t>
                    </a:r>
                    <a:endParaRPr lang="en-US" sz="1200" dirty="0"/>
                  </a:p>
                </c:rich>
              </c:tx>
              <c:showLegendKey val="0"/>
              <c:showVal val="1"/>
              <c:showCatName val="0"/>
              <c:showSerName val="0"/>
              <c:showPercent val="0"/>
              <c:showBubbleSize val="0"/>
            </c:dLbl>
            <c:dLbl>
              <c:idx val="10"/>
              <c:tx>
                <c:rich>
                  <a:bodyPr/>
                  <a:lstStyle/>
                  <a:p>
                    <a:r>
                      <a:rPr lang="en-US" sz="1200" dirty="0" smtClean="0"/>
                      <a:t>25%</a:t>
                    </a:r>
                    <a:endParaRPr lang="en-US" sz="1200" dirty="0"/>
                  </a:p>
                </c:rich>
              </c:tx>
              <c:showLegendKey val="0"/>
              <c:showVal val="1"/>
              <c:showCatName val="0"/>
              <c:showSerName val="0"/>
              <c:showPercent val="0"/>
              <c:showBubbleSize val="0"/>
            </c:dLbl>
            <c:dLbl>
              <c:idx val="11"/>
              <c:tx>
                <c:rich>
                  <a:bodyPr/>
                  <a:lstStyle/>
                  <a:p>
                    <a:r>
                      <a:rPr lang="en-US" sz="1200" dirty="0" smtClean="0"/>
                      <a:t>29.3%</a:t>
                    </a:r>
                    <a:endParaRPr lang="en-US" sz="1200" dirty="0"/>
                  </a:p>
                </c:rich>
              </c:tx>
              <c:showLegendKey val="0"/>
              <c:showVal val="1"/>
              <c:showCatName val="0"/>
              <c:showSerName val="0"/>
              <c:showPercent val="0"/>
              <c:showBubbleSize val="0"/>
            </c:dLbl>
            <c:dLbl>
              <c:idx val="12"/>
              <c:tx>
                <c:rich>
                  <a:bodyPr/>
                  <a:lstStyle/>
                  <a:p>
                    <a:r>
                      <a:rPr lang="en-US" sz="1200" dirty="0" smtClean="0"/>
                      <a:t>31.5%</a:t>
                    </a:r>
                    <a:endParaRPr lang="en-US" sz="1200" dirty="0"/>
                  </a:p>
                </c:rich>
              </c:tx>
              <c:showLegendKey val="0"/>
              <c:showVal val="1"/>
              <c:showCatName val="0"/>
              <c:showSerName val="0"/>
              <c:showPercent val="0"/>
              <c:showBubbleSize val="0"/>
            </c:dLbl>
            <c:dLbl>
              <c:idx val="13"/>
              <c:tx>
                <c:rich>
                  <a:bodyPr/>
                  <a:lstStyle/>
                  <a:p>
                    <a:r>
                      <a:rPr lang="en-US" sz="1200" dirty="0" smtClean="0"/>
                      <a:t>37.4%</a:t>
                    </a:r>
                    <a:endParaRPr lang="en-US" sz="1200" dirty="0"/>
                  </a:p>
                </c:rich>
              </c:tx>
              <c:showLegendKey val="0"/>
              <c:showVal val="1"/>
              <c:showCatName val="0"/>
              <c:showSerName val="0"/>
              <c:showPercent val="0"/>
              <c:showBubbleSize val="0"/>
            </c:dLbl>
            <c:dLbl>
              <c:idx val="14"/>
              <c:tx>
                <c:rich>
                  <a:bodyPr/>
                  <a:lstStyle/>
                  <a:p>
                    <a:r>
                      <a:rPr lang="en-US" sz="1200" dirty="0" smtClean="0"/>
                      <a:t>44.9%</a:t>
                    </a:r>
                    <a:endParaRPr lang="en-US" sz="1200" dirty="0"/>
                  </a:p>
                </c:rich>
              </c:tx>
              <c:showLegendKey val="0"/>
              <c:showVal val="1"/>
              <c:showCatName val="0"/>
              <c:showSerName val="0"/>
              <c:showPercent val="0"/>
              <c:showBubbleSize val="0"/>
            </c:dLbl>
            <c:dLbl>
              <c:idx val="15"/>
              <c:tx>
                <c:rich>
                  <a:bodyPr/>
                  <a:lstStyle/>
                  <a:p>
                    <a:r>
                      <a:rPr lang="en-US" sz="1200" dirty="0" smtClean="0"/>
                      <a:t>45.2%</a:t>
                    </a:r>
                    <a:endParaRPr lang="en-US" sz="1200" dirty="0"/>
                  </a:p>
                </c:rich>
              </c:tx>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Sheet1!$A$2:$A$17</c:f>
              <c:strCache>
                <c:ptCount val="16"/>
                <c:pt idx="0">
                  <c:v>Florida</c:v>
                </c:pt>
                <c:pt idx="1">
                  <c:v>Maine</c:v>
                </c:pt>
                <c:pt idx="2">
                  <c:v>New York</c:v>
                </c:pt>
                <c:pt idx="3">
                  <c:v>South Carolina</c:v>
                </c:pt>
                <c:pt idx="4">
                  <c:v>Pennsylvania</c:v>
                </c:pt>
                <c:pt idx="5">
                  <c:v>Washington</c:v>
                </c:pt>
                <c:pt idx="6">
                  <c:v>North Carolina</c:v>
                </c:pt>
                <c:pt idx="7">
                  <c:v>Connecticut</c:v>
                </c:pt>
                <c:pt idx="8">
                  <c:v>Louisiana</c:v>
                </c:pt>
                <c:pt idx="9">
                  <c:v>Minnesota</c:v>
                </c:pt>
                <c:pt idx="10">
                  <c:v>Oregon</c:v>
                </c:pt>
                <c:pt idx="11">
                  <c:v>California</c:v>
                </c:pt>
                <c:pt idx="12">
                  <c:v>Texas</c:v>
                </c:pt>
                <c:pt idx="13">
                  <c:v>New Jersey</c:v>
                </c:pt>
                <c:pt idx="14">
                  <c:v>Illinois</c:v>
                </c:pt>
                <c:pt idx="15">
                  <c:v>Nevada</c:v>
                </c:pt>
              </c:strCache>
            </c:strRef>
          </c:cat>
          <c:val>
            <c:numRef>
              <c:f>Sheet1!$C$2:$C$17</c:f>
              <c:numCache>
                <c:formatCode>General</c:formatCode>
                <c:ptCount val="16"/>
                <c:pt idx="0" formatCode="0.00%">
                  <c:v>0.14900000000000024</c:v>
                </c:pt>
                <c:pt idx="1">
                  <c:v>16.100000000000001</c:v>
                </c:pt>
                <c:pt idx="2">
                  <c:v>16.899999999999999</c:v>
                </c:pt>
                <c:pt idx="3">
                  <c:v>17.399999999999999</c:v>
                </c:pt>
                <c:pt idx="4">
                  <c:v>17.8</c:v>
                </c:pt>
                <c:pt idx="5">
                  <c:v>18.5</c:v>
                </c:pt>
                <c:pt idx="6">
                  <c:v>20</c:v>
                </c:pt>
                <c:pt idx="7">
                  <c:v>20.8</c:v>
                </c:pt>
                <c:pt idx="8">
                  <c:v>22</c:v>
                </c:pt>
                <c:pt idx="9">
                  <c:v>24.5</c:v>
                </c:pt>
                <c:pt idx="10">
                  <c:v>25</c:v>
                </c:pt>
                <c:pt idx="11">
                  <c:v>29.3</c:v>
                </c:pt>
                <c:pt idx="12">
                  <c:v>31.5</c:v>
                </c:pt>
                <c:pt idx="13">
                  <c:v>37.4</c:v>
                </c:pt>
                <c:pt idx="14">
                  <c:v>44.9</c:v>
                </c:pt>
                <c:pt idx="15">
                  <c:v>45.2</c:v>
                </c:pt>
              </c:numCache>
            </c:numRef>
          </c:val>
        </c:ser>
        <c:dLbls>
          <c:showLegendKey val="0"/>
          <c:showVal val="1"/>
          <c:showCatName val="0"/>
          <c:showSerName val="0"/>
          <c:showPercent val="0"/>
          <c:showBubbleSize val="0"/>
        </c:dLbls>
        <c:gapWidth val="150"/>
        <c:overlap val="-25"/>
        <c:axId val="31100928"/>
        <c:axId val="31103616"/>
      </c:barChart>
      <c:catAx>
        <c:axId val="31100928"/>
        <c:scaling>
          <c:orientation val="minMax"/>
        </c:scaling>
        <c:delete val="0"/>
        <c:axPos val="l"/>
        <c:numFmt formatCode="General" sourceLinked="1"/>
        <c:majorTickMark val="none"/>
        <c:minorTickMark val="none"/>
        <c:tickLblPos val="nextTo"/>
        <c:txPr>
          <a:bodyPr/>
          <a:lstStyle/>
          <a:p>
            <a:pPr>
              <a:defRPr sz="1400"/>
            </a:pPr>
            <a:endParaRPr lang="en-US"/>
          </a:p>
        </c:txPr>
        <c:crossAx val="31103616"/>
        <c:crosses val="autoZero"/>
        <c:auto val="1"/>
        <c:lblAlgn val="ctr"/>
        <c:lblOffset val="100"/>
        <c:noMultiLvlLbl val="0"/>
      </c:catAx>
      <c:valAx>
        <c:axId val="31103616"/>
        <c:scaling>
          <c:orientation val="minMax"/>
        </c:scaling>
        <c:delete val="1"/>
        <c:axPos val="b"/>
        <c:numFmt formatCode="&quot;$&quot;#,##0.00_);[Red]\(&quot;$&quot;#,##0.00\)" sourceLinked="1"/>
        <c:majorTickMark val="none"/>
        <c:minorTickMark val="none"/>
        <c:tickLblPos val="none"/>
        <c:crossAx val="31100928"/>
        <c:crosses val="autoZero"/>
        <c:crossBetween val="between"/>
      </c:valAx>
    </c:plotArea>
    <c:legend>
      <c:legendPos val="t"/>
      <c:layout>
        <c:manualLayout>
          <c:xMode val="edge"/>
          <c:yMode val="edge"/>
          <c:x val="6.9084953956334058E-2"/>
          <c:y val="3.3675216896825191E-3"/>
          <c:w val="0.8561008125830617"/>
          <c:h val="6.5572852555164887E-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8824004902623462"/>
          <c:y val="0.11509441379889018"/>
          <c:w val="0.7970195826373675"/>
          <c:h val="0.86751771401703059"/>
        </c:manualLayout>
      </c:layout>
      <c:barChart>
        <c:barDir val="bar"/>
        <c:grouping val="clustered"/>
        <c:varyColors val="0"/>
        <c:ser>
          <c:idx val="0"/>
          <c:order val="0"/>
          <c:tx>
            <c:strRef>
              <c:f>Sheet1!$B$1</c:f>
              <c:strCache>
                <c:ptCount val="1"/>
                <c:pt idx="0">
                  <c:v>FY2012 Shortfall             </c:v>
                </c:pt>
              </c:strCache>
            </c:strRef>
          </c:tx>
          <c:invertIfNegative val="0"/>
          <c:dLbls>
            <c:dLbl>
              <c:idx val="0"/>
              <c:tx>
                <c:rich>
                  <a:bodyPr/>
                  <a:lstStyle/>
                  <a:p>
                    <a:r>
                      <a:rPr lang="en-US" dirty="0" smtClean="0"/>
                      <a:t>1.70 </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Sheet1!$A$2:$A$14</c:f>
              <c:strCache>
                <c:ptCount val="13"/>
                <c:pt idx="0">
                  <c:v>Georgia</c:v>
                </c:pt>
                <c:pt idx="1">
                  <c:v>South Dakota</c:v>
                </c:pt>
                <c:pt idx="2">
                  <c:v>Ohio</c:v>
                </c:pt>
                <c:pt idx="3">
                  <c:v>Oklahoma</c:v>
                </c:pt>
                <c:pt idx="4">
                  <c:v>Arizona</c:v>
                </c:pt>
                <c:pt idx="5">
                  <c:v>Maryland</c:v>
                </c:pt>
                <c:pt idx="6">
                  <c:v>Idaho</c:v>
                </c:pt>
                <c:pt idx="7">
                  <c:v>Wisconsin</c:v>
                </c:pt>
                <c:pt idx="8">
                  <c:v>Colorado</c:v>
                </c:pt>
                <c:pt idx="9">
                  <c:v>Vermont</c:v>
                </c:pt>
                <c:pt idx="10">
                  <c:v>Mississippi</c:v>
                </c:pt>
                <c:pt idx="11">
                  <c:v>Missouri</c:v>
                </c:pt>
                <c:pt idx="12">
                  <c:v>Virginia</c:v>
                </c:pt>
              </c:strCache>
            </c:strRef>
          </c:cat>
          <c:val>
            <c:numRef>
              <c:f>Sheet1!$B$2:$B$14</c:f>
              <c:numCache>
                <c:formatCode>General</c:formatCode>
                <c:ptCount val="13"/>
                <c:pt idx="0" formatCode="&quot;$&quot;#,##0.00_);[Red]\(&quot;$&quot;#,##0.00\)">
                  <c:v>1.7</c:v>
                </c:pt>
                <c:pt idx="1">
                  <c:v>0.127</c:v>
                </c:pt>
                <c:pt idx="2">
                  <c:v>3</c:v>
                </c:pt>
                <c:pt idx="3">
                  <c:v>0.60000000000000064</c:v>
                </c:pt>
                <c:pt idx="4">
                  <c:v>0.97400000000000064</c:v>
                </c:pt>
                <c:pt idx="5">
                  <c:v>1.6</c:v>
                </c:pt>
                <c:pt idx="6">
                  <c:v>0.30000000000000032</c:v>
                </c:pt>
                <c:pt idx="7">
                  <c:v>1.8</c:v>
                </c:pt>
                <c:pt idx="8">
                  <c:v>0.98799999999999999</c:v>
                </c:pt>
                <c:pt idx="9">
                  <c:v>0.15000000000000024</c:v>
                </c:pt>
                <c:pt idx="10">
                  <c:v>0.63400000000000378</c:v>
                </c:pt>
                <c:pt idx="11">
                  <c:v>1.1000000000000001</c:v>
                </c:pt>
                <c:pt idx="12">
                  <c:v>2.2999999999999998</c:v>
                </c:pt>
              </c:numCache>
            </c:numRef>
          </c:val>
        </c:ser>
        <c:ser>
          <c:idx val="1"/>
          <c:order val="1"/>
          <c:tx>
            <c:strRef>
              <c:f>Sheet1!$C$1</c:f>
              <c:strCache>
                <c:ptCount val="1"/>
                <c:pt idx="0">
                  <c:v>Shortfall as a Percent of FY2011 Budget</c:v>
                </c:pt>
              </c:strCache>
            </c:strRef>
          </c:tx>
          <c:invertIfNegative val="0"/>
          <c:dLbls>
            <c:dLbl>
              <c:idx val="1"/>
              <c:tx>
                <c:rich>
                  <a:bodyPr/>
                  <a:lstStyle/>
                  <a:p>
                    <a:r>
                      <a:rPr lang="en-US" dirty="0" smtClean="0"/>
                      <a:t>10.9%</a:t>
                    </a:r>
                    <a:endParaRPr lang="en-US" dirty="0"/>
                  </a:p>
                </c:rich>
              </c:tx>
              <c:showLegendKey val="0"/>
              <c:showVal val="1"/>
              <c:showCatName val="0"/>
              <c:showSerName val="0"/>
              <c:showPercent val="0"/>
              <c:showBubbleSize val="0"/>
            </c:dLbl>
            <c:dLbl>
              <c:idx val="2"/>
              <c:tx>
                <c:rich>
                  <a:bodyPr/>
                  <a:lstStyle/>
                  <a:p>
                    <a:r>
                      <a:rPr lang="en-US" dirty="0" smtClean="0"/>
                      <a:t>11%</a:t>
                    </a:r>
                    <a:endParaRPr lang="en-US" dirty="0"/>
                  </a:p>
                </c:rich>
              </c:tx>
              <c:showLegendKey val="0"/>
              <c:showVal val="1"/>
              <c:showCatName val="0"/>
              <c:showSerName val="0"/>
              <c:showPercent val="0"/>
              <c:showBubbleSize val="0"/>
            </c:dLbl>
            <c:dLbl>
              <c:idx val="3"/>
              <c:tx>
                <c:rich>
                  <a:bodyPr/>
                  <a:lstStyle/>
                  <a:p>
                    <a:r>
                      <a:rPr lang="en-US" dirty="0" smtClean="0"/>
                      <a:t>11.3%</a:t>
                    </a:r>
                    <a:endParaRPr lang="en-US" dirty="0"/>
                  </a:p>
                </c:rich>
              </c:tx>
              <c:showLegendKey val="0"/>
              <c:showVal val="1"/>
              <c:showCatName val="0"/>
              <c:showSerName val="0"/>
              <c:showPercent val="0"/>
              <c:showBubbleSize val="0"/>
            </c:dLbl>
            <c:dLbl>
              <c:idx val="4"/>
              <c:tx>
                <c:rich>
                  <a:bodyPr/>
                  <a:lstStyle/>
                  <a:p>
                    <a:r>
                      <a:rPr lang="en-US" dirty="0" smtClean="0"/>
                      <a:t>11.5%</a:t>
                    </a:r>
                    <a:endParaRPr lang="en-US" dirty="0"/>
                  </a:p>
                </c:rich>
              </c:tx>
              <c:showLegendKey val="0"/>
              <c:showVal val="1"/>
              <c:showCatName val="0"/>
              <c:showSerName val="0"/>
              <c:showPercent val="0"/>
              <c:showBubbleSize val="0"/>
            </c:dLbl>
            <c:dLbl>
              <c:idx val="5"/>
              <c:tx>
                <c:rich>
                  <a:bodyPr/>
                  <a:lstStyle/>
                  <a:p>
                    <a:r>
                      <a:rPr lang="en-US" dirty="0" smtClean="0"/>
                      <a:t>12.2%</a:t>
                    </a:r>
                    <a:endParaRPr lang="en-US" dirty="0"/>
                  </a:p>
                </c:rich>
              </c:tx>
              <c:showLegendKey val="0"/>
              <c:showVal val="1"/>
              <c:showCatName val="0"/>
              <c:showSerName val="0"/>
              <c:showPercent val="0"/>
              <c:showBubbleSize val="0"/>
            </c:dLbl>
            <c:dLbl>
              <c:idx val="6"/>
              <c:tx>
                <c:rich>
                  <a:bodyPr/>
                  <a:lstStyle/>
                  <a:p>
                    <a:r>
                      <a:rPr lang="en-US" dirty="0" smtClean="0"/>
                      <a:t>12.6%</a:t>
                    </a:r>
                    <a:endParaRPr lang="en-US" dirty="0"/>
                  </a:p>
                </c:rich>
              </c:tx>
              <c:showLegendKey val="0"/>
              <c:showVal val="1"/>
              <c:showCatName val="0"/>
              <c:showSerName val="0"/>
              <c:showPercent val="0"/>
              <c:showBubbleSize val="0"/>
            </c:dLbl>
            <c:dLbl>
              <c:idx val="7"/>
              <c:tx>
                <c:rich>
                  <a:bodyPr/>
                  <a:lstStyle/>
                  <a:p>
                    <a:r>
                      <a:rPr lang="en-US" dirty="0" smtClean="0"/>
                      <a:t>12.8%</a:t>
                    </a:r>
                    <a:endParaRPr lang="en-US" dirty="0"/>
                  </a:p>
                </c:rich>
              </c:tx>
              <c:showLegendKey val="0"/>
              <c:showVal val="1"/>
              <c:showCatName val="0"/>
              <c:showSerName val="0"/>
              <c:showPercent val="0"/>
              <c:showBubbleSize val="0"/>
            </c:dLbl>
            <c:dLbl>
              <c:idx val="8"/>
              <c:tx>
                <c:rich>
                  <a:bodyPr/>
                  <a:lstStyle/>
                  <a:p>
                    <a:r>
                      <a:rPr lang="en-US" dirty="0" smtClean="0"/>
                      <a:t>13.8%</a:t>
                    </a:r>
                    <a:endParaRPr lang="en-US" dirty="0"/>
                  </a:p>
                </c:rich>
              </c:tx>
              <c:showLegendKey val="0"/>
              <c:showVal val="1"/>
              <c:showCatName val="0"/>
              <c:showSerName val="0"/>
              <c:showPercent val="0"/>
              <c:showBubbleSize val="0"/>
            </c:dLbl>
            <c:dLbl>
              <c:idx val="9"/>
              <c:tx>
                <c:rich>
                  <a:bodyPr/>
                  <a:lstStyle/>
                  <a:p>
                    <a:r>
                      <a:rPr lang="en-US" dirty="0" smtClean="0"/>
                      <a:t>13.9%</a:t>
                    </a:r>
                    <a:endParaRPr lang="en-US" dirty="0"/>
                  </a:p>
                </c:rich>
              </c:tx>
              <c:showLegendKey val="0"/>
              <c:showVal val="1"/>
              <c:showCatName val="0"/>
              <c:showSerName val="0"/>
              <c:showPercent val="0"/>
              <c:showBubbleSize val="0"/>
            </c:dLbl>
            <c:dLbl>
              <c:idx val="10"/>
              <c:tx>
                <c:rich>
                  <a:bodyPr/>
                  <a:lstStyle/>
                  <a:p>
                    <a:r>
                      <a:rPr lang="en-US" dirty="0" smtClean="0"/>
                      <a:t>14.1%</a:t>
                    </a:r>
                    <a:endParaRPr lang="en-US" dirty="0"/>
                  </a:p>
                </c:rich>
              </c:tx>
              <c:showLegendKey val="0"/>
              <c:showVal val="1"/>
              <c:showCatName val="0"/>
              <c:showSerName val="0"/>
              <c:showPercent val="0"/>
              <c:showBubbleSize val="0"/>
            </c:dLbl>
            <c:dLbl>
              <c:idx val="11"/>
              <c:tx>
                <c:rich>
                  <a:bodyPr/>
                  <a:lstStyle/>
                  <a:p>
                    <a:r>
                      <a:rPr lang="en-US" dirty="0" smtClean="0"/>
                      <a:t>14.4%</a:t>
                    </a:r>
                    <a:endParaRPr lang="en-US" dirty="0"/>
                  </a:p>
                </c:rich>
              </c:tx>
              <c:showLegendKey val="0"/>
              <c:showVal val="1"/>
              <c:showCatName val="0"/>
              <c:showSerName val="0"/>
              <c:showPercent val="0"/>
              <c:showBubbleSize val="0"/>
            </c:dLbl>
            <c:dLbl>
              <c:idx val="12"/>
              <c:layout>
                <c:manualLayout>
                  <c:x val="-8.1890935202217768E-3"/>
                  <c:y val="7.4519452217481933E-3"/>
                </c:manualLayout>
              </c:layout>
              <c:tx>
                <c:rich>
                  <a:bodyPr/>
                  <a:lstStyle/>
                  <a:p>
                    <a:r>
                      <a:rPr lang="en-US" dirty="0" smtClean="0"/>
                      <a:t>14.8%</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Sheet1!$A$2:$A$14</c:f>
              <c:strCache>
                <c:ptCount val="13"/>
                <c:pt idx="0">
                  <c:v>Georgia</c:v>
                </c:pt>
                <c:pt idx="1">
                  <c:v>South Dakota</c:v>
                </c:pt>
                <c:pt idx="2">
                  <c:v>Ohio</c:v>
                </c:pt>
                <c:pt idx="3">
                  <c:v>Oklahoma</c:v>
                </c:pt>
                <c:pt idx="4">
                  <c:v>Arizona</c:v>
                </c:pt>
                <c:pt idx="5">
                  <c:v>Maryland</c:v>
                </c:pt>
                <c:pt idx="6">
                  <c:v>Idaho</c:v>
                </c:pt>
                <c:pt idx="7">
                  <c:v>Wisconsin</c:v>
                </c:pt>
                <c:pt idx="8">
                  <c:v>Colorado</c:v>
                </c:pt>
                <c:pt idx="9">
                  <c:v>Vermont</c:v>
                </c:pt>
                <c:pt idx="10">
                  <c:v>Mississippi</c:v>
                </c:pt>
                <c:pt idx="11">
                  <c:v>Missouri</c:v>
                </c:pt>
                <c:pt idx="12">
                  <c:v>Virginia</c:v>
                </c:pt>
              </c:strCache>
            </c:strRef>
          </c:cat>
          <c:val>
            <c:numRef>
              <c:f>Sheet1!$C$2:$C$14</c:f>
              <c:numCache>
                <c:formatCode>General</c:formatCode>
                <c:ptCount val="13"/>
                <c:pt idx="0" formatCode="0.00%">
                  <c:v>0.10299999999999998</c:v>
                </c:pt>
                <c:pt idx="1">
                  <c:v>10.9</c:v>
                </c:pt>
                <c:pt idx="2">
                  <c:v>11</c:v>
                </c:pt>
                <c:pt idx="3">
                  <c:v>11.3</c:v>
                </c:pt>
                <c:pt idx="4">
                  <c:v>11.5</c:v>
                </c:pt>
                <c:pt idx="5">
                  <c:v>12.2</c:v>
                </c:pt>
                <c:pt idx="6">
                  <c:v>12.6</c:v>
                </c:pt>
                <c:pt idx="7">
                  <c:v>12.8</c:v>
                </c:pt>
                <c:pt idx="8">
                  <c:v>13.8</c:v>
                </c:pt>
                <c:pt idx="9">
                  <c:v>13.9</c:v>
                </c:pt>
                <c:pt idx="10">
                  <c:v>14.1</c:v>
                </c:pt>
                <c:pt idx="11">
                  <c:v>14.4</c:v>
                </c:pt>
                <c:pt idx="12">
                  <c:v>14.8</c:v>
                </c:pt>
              </c:numCache>
            </c:numRef>
          </c:val>
        </c:ser>
        <c:dLbls>
          <c:showLegendKey val="0"/>
          <c:showVal val="1"/>
          <c:showCatName val="0"/>
          <c:showSerName val="0"/>
          <c:showPercent val="0"/>
          <c:showBubbleSize val="0"/>
        </c:dLbls>
        <c:gapWidth val="150"/>
        <c:overlap val="-25"/>
        <c:axId val="143006336"/>
        <c:axId val="143037184"/>
      </c:barChart>
      <c:catAx>
        <c:axId val="143006336"/>
        <c:scaling>
          <c:orientation val="minMax"/>
        </c:scaling>
        <c:delete val="0"/>
        <c:axPos val="l"/>
        <c:numFmt formatCode="General" sourceLinked="1"/>
        <c:majorTickMark val="none"/>
        <c:minorTickMark val="none"/>
        <c:tickLblPos val="nextTo"/>
        <c:crossAx val="143037184"/>
        <c:crosses val="autoZero"/>
        <c:auto val="1"/>
        <c:lblAlgn val="ctr"/>
        <c:lblOffset val="100"/>
        <c:noMultiLvlLbl val="0"/>
      </c:catAx>
      <c:valAx>
        <c:axId val="143037184"/>
        <c:scaling>
          <c:orientation val="minMax"/>
        </c:scaling>
        <c:delete val="1"/>
        <c:axPos val="b"/>
        <c:numFmt formatCode="&quot;$&quot;#,##0.00_);[Red]\(&quot;$&quot;#,##0.00\)" sourceLinked="1"/>
        <c:majorTickMark val="out"/>
        <c:minorTickMark val="none"/>
        <c:tickLblPos val="none"/>
        <c:crossAx val="143006336"/>
        <c:crosses val="autoZero"/>
        <c:crossBetween val="between"/>
      </c:valAx>
    </c:plotArea>
    <c:legend>
      <c:legendPos val="t"/>
      <c:overlay val="0"/>
    </c:legend>
    <c:plotVisOnly val="1"/>
    <c:dispBlanksAs val="gap"/>
    <c:showDLblsOverMax val="0"/>
  </c:chart>
  <c:txPr>
    <a:bodyPr/>
    <a:lstStyle/>
    <a:p>
      <a:pPr>
        <a:defRPr sz="14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bar"/>
        <c:grouping val="clustered"/>
        <c:varyColors val="0"/>
        <c:ser>
          <c:idx val="0"/>
          <c:order val="0"/>
          <c:tx>
            <c:strRef>
              <c:f>Sheet1!$B$1</c:f>
              <c:strCache>
                <c:ptCount val="1"/>
                <c:pt idx="0">
                  <c:v>FY2012 Shortfall      </c:v>
                </c:pt>
              </c:strCache>
            </c:strRef>
          </c:tx>
          <c:invertIfNegative val="0"/>
          <c:dLbls>
            <c:dLbl>
              <c:idx val="0"/>
              <c:layout>
                <c:manualLayout>
                  <c:x val="1.5336888029486501E-3"/>
                  <c:y val="1.4360313069901367E-2"/>
                </c:manualLayout>
              </c:layout>
              <c:tx>
                <c:rich>
                  <a:bodyPr/>
                  <a:lstStyle/>
                  <a:p>
                    <a:r>
                      <a:rPr lang="en-US" dirty="0" smtClean="0"/>
                      <a:t>0.27 </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Sheet1!$A$2:$A$14</c:f>
              <c:strCache>
                <c:ptCount val="13"/>
                <c:pt idx="0">
                  <c:v>Indiana</c:v>
                </c:pt>
                <c:pt idx="1">
                  <c:v>West Virginia</c:v>
                </c:pt>
                <c:pt idx="2">
                  <c:v>Montana</c:v>
                </c:pt>
                <c:pt idx="3">
                  <c:v>Iowa</c:v>
                </c:pt>
                <c:pt idx="4">
                  <c:v>Massachusetts</c:v>
                </c:pt>
                <c:pt idx="5">
                  <c:v>New Mexico</c:v>
                </c:pt>
                <c:pt idx="6">
                  <c:v>Hawaii</c:v>
                </c:pt>
                <c:pt idx="7">
                  <c:v>Michigan</c:v>
                </c:pt>
                <c:pt idx="8">
                  <c:v>Kansas</c:v>
                </c:pt>
                <c:pt idx="9">
                  <c:v>Kentucky</c:v>
                </c:pt>
                <c:pt idx="10">
                  <c:v>Nebraska</c:v>
                </c:pt>
                <c:pt idx="11">
                  <c:v>Utah</c:v>
                </c:pt>
                <c:pt idx="12">
                  <c:v>Rhode Island</c:v>
                </c:pt>
              </c:strCache>
            </c:strRef>
          </c:cat>
          <c:val>
            <c:numRef>
              <c:f>Sheet1!$B$2:$B$14</c:f>
              <c:numCache>
                <c:formatCode>General</c:formatCode>
                <c:ptCount val="13"/>
                <c:pt idx="0" formatCode="&quot;$&quot;#,##0.00_);[Red]\(&quot;$&quot;#,##0.00\)">
                  <c:v>0.27</c:v>
                </c:pt>
                <c:pt idx="1">
                  <c:v>0.15500000000000044</c:v>
                </c:pt>
                <c:pt idx="2">
                  <c:v>8.0000000000000127E-2</c:v>
                </c:pt>
                <c:pt idx="3">
                  <c:v>0.29400000000000032</c:v>
                </c:pt>
                <c:pt idx="4">
                  <c:v>1.8</c:v>
                </c:pt>
                <c:pt idx="5">
                  <c:v>0.41000000000000031</c:v>
                </c:pt>
                <c:pt idx="6">
                  <c:v>0.41000000000000031</c:v>
                </c:pt>
                <c:pt idx="7">
                  <c:v>1.8</c:v>
                </c:pt>
                <c:pt idx="8">
                  <c:v>0.49200000000000038</c:v>
                </c:pt>
                <c:pt idx="9">
                  <c:v>0.78</c:v>
                </c:pt>
                <c:pt idx="10">
                  <c:v>0.31400000000000167</c:v>
                </c:pt>
                <c:pt idx="11">
                  <c:v>0.43700000000000166</c:v>
                </c:pt>
                <c:pt idx="12">
                  <c:v>0.29000000000000031</c:v>
                </c:pt>
              </c:numCache>
            </c:numRef>
          </c:val>
        </c:ser>
        <c:ser>
          <c:idx val="1"/>
          <c:order val="1"/>
          <c:tx>
            <c:strRef>
              <c:f>Sheet1!$C$1</c:f>
              <c:strCache>
                <c:ptCount val="1"/>
                <c:pt idx="0">
                  <c:v>Shortfall as a Percent of FY2011 Budget</c:v>
                </c:pt>
              </c:strCache>
            </c:strRef>
          </c:tx>
          <c:invertIfNegative val="0"/>
          <c:dLbls>
            <c:dLbl>
              <c:idx val="1"/>
              <c:tx>
                <c:rich>
                  <a:bodyPr/>
                  <a:lstStyle/>
                  <a:p>
                    <a:r>
                      <a:rPr lang="en-US" dirty="0" smtClean="0"/>
                      <a:t>4.1%</a:t>
                    </a:r>
                    <a:endParaRPr lang="en-US" dirty="0"/>
                  </a:p>
                </c:rich>
              </c:tx>
              <c:showLegendKey val="0"/>
              <c:showVal val="1"/>
              <c:showCatName val="0"/>
              <c:showSerName val="0"/>
              <c:showPercent val="0"/>
              <c:showBubbleSize val="0"/>
            </c:dLbl>
            <c:dLbl>
              <c:idx val="2"/>
              <c:tx>
                <c:rich>
                  <a:bodyPr/>
                  <a:lstStyle/>
                  <a:p>
                    <a:r>
                      <a:rPr lang="en-US" dirty="0" smtClean="0"/>
                      <a:t>4.3%</a:t>
                    </a:r>
                    <a:endParaRPr lang="en-US" dirty="0"/>
                  </a:p>
                </c:rich>
              </c:tx>
              <c:showLegendKey val="0"/>
              <c:showVal val="1"/>
              <c:showCatName val="0"/>
              <c:showSerName val="0"/>
              <c:showPercent val="0"/>
              <c:showBubbleSize val="0"/>
            </c:dLbl>
            <c:dLbl>
              <c:idx val="3"/>
              <c:tx>
                <c:rich>
                  <a:bodyPr/>
                  <a:lstStyle/>
                  <a:p>
                    <a:r>
                      <a:rPr lang="en-US" dirty="0" smtClean="0"/>
                      <a:t>5.6%</a:t>
                    </a:r>
                    <a:endParaRPr lang="en-US" dirty="0"/>
                  </a:p>
                </c:rich>
              </c:tx>
              <c:showLegendKey val="0"/>
              <c:showVal val="1"/>
              <c:showCatName val="0"/>
              <c:showSerName val="0"/>
              <c:showPercent val="0"/>
              <c:showBubbleSize val="0"/>
            </c:dLbl>
            <c:dLbl>
              <c:idx val="4"/>
              <c:tx>
                <c:rich>
                  <a:bodyPr/>
                  <a:lstStyle/>
                  <a:p>
                    <a:r>
                      <a:rPr lang="en-US" dirty="0" smtClean="0"/>
                      <a:t>5.7%</a:t>
                    </a:r>
                    <a:endParaRPr lang="en-US" dirty="0"/>
                  </a:p>
                </c:rich>
              </c:tx>
              <c:showLegendKey val="0"/>
              <c:showVal val="1"/>
              <c:showCatName val="0"/>
              <c:showSerName val="0"/>
              <c:showPercent val="0"/>
              <c:showBubbleSize val="0"/>
            </c:dLbl>
            <c:dLbl>
              <c:idx val="5"/>
              <c:tx>
                <c:rich>
                  <a:bodyPr/>
                  <a:lstStyle/>
                  <a:p>
                    <a:r>
                      <a:rPr lang="en-US" dirty="0" smtClean="0"/>
                      <a:t>7.6%</a:t>
                    </a:r>
                    <a:endParaRPr lang="en-US" dirty="0"/>
                  </a:p>
                </c:rich>
              </c:tx>
              <c:showLegendKey val="0"/>
              <c:showVal val="1"/>
              <c:showCatName val="0"/>
              <c:showSerName val="0"/>
              <c:showPercent val="0"/>
              <c:showBubbleSize val="0"/>
            </c:dLbl>
            <c:dLbl>
              <c:idx val="6"/>
              <c:tx>
                <c:rich>
                  <a:bodyPr/>
                  <a:lstStyle/>
                  <a:p>
                    <a:r>
                      <a:rPr lang="en-US" dirty="0" smtClean="0"/>
                      <a:t>8.2%</a:t>
                    </a:r>
                    <a:endParaRPr lang="en-US" dirty="0"/>
                  </a:p>
                </c:rich>
              </c:tx>
              <c:showLegendKey val="0"/>
              <c:showVal val="1"/>
              <c:showCatName val="0"/>
              <c:showSerName val="0"/>
              <c:showPercent val="0"/>
              <c:showBubbleSize val="0"/>
            </c:dLbl>
            <c:dLbl>
              <c:idx val="7"/>
              <c:tx>
                <c:rich>
                  <a:bodyPr/>
                  <a:lstStyle/>
                  <a:p>
                    <a:r>
                      <a:rPr lang="en-US" dirty="0" smtClean="0"/>
                      <a:t>8.6%</a:t>
                    </a:r>
                    <a:endParaRPr lang="en-US" dirty="0"/>
                  </a:p>
                </c:rich>
              </c:tx>
              <c:showLegendKey val="0"/>
              <c:showVal val="1"/>
              <c:showCatName val="0"/>
              <c:showSerName val="0"/>
              <c:showPercent val="0"/>
              <c:showBubbleSize val="0"/>
            </c:dLbl>
            <c:dLbl>
              <c:idx val="8"/>
              <c:tx>
                <c:rich>
                  <a:bodyPr/>
                  <a:lstStyle/>
                  <a:p>
                    <a:r>
                      <a:rPr lang="en-US" dirty="0" smtClean="0"/>
                      <a:t>8.8%</a:t>
                    </a:r>
                    <a:endParaRPr lang="en-US" dirty="0"/>
                  </a:p>
                </c:rich>
              </c:tx>
              <c:showLegendKey val="0"/>
              <c:showVal val="1"/>
              <c:showCatName val="0"/>
              <c:showSerName val="0"/>
              <c:showPercent val="0"/>
              <c:showBubbleSize val="0"/>
            </c:dLbl>
            <c:dLbl>
              <c:idx val="9"/>
              <c:tx>
                <c:rich>
                  <a:bodyPr/>
                  <a:lstStyle/>
                  <a:p>
                    <a:r>
                      <a:rPr lang="en-US" dirty="0" smtClean="0"/>
                      <a:t>9.1%</a:t>
                    </a:r>
                    <a:endParaRPr lang="en-US" dirty="0"/>
                  </a:p>
                </c:rich>
              </c:tx>
              <c:showLegendKey val="0"/>
              <c:showVal val="1"/>
              <c:showCatName val="0"/>
              <c:showSerName val="0"/>
              <c:showPercent val="0"/>
              <c:showBubbleSize val="0"/>
            </c:dLbl>
            <c:dLbl>
              <c:idx val="10"/>
              <c:tx>
                <c:rich>
                  <a:bodyPr/>
                  <a:lstStyle/>
                  <a:p>
                    <a:r>
                      <a:rPr lang="en-US" dirty="0" smtClean="0"/>
                      <a:t>9.2%</a:t>
                    </a:r>
                    <a:endParaRPr lang="en-US" dirty="0"/>
                  </a:p>
                </c:rich>
              </c:tx>
              <c:showLegendKey val="0"/>
              <c:showVal val="1"/>
              <c:showCatName val="0"/>
              <c:showSerName val="0"/>
              <c:showPercent val="0"/>
              <c:showBubbleSize val="0"/>
            </c:dLbl>
            <c:dLbl>
              <c:idx val="11"/>
              <c:tx>
                <c:rich>
                  <a:bodyPr/>
                  <a:lstStyle/>
                  <a:p>
                    <a:r>
                      <a:rPr lang="en-US" dirty="0" smtClean="0"/>
                      <a:t>9.2%</a:t>
                    </a:r>
                    <a:endParaRPr lang="en-US" dirty="0"/>
                  </a:p>
                </c:rich>
              </c:tx>
              <c:showLegendKey val="0"/>
              <c:showVal val="1"/>
              <c:showCatName val="0"/>
              <c:showSerName val="0"/>
              <c:showPercent val="0"/>
              <c:showBubbleSize val="0"/>
            </c:dLbl>
            <c:dLbl>
              <c:idx val="12"/>
              <c:tx>
                <c:rich>
                  <a:bodyPr/>
                  <a:lstStyle/>
                  <a:p>
                    <a:r>
                      <a:rPr lang="en-US" dirty="0" smtClean="0"/>
                      <a:t>9.9%</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Sheet1!$A$2:$A$14</c:f>
              <c:strCache>
                <c:ptCount val="13"/>
                <c:pt idx="0">
                  <c:v>Indiana</c:v>
                </c:pt>
                <c:pt idx="1">
                  <c:v>West Virginia</c:v>
                </c:pt>
                <c:pt idx="2">
                  <c:v>Montana</c:v>
                </c:pt>
                <c:pt idx="3">
                  <c:v>Iowa</c:v>
                </c:pt>
                <c:pt idx="4">
                  <c:v>Massachusetts</c:v>
                </c:pt>
                <c:pt idx="5">
                  <c:v>New Mexico</c:v>
                </c:pt>
                <c:pt idx="6">
                  <c:v>Hawaii</c:v>
                </c:pt>
                <c:pt idx="7">
                  <c:v>Michigan</c:v>
                </c:pt>
                <c:pt idx="8">
                  <c:v>Kansas</c:v>
                </c:pt>
                <c:pt idx="9">
                  <c:v>Kentucky</c:v>
                </c:pt>
                <c:pt idx="10">
                  <c:v>Nebraska</c:v>
                </c:pt>
                <c:pt idx="11">
                  <c:v>Utah</c:v>
                </c:pt>
                <c:pt idx="12">
                  <c:v>Rhode Island</c:v>
                </c:pt>
              </c:strCache>
            </c:strRef>
          </c:cat>
          <c:val>
            <c:numRef>
              <c:f>Sheet1!$C$2:$C$14</c:f>
              <c:numCache>
                <c:formatCode>General</c:formatCode>
                <c:ptCount val="13"/>
                <c:pt idx="0" formatCode="0.00%">
                  <c:v>2.0000000000000032E-2</c:v>
                </c:pt>
                <c:pt idx="1">
                  <c:v>4.0999999999999996</c:v>
                </c:pt>
                <c:pt idx="2">
                  <c:v>4.3</c:v>
                </c:pt>
                <c:pt idx="3">
                  <c:v>5.6</c:v>
                </c:pt>
                <c:pt idx="4">
                  <c:v>5.7</c:v>
                </c:pt>
                <c:pt idx="5">
                  <c:v>7.6</c:v>
                </c:pt>
                <c:pt idx="6">
                  <c:v>8.2000000000000011</c:v>
                </c:pt>
                <c:pt idx="7">
                  <c:v>8.6</c:v>
                </c:pt>
                <c:pt idx="8">
                  <c:v>8.8000000000000007</c:v>
                </c:pt>
                <c:pt idx="9">
                  <c:v>9.1</c:v>
                </c:pt>
                <c:pt idx="10">
                  <c:v>9.2000000000000011</c:v>
                </c:pt>
                <c:pt idx="11">
                  <c:v>9.2000000000000011</c:v>
                </c:pt>
                <c:pt idx="12">
                  <c:v>9.9</c:v>
                </c:pt>
              </c:numCache>
            </c:numRef>
          </c:val>
        </c:ser>
        <c:dLbls>
          <c:showLegendKey val="0"/>
          <c:showVal val="1"/>
          <c:showCatName val="0"/>
          <c:showSerName val="0"/>
          <c:showPercent val="0"/>
          <c:showBubbleSize val="0"/>
        </c:dLbls>
        <c:gapWidth val="150"/>
        <c:overlap val="-25"/>
        <c:axId val="80649216"/>
        <c:axId val="80663296"/>
      </c:barChart>
      <c:catAx>
        <c:axId val="80649216"/>
        <c:scaling>
          <c:orientation val="minMax"/>
        </c:scaling>
        <c:delete val="0"/>
        <c:axPos val="l"/>
        <c:numFmt formatCode="General" sourceLinked="1"/>
        <c:majorTickMark val="none"/>
        <c:minorTickMark val="none"/>
        <c:tickLblPos val="nextTo"/>
        <c:txPr>
          <a:bodyPr/>
          <a:lstStyle/>
          <a:p>
            <a:pPr>
              <a:defRPr sz="1400"/>
            </a:pPr>
            <a:endParaRPr lang="en-US"/>
          </a:p>
        </c:txPr>
        <c:crossAx val="80663296"/>
        <c:crosses val="autoZero"/>
        <c:auto val="1"/>
        <c:lblAlgn val="ctr"/>
        <c:lblOffset val="100"/>
        <c:noMultiLvlLbl val="0"/>
      </c:catAx>
      <c:valAx>
        <c:axId val="80663296"/>
        <c:scaling>
          <c:orientation val="minMax"/>
        </c:scaling>
        <c:delete val="1"/>
        <c:axPos val="b"/>
        <c:numFmt formatCode="&quot;$&quot;#,##0.00_);[Red]\(&quot;$&quot;#,##0.00\)" sourceLinked="1"/>
        <c:majorTickMark val="out"/>
        <c:minorTickMark val="none"/>
        <c:tickLblPos val="none"/>
        <c:crossAx val="80649216"/>
        <c:crosses val="autoZero"/>
        <c:crossBetween val="between"/>
      </c:valAx>
    </c:plotArea>
    <c:legend>
      <c:legendPos val="t"/>
      <c:overlay val="0"/>
    </c:legend>
    <c:plotVisOnly val="1"/>
    <c:dispBlanksAs val="gap"/>
    <c:showDLblsOverMax val="0"/>
  </c:chart>
  <c:txPr>
    <a:bodyPr/>
    <a:lstStyle/>
    <a:p>
      <a:pPr>
        <a:defRPr sz="16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46A3BC-5E80-4999-B97A-104A4B8F217A}" type="doc">
      <dgm:prSet loTypeId="urn:microsoft.com/office/officeart/2005/8/layout/cycle1" loCatId="cycle" qsTypeId="urn:microsoft.com/office/officeart/2005/8/quickstyle/simple2" qsCatId="simple" csTypeId="urn:microsoft.com/office/officeart/2005/8/colors/accent6_1" csCatId="accent6" phldr="1"/>
      <dgm:spPr/>
      <dgm:t>
        <a:bodyPr/>
        <a:lstStyle/>
        <a:p>
          <a:endParaRPr lang="en-US"/>
        </a:p>
      </dgm:t>
    </dgm:pt>
    <dgm:pt modelId="{E361DE3E-6EF7-42AB-B9A5-DA327E762ADA}">
      <dgm:prSet custT="1"/>
      <dgm:spPr/>
      <dgm:t>
        <a:bodyPr lIns="0" anchor="ctr" anchorCtr="1">
          <a:prstTxWarp prst="textArchDown">
            <a:avLst/>
          </a:prstTxWarp>
        </a:bodyPr>
        <a:lstStyle/>
        <a:p>
          <a:pPr rtl="0"/>
          <a:r>
            <a:rPr lang="en-US" sz="3600" spc="600" baseline="0" dirty="0" smtClean="0">
              <a:solidFill>
                <a:schemeClr val="accent3">
                  <a:lumMod val="95000"/>
                </a:schemeClr>
              </a:solidFill>
              <a:latin typeface="Calibri" pitchFamily="34" charset="0"/>
              <a:ea typeface="Tahoma" pitchFamily="34" charset="0"/>
              <a:cs typeface="Calibri" pitchFamily="34" charset="0"/>
            </a:rPr>
            <a:t>ESTATE PLANNING</a:t>
          </a:r>
          <a:endParaRPr lang="en-US" sz="3600" spc="600" baseline="0" dirty="0">
            <a:solidFill>
              <a:schemeClr val="accent3">
                <a:lumMod val="95000"/>
              </a:schemeClr>
            </a:solidFill>
            <a:latin typeface="Calibri" pitchFamily="34" charset="0"/>
            <a:ea typeface="Tahoma" pitchFamily="34" charset="0"/>
            <a:cs typeface="Calibri" pitchFamily="34" charset="0"/>
          </a:endParaRPr>
        </a:p>
      </dgm:t>
    </dgm:pt>
    <dgm:pt modelId="{12575F5B-D2C7-4F14-B837-CCEC59F4913B}" type="parTrans" cxnId="{A4234D2D-C66C-4FEC-B048-F1B4AC9FCC81}">
      <dgm:prSet/>
      <dgm:spPr/>
      <dgm:t>
        <a:bodyPr>
          <a:prstTxWarp prst="textArchDown">
            <a:avLst/>
          </a:prstTxWarp>
        </a:bodyPr>
        <a:lstStyle/>
        <a:p>
          <a:endParaRPr lang="en-US" sz="1600">
            <a:solidFill>
              <a:schemeClr val="accent3">
                <a:lumMod val="95000"/>
              </a:schemeClr>
            </a:solidFill>
            <a:latin typeface="Arial" pitchFamily="34" charset="0"/>
            <a:cs typeface="Arial" pitchFamily="34" charset="0"/>
          </a:endParaRPr>
        </a:p>
      </dgm:t>
    </dgm:pt>
    <dgm:pt modelId="{E26B44AF-60DB-40CF-A248-3EBEA15A28B9}" type="sibTrans" cxnId="{A4234D2D-C66C-4FEC-B048-F1B4AC9FCC81}">
      <dgm:prSet/>
      <dgm:spPr/>
      <dgm:t>
        <a:bodyPr>
          <a:prstTxWarp prst="textArchDown">
            <a:avLst/>
          </a:prstTxWarp>
        </a:bodyPr>
        <a:lstStyle/>
        <a:p>
          <a:endParaRPr lang="en-US" sz="1600">
            <a:solidFill>
              <a:schemeClr val="accent3">
                <a:lumMod val="95000"/>
              </a:schemeClr>
            </a:solidFill>
            <a:latin typeface="Arial" pitchFamily="34" charset="0"/>
            <a:cs typeface="Arial" pitchFamily="34" charset="0"/>
          </a:endParaRPr>
        </a:p>
      </dgm:t>
    </dgm:pt>
    <dgm:pt modelId="{22AD4F0B-8D78-4B47-BFCE-229CFD550D25}" type="pres">
      <dgm:prSet presAssocID="{EA46A3BC-5E80-4999-B97A-104A4B8F217A}" presName="cycle" presStyleCnt="0">
        <dgm:presLayoutVars>
          <dgm:dir/>
          <dgm:resizeHandles val="exact"/>
        </dgm:presLayoutVars>
      </dgm:prSet>
      <dgm:spPr/>
      <dgm:t>
        <a:bodyPr/>
        <a:lstStyle/>
        <a:p>
          <a:endParaRPr lang="en-US"/>
        </a:p>
      </dgm:t>
    </dgm:pt>
    <dgm:pt modelId="{C3424578-350B-431A-BFC3-2524A97D8EF0}" type="pres">
      <dgm:prSet presAssocID="{E361DE3E-6EF7-42AB-B9A5-DA327E762ADA}" presName="node" presStyleLbl="revTx" presStyleIdx="0" presStyleCnt="1" custAng="0" custFlipHor="1" custScaleX="204595" custScaleY="109638" custRadScaleRad="607747" custRadScaleInc="0">
        <dgm:presLayoutVars>
          <dgm:bulletEnabled val="1"/>
        </dgm:presLayoutVars>
      </dgm:prSet>
      <dgm:spPr/>
      <dgm:t>
        <a:bodyPr/>
        <a:lstStyle/>
        <a:p>
          <a:endParaRPr lang="en-US"/>
        </a:p>
      </dgm:t>
    </dgm:pt>
  </dgm:ptLst>
  <dgm:cxnLst>
    <dgm:cxn modelId="{015747E6-4A49-4985-ACF5-54E30B6F610E}" type="presOf" srcId="{EA46A3BC-5E80-4999-B97A-104A4B8F217A}" destId="{22AD4F0B-8D78-4B47-BFCE-229CFD550D25}" srcOrd="0" destOrd="0" presId="urn:microsoft.com/office/officeart/2005/8/layout/cycle1"/>
    <dgm:cxn modelId="{4EAB2129-C501-4999-80E9-845A41D8555F}" type="presOf" srcId="{E361DE3E-6EF7-42AB-B9A5-DA327E762ADA}" destId="{C3424578-350B-431A-BFC3-2524A97D8EF0}" srcOrd="0" destOrd="0" presId="urn:microsoft.com/office/officeart/2005/8/layout/cycle1"/>
    <dgm:cxn modelId="{A4234D2D-C66C-4FEC-B048-F1B4AC9FCC81}" srcId="{EA46A3BC-5E80-4999-B97A-104A4B8F217A}" destId="{E361DE3E-6EF7-42AB-B9A5-DA327E762ADA}" srcOrd="0" destOrd="0" parTransId="{12575F5B-D2C7-4F14-B837-CCEC59F4913B}" sibTransId="{E26B44AF-60DB-40CF-A248-3EBEA15A28B9}"/>
    <dgm:cxn modelId="{2F885561-3C21-4AD8-BFF9-0A3537393E8B}" type="presParOf" srcId="{22AD4F0B-8D78-4B47-BFCE-229CFD550D25}" destId="{C3424578-350B-431A-BFC3-2524A97D8EF0}" srcOrd="0"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0.80759</cdr:x>
      <cdr:y>0.00799</cdr:y>
    </cdr:from>
    <cdr:to>
      <cdr:x>0.97465</cdr:x>
      <cdr:y>0.07257</cdr:y>
    </cdr:to>
    <cdr:sp macro="" textlink="">
      <cdr:nvSpPr>
        <cdr:cNvPr id="4" name="TextBox 3"/>
        <cdr:cNvSpPr txBox="1"/>
      </cdr:nvSpPr>
      <cdr:spPr>
        <a:xfrm xmlns:a="http://schemas.openxmlformats.org/drawingml/2006/main">
          <a:off x="6262254" y="40842"/>
          <a:ext cx="1295400" cy="330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(in Billions)</a:t>
          </a:r>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0.81411</cdr:x>
      <cdr:y>0.09661</cdr:y>
    </cdr:from>
    <cdr:to>
      <cdr:x>0.95214</cdr:x>
      <cdr:y>0.15165</cdr:y>
    </cdr:to>
    <cdr:sp macro="" textlink="">
      <cdr:nvSpPr>
        <cdr:cNvPr id="3" name="TextBox 2"/>
        <cdr:cNvSpPr txBox="1"/>
      </cdr:nvSpPr>
      <cdr:spPr>
        <a:xfrm xmlns:a="http://schemas.openxmlformats.org/drawingml/2006/main">
          <a:off x="6741391" y="512619"/>
          <a:ext cx="1143000" cy="292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0.80161</cdr:x>
      <cdr:y>0.01191</cdr:y>
    </cdr:from>
    <cdr:to>
      <cdr:x>0.95191</cdr:x>
      <cdr:y>0.07414</cdr:y>
    </cdr:to>
    <cdr:sp macro="" textlink="">
      <cdr:nvSpPr>
        <cdr:cNvPr id="4" name="TextBox 3"/>
        <cdr:cNvSpPr txBox="1"/>
      </cdr:nvSpPr>
      <cdr:spPr>
        <a:xfrm xmlns:a="http://schemas.openxmlformats.org/drawingml/2006/main">
          <a:off x="6637914" y="63178"/>
          <a:ext cx="1244588" cy="3302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(in Billions)</a:t>
          </a:r>
          <a:endParaRPr lang="en-US" sz="16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9" name="Text Box 49"/>
          <p:cNvSpPr txBox="1">
            <a:spLocks noChangeArrowheads="1"/>
          </p:cNvSpPr>
          <p:nvPr/>
        </p:nvSpPr>
        <p:spPr bwMode="auto">
          <a:xfrm>
            <a:off x="2241550" y="9063038"/>
            <a:ext cx="2474913" cy="134937"/>
          </a:xfrm>
          <a:prstGeom prst="rect">
            <a:avLst/>
          </a:prstGeom>
          <a:noFill/>
          <a:ln w="12700">
            <a:noFill/>
            <a:miter lim="800000"/>
            <a:headEnd/>
            <a:tailEnd/>
          </a:ln>
          <a:effectLst/>
        </p:spPr>
        <p:txBody>
          <a:bodyPr lIns="0" tIns="0" rIns="0" bIns="0">
            <a:spAutoFit/>
          </a:bodyPr>
          <a:lstStyle/>
          <a:p>
            <a:pPr defTabSz="910622" eaLnBrk="0" hangingPunct="0">
              <a:lnSpc>
                <a:spcPct val="125000"/>
              </a:lnSpc>
              <a:defRPr/>
            </a:pPr>
            <a:r>
              <a:rPr lang="en-US" sz="700" dirty="0">
                <a:solidFill>
                  <a:srgbClr val="000000"/>
                </a:solidFill>
              </a:rPr>
              <a:t>© 2008 by Northern Trust Corporation</a:t>
            </a:r>
            <a:endParaRPr lang="en-US" sz="700" dirty="0">
              <a:solidFill>
                <a:srgbClr val="000000"/>
              </a:solidFill>
              <a:latin typeface="Symbol" pitchFamily="18" charset="2"/>
            </a:endParaRPr>
          </a:p>
        </p:txBody>
      </p:sp>
      <p:sp>
        <p:nvSpPr>
          <p:cNvPr id="10290" name="Text Box 50"/>
          <p:cNvSpPr txBox="1">
            <a:spLocks noChangeArrowheads="1"/>
          </p:cNvSpPr>
          <p:nvPr/>
        </p:nvSpPr>
        <p:spPr bwMode="auto">
          <a:xfrm>
            <a:off x="3309938" y="8794750"/>
            <a:ext cx="341312" cy="246063"/>
          </a:xfrm>
          <a:prstGeom prst="rect">
            <a:avLst/>
          </a:prstGeom>
          <a:noFill/>
          <a:ln w="9525" algn="ctr">
            <a:noFill/>
            <a:miter lim="800000"/>
            <a:headEnd/>
            <a:tailEnd/>
          </a:ln>
          <a:effectLst/>
        </p:spPr>
        <p:txBody>
          <a:bodyPr wrap="none" lIns="91048" tIns="45523" rIns="91048" bIns="45523">
            <a:spAutoFit/>
          </a:bodyPr>
          <a:lstStyle/>
          <a:p>
            <a:pPr defTabSz="910622">
              <a:defRPr/>
            </a:pPr>
            <a:fld id="{2A94E484-6C5B-4FBB-8415-625BE4CA2C36}" type="slidenum">
              <a:rPr lang="en-US" sz="1000"/>
              <a:pPr defTabSz="910622">
                <a:defRPr/>
              </a:pPr>
              <a:t>‹#›</a:t>
            </a:fld>
            <a:endParaRPr lang="en-US" sz="1000" dirty="0"/>
          </a:p>
        </p:txBody>
      </p:sp>
    </p:spTree>
    <p:extLst>
      <p:ext uri="{BB962C8B-B14F-4D97-AF65-F5344CB8AC3E}">
        <p14:creationId xmlns:p14="http://schemas.microsoft.com/office/powerpoint/2010/main" val="1912806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4"/>
          <p:cNvSpPr>
            <a:spLocks noGrp="1" noRot="1" noChangeAspect="1" noChangeArrowheads="1" noTextEdit="1"/>
          </p:cNvSpPr>
          <p:nvPr>
            <p:ph type="sldImg" idx="2"/>
          </p:nvPr>
        </p:nvSpPr>
        <p:spPr bwMode="auto">
          <a:xfrm>
            <a:off x="1179513" y="684213"/>
            <a:ext cx="4532312" cy="3503612"/>
          </a:xfrm>
          <a:prstGeom prst="rect">
            <a:avLst/>
          </a:prstGeom>
          <a:noFill/>
          <a:ln w="9525">
            <a:solidFill>
              <a:srgbClr val="000000"/>
            </a:solidFill>
            <a:miter lim="800000"/>
            <a:headEnd/>
            <a:tailEnd/>
          </a:ln>
        </p:spPr>
      </p:sp>
      <p:sp>
        <p:nvSpPr>
          <p:cNvPr id="11278" name="Rectangle 14"/>
          <p:cNvSpPr>
            <a:spLocks noGrp="1" noChangeArrowheads="1"/>
          </p:cNvSpPr>
          <p:nvPr>
            <p:ph type="body" sz="quarter" idx="3"/>
          </p:nvPr>
        </p:nvSpPr>
        <p:spPr bwMode="auto">
          <a:xfrm>
            <a:off x="336550" y="4419600"/>
            <a:ext cx="6257925" cy="4192588"/>
          </a:xfrm>
          <a:prstGeom prst="rect">
            <a:avLst/>
          </a:prstGeom>
          <a:noFill/>
          <a:ln w="9525">
            <a:noFill/>
            <a:miter lim="800000"/>
            <a:headEnd/>
            <a:tailEnd/>
          </a:ln>
          <a:effectLst/>
        </p:spPr>
        <p:txBody>
          <a:bodyPr vert="horz" wrap="square" lIns="90575" tIns="45287" rIns="90575" bIns="452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11281" name="Text Box 17"/>
          <p:cNvSpPr txBox="1">
            <a:spLocks noChangeArrowheads="1"/>
          </p:cNvSpPr>
          <p:nvPr/>
        </p:nvSpPr>
        <p:spPr bwMode="auto">
          <a:xfrm>
            <a:off x="2241550" y="9063038"/>
            <a:ext cx="2474913" cy="134937"/>
          </a:xfrm>
          <a:prstGeom prst="rect">
            <a:avLst/>
          </a:prstGeom>
          <a:noFill/>
          <a:ln w="12700">
            <a:noFill/>
            <a:miter lim="800000"/>
            <a:headEnd/>
            <a:tailEnd/>
          </a:ln>
          <a:effectLst/>
        </p:spPr>
        <p:txBody>
          <a:bodyPr lIns="0" tIns="0" rIns="0" bIns="0">
            <a:spAutoFit/>
          </a:bodyPr>
          <a:lstStyle/>
          <a:p>
            <a:pPr defTabSz="910622" eaLnBrk="0" hangingPunct="0">
              <a:lnSpc>
                <a:spcPct val="125000"/>
              </a:lnSpc>
              <a:defRPr/>
            </a:pPr>
            <a:r>
              <a:rPr lang="en-US" sz="700" dirty="0">
                <a:solidFill>
                  <a:srgbClr val="000000"/>
                </a:solidFill>
              </a:rPr>
              <a:t>© 2008 by Northern Trust Corporation</a:t>
            </a:r>
            <a:endParaRPr lang="en-US" sz="700" dirty="0">
              <a:solidFill>
                <a:srgbClr val="000000"/>
              </a:solidFill>
              <a:latin typeface="Symbol" pitchFamily="18" charset="2"/>
            </a:endParaRPr>
          </a:p>
        </p:txBody>
      </p:sp>
      <p:sp>
        <p:nvSpPr>
          <p:cNvPr id="11282" name="Text Box 18"/>
          <p:cNvSpPr txBox="1">
            <a:spLocks noChangeArrowheads="1"/>
          </p:cNvSpPr>
          <p:nvPr/>
        </p:nvSpPr>
        <p:spPr bwMode="auto">
          <a:xfrm>
            <a:off x="3309938" y="8794750"/>
            <a:ext cx="339725" cy="246063"/>
          </a:xfrm>
          <a:prstGeom prst="rect">
            <a:avLst/>
          </a:prstGeom>
          <a:noFill/>
          <a:ln w="9525" algn="ctr">
            <a:noFill/>
            <a:miter lim="800000"/>
            <a:headEnd/>
            <a:tailEnd/>
          </a:ln>
          <a:effectLst/>
        </p:spPr>
        <p:txBody>
          <a:bodyPr wrap="none" lIns="91048" tIns="45523" rIns="91048" bIns="45523">
            <a:spAutoFit/>
          </a:bodyPr>
          <a:lstStyle/>
          <a:p>
            <a:pPr defTabSz="910622">
              <a:defRPr/>
            </a:pPr>
            <a:fld id="{5E497FEB-D327-49CB-A118-E40DA0B9B1E4}" type="slidenum">
              <a:rPr lang="en-US" sz="1000"/>
              <a:pPr defTabSz="910622">
                <a:defRPr/>
              </a:pPr>
              <a:t>‹#›</a:t>
            </a:fld>
            <a:endParaRPr lang="en-US" sz="1000" dirty="0"/>
          </a:p>
        </p:txBody>
      </p:sp>
    </p:spTree>
    <p:extLst>
      <p:ext uri="{BB962C8B-B14F-4D97-AF65-F5344CB8AC3E}">
        <p14:creationId xmlns:p14="http://schemas.microsoft.com/office/powerpoint/2010/main" val="464283296"/>
      </p:ext>
    </p:extLst>
  </p:cSld>
  <p:clrMap bg1="lt1" tx1="dk1" bg2="lt2" tx2="dk2" accent1="accent1" accent2="accent2" accent3="accent3" accent4="accent4" accent5="accent5" accent6="accent6" hlink="hlink" folHlink="folHlink"/>
  <p:notesStyle>
    <a:lvl1pPr marL="119063" indent="-119063" algn="l" rtl="0" eaLnBrk="0" fontAlgn="base" hangingPunct="0">
      <a:lnSpc>
        <a:spcPct val="95000"/>
      </a:lnSpc>
      <a:spcBef>
        <a:spcPct val="35000"/>
      </a:spcBef>
      <a:spcAft>
        <a:spcPct val="0"/>
      </a:spcAft>
      <a:buClr>
        <a:srgbClr val="00644F"/>
      </a:buClr>
      <a:buSzPct val="105000"/>
      <a:buFont typeface="Wingdings" pitchFamily="2" charset="2"/>
      <a:buChar char="§"/>
      <a:defRPr sz="1200" kern="1200">
        <a:solidFill>
          <a:schemeClr val="tx1"/>
        </a:solidFill>
        <a:latin typeface="Arial" charset="0"/>
        <a:ea typeface="+mn-ea"/>
        <a:cs typeface="Arial" charset="0"/>
      </a:defRPr>
    </a:lvl1pPr>
    <a:lvl2pPr marL="569913" indent="-112713" algn="l" rtl="0" eaLnBrk="0" fontAlgn="base" hangingPunct="0">
      <a:lnSpc>
        <a:spcPct val="95000"/>
      </a:lnSpc>
      <a:spcBef>
        <a:spcPct val="35000"/>
      </a:spcBef>
      <a:spcAft>
        <a:spcPct val="0"/>
      </a:spcAft>
      <a:buClr>
        <a:srgbClr val="00644F"/>
      </a:buClr>
      <a:buSzPct val="105000"/>
      <a:buFont typeface="Wingdings" pitchFamily="2" charset="2"/>
      <a:buChar char="§"/>
      <a:defRPr sz="1200" kern="1200">
        <a:solidFill>
          <a:schemeClr val="tx1"/>
        </a:solidFill>
        <a:latin typeface="Arial" charset="0"/>
        <a:ea typeface="+mn-ea"/>
        <a:cs typeface="Arial" charset="0"/>
      </a:defRPr>
    </a:lvl2pPr>
    <a:lvl3pPr marL="1033463" indent="-119063" algn="l" rtl="0" eaLnBrk="0" fontAlgn="base" hangingPunct="0">
      <a:lnSpc>
        <a:spcPct val="95000"/>
      </a:lnSpc>
      <a:spcBef>
        <a:spcPct val="35000"/>
      </a:spcBef>
      <a:spcAft>
        <a:spcPct val="0"/>
      </a:spcAft>
      <a:buClr>
        <a:srgbClr val="00644F"/>
      </a:buClr>
      <a:buSzPct val="105000"/>
      <a:buFont typeface="Wingdings" pitchFamily="2" charset="2"/>
      <a:buChar char="§"/>
      <a:defRPr sz="1200" kern="1200">
        <a:solidFill>
          <a:schemeClr val="tx1"/>
        </a:solidFill>
        <a:latin typeface="Arial" charset="0"/>
        <a:ea typeface="+mn-ea"/>
        <a:cs typeface="Arial" charset="0"/>
      </a:defRPr>
    </a:lvl3pPr>
    <a:lvl4pPr marL="1484313" indent="-112713" algn="l" rtl="0" eaLnBrk="0" fontAlgn="base" hangingPunct="0">
      <a:lnSpc>
        <a:spcPct val="95000"/>
      </a:lnSpc>
      <a:spcBef>
        <a:spcPct val="35000"/>
      </a:spcBef>
      <a:spcAft>
        <a:spcPct val="0"/>
      </a:spcAft>
      <a:buClr>
        <a:srgbClr val="00644F"/>
      </a:buClr>
      <a:buSzPct val="105000"/>
      <a:buFont typeface="Wingdings" pitchFamily="2" charset="2"/>
      <a:buChar char="§"/>
      <a:defRPr sz="1200" kern="1200">
        <a:solidFill>
          <a:schemeClr val="tx1"/>
        </a:solidFill>
        <a:latin typeface="Arial" charset="0"/>
        <a:ea typeface="+mn-ea"/>
        <a:cs typeface="Arial" charset="0"/>
      </a:defRPr>
    </a:lvl4pPr>
    <a:lvl5pPr marL="2057400" indent="-228600" algn="l" rtl="0" eaLnBrk="0" fontAlgn="base" hangingPunct="0">
      <a:lnSpc>
        <a:spcPct val="95000"/>
      </a:lnSpc>
      <a:spcBef>
        <a:spcPct val="35000"/>
      </a:spcBef>
      <a:spcAft>
        <a:spcPct val="0"/>
      </a:spcAft>
      <a:buClr>
        <a:srgbClr val="00644F"/>
      </a:buClr>
      <a:buSzPct val="105000"/>
      <a:buFont typeface="Wingdings" pitchFamily="2" charset="2"/>
      <a:buChar cha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497013" y="144463"/>
            <a:ext cx="3857625" cy="2982912"/>
          </a:xfrm>
          <a:ln/>
        </p:spPr>
      </p:sp>
      <p:sp>
        <p:nvSpPr>
          <p:cNvPr id="17411" name="Rectangle 3"/>
          <p:cNvSpPr>
            <a:spLocks noGrp="1" noChangeArrowheads="1"/>
          </p:cNvSpPr>
          <p:nvPr>
            <p:ph type="body" idx="1"/>
          </p:nvPr>
        </p:nvSpPr>
        <p:spPr>
          <a:xfrm>
            <a:off x="338138" y="3255963"/>
            <a:ext cx="6256337" cy="5389562"/>
          </a:xfrm>
          <a:noFill/>
          <a:ln/>
        </p:spPr>
        <p:txBody>
          <a:bodyPr/>
          <a:lstStyle/>
          <a:p>
            <a:pPr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956929" y="8818259"/>
            <a:ext cx="3026525" cy="463871"/>
          </a:xfrm>
          <a:prstGeom prst="rect">
            <a:avLst/>
          </a:prstGeom>
          <a:noFill/>
        </p:spPr>
        <p:txBody>
          <a:bodyPr lIns="89952" tIns="44975" rIns="89952" bIns="44975"/>
          <a:lstStyle/>
          <a:p>
            <a:fld id="{1200D3D1-E613-470F-BF6E-E8E93C355E57}" type="slidenum">
              <a:rPr lang="en-US" smtClean="0">
                <a:cs typeface="Arial" charset="0"/>
              </a:rPr>
              <a:pPr/>
              <a:t>31</a:t>
            </a:fld>
            <a:endParaRPr lang="en-US" dirty="0" smtClean="0">
              <a:cs typeface="Arial" charset="0"/>
            </a:endParaRPr>
          </a:p>
        </p:txBody>
      </p:sp>
      <p:sp>
        <p:nvSpPr>
          <p:cNvPr id="75779" name="Rectangle 2"/>
          <p:cNvSpPr>
            <a:spLocks noGrp="1" noRot="1" noChangeAspect="1" noChangeArrowheads="1" noTextEdit="1"/>
          </p:cNvSpPr>
          <p:nvPr>
            <p:ph type="sldImg"/>
          </p:nvPr>
        </p:nvSpPr>
        <p:spPr>
          <a:xfrm>
            <a:off x="1184275" y="684213"/>
            <a:ext cx="4535488" cy="3505200"/>
          </a:xfrm>
          <a:ln/>
        </p:spPr>
      </p:sp>
      <p:sp>
        <p:nvSpPr>
          <p:cNvPr id="75780" name="Rectangle 3"/>
          <p:cNvSpPr>
            <a:spLocks noGrp="1" noChangeArrowheads="1"/>
          </p:cNvSpPr>
          <p:nvPr>
            <p:ph type="body" idx="1"/>
          </p:nvPr>
        </p:nvSpPr>
        <p:spPr>
          <a:xfrm>
            <a:off x="337486" y="4420136"/>
            <a:ext cx="6257396" cy="4192132"/>
          </a:xfrm>
          <a:noFill/>
          <a:ln/>
        </p:spPr>
        <p:txBody>
          <a:bodyPr lIns="89945" tIns="44971" rIns="89945" bIns="44971"/>
          <a:lstStyle/>
          <a:p>
            <a:pPr marL="120249" indent="-120249"/>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xfrm>
            <a:off x="3956929" y="8818259"/>
            <a:ext cx="3026525" cy="463871"/>
          </a:xfrm>
          <a:prstGeom prst="rect">
            <a:avLst/>
          </a:prstGeom>
          <a:noFill/>
        </p:spPr>
        <p:txBody>
          <a:bodyPr lIns="89952" tIns="44975" rIns="89952" bIns="44975"/>
          <a:lstStyle/>
          <a:p>
            <a:fld id="{9F183A5B-2566-4071-9AC5-D3FA9D27553A}" type="slidenum">
              <a:rPr lang="en-US" smtClean="0">
                <a:cs typeface="Arial" charset="0"/>
              </a:rPr>
              <a:pPr/>
              <a:t>33</a:t>
            </a:fld>
            <a:endParaRPr lang="en-US" dirty="0" smtClean="0">
              <a:cs typeface="Arial" charset="0"/>
            </a:endParaRPr>
          </a:p>
        </p:txBody>
      </p:sp>
      <p:sp>
        <p:nvSpPr>
          <p:cNvPr id="76803" name="Rectangle 2"/>
          <p:cNvSpPr>
            <a:spLocks noGrp="1" noRot="1" noChangeAspect="1" noChangeArrowheads="1" noTextEdit="1"/>
          </p:cNvSpPr>
          <p:nvPr>
            <p:ph type="sldImg"/>
          </p:nvPr>
        </p:nvSpPr>
        <p:spPr>
          <a:xfrm>
            <a:off x="1184275" y="684213"/>
            <a:ext cx="4535488" cy="3505200"/>
          </a:xfrm>
          <a:ln/>
        </p:spPr>
      </p:sp>
      <p:sp>
        <p:nvSpPr>
          <p:cNvPr id="76804" name="Rectangle 3"/>
          <p:cNvSpPr>
            <a:spLocks noGrp="1" noChangeArrowheads="1"/>
          </p:cNvSpPr>
          <p:nvPr>
            <p:ph type="body" idx="1"/>
          </p:nvPr>
        </p:nvSpPr>
        <p:spPr>
          <a:xfrm>
            <a:off x="337486" y="4420136"/>
            <a:ext cx="6257396" cy="4192132"/>
          </a:xfrm>
          <a:noFill/>
          <a:ln/>
        </p:spPr>
        <p:txBody>
          <a:bodyPr lIns="89945" tIns="44971" rIns="89945" bIns="44971"/>
          <a:lstStyle/>
          <a:p>
            <a:pPr marL="120249" indent="-120249"/>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xfrm>
            <a:off x="3956929" y="8818259"/>
            <a:ext cx="3026525" cy="463871"/>
          </a:xfrm>
          <a:prstGeom prst="rect">
            <a:avLst/>
          </a:prstGeom>
          <a:noFill/>
        </p:spPr>
        <p:txBody>
          <a:bodyPr lIns="89952" tIns="44975" rIns="89952" bIns="44975"/>
          <a:lstStyle/>
          <a:p>
            <a:fld id="{16D971EA-BB3C-424C-949A-0F52E9F6A1C3}" type="slidenum">
              <a:rPr lang="en-US" smtClean="0">
                <a:cs typeface="Arial" charset="0"/>
              </a:rPr>
              <a:pPr/>
              <a:t>37</a:t>
            </a:fld>
            <a:endParaRPr lang="en-US" dirty="0" smtClean="0">
              <a:cs typeface="Arial" charset="0"/>
            </a:endParaRPr>
          </a:p>
        </p:txBody>
      </p:sp>
      <p:sp>
        <p:nvSpPr>
          <p:cNvPr id="77827" name="Rectangle 2"/>
          <p:cNvSpPr>
            <a:spLocks noGrp="1" noRot="1" noChangeAspect="1" noChangeArrowheads="1" noTextEdit="1"/>
          </p:cNvSpPr>
          <p:nvPr>
            <p:ph type="sldImg"/>
          </p:nvPr>
        </p:nvSpPr>
        <p:spPr>
          <a:xfrm>
            <a:off x="1179513" y="684213"/>
            <a:ext cx="4533900" cy="3503612"/>
          </a:xfrm>
          <a:ln/>
        </p:spPr>
      </p:sp>
      <p:sp>
        <p:nvSpPr>
          <p:cNvPr id="77828" name="Rectangle 3"/>
          <p:cNvSpPr>
            <a:spLocks noGrp="1" noChangeArrowheads="1"/>
          </p:cNvSpPr>
          <p:nvPr>
            <p:ph type="body" idx="1"/>
          </p:nvPr>
        </p:nvSpPr>
        <p:spPr>
          <a:xfrm>
            <a:off x="337486" y="4420136"/>
            <a:ext cx="6257396" cy="4192132"/>
          </a:xfrm>
          <a:noFill/>
          <a:ln/>
        </p:spPr>
        <p:txBody>
          <a:bodyPr/>
          <a:lstStyle/>
          <a:p>
            <a:pPr marL="120249" indent="-120249"/>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xfrm>
            <a:off x="3956929" y="8818259"/>
            <a:ext cx="3026525" cy="463871"/>
          </a:xfrm>
          <a:prstGeom prst="rect">
            <a:avLst/>
          </a:prstGeom>
          <a:noFill/>
        </p:spPr>
        <p:txBody>
          <a:bodyPr lIns="89952" tIns="44975" rIns="89952" bIns="44975"/>
          <a:lstStyle/>
          <a:p>
            <a:fld id="{9BD7B2FB-0887-4019-ACA9-2BCBDF1049E3}" type="slidenum">
              <a:rPr lang="en-US" smtClean="0">
                <a:cs typeface="Arial" charset="0"/>
              </a:rPr>
              <a:pPr/>
              <a:t>38</a:t>
            </a:fld>
            <a:endParaRPr lang="en-US" dirty="0" smtClean="0">
              <a:cs typeface="Arial" charset="0"/>
            </a:endParaRPr>
          </a:p>
        </p:txBody>
      </p:sp>
      <p:sp>
        <p:nvSpPr>
          <p:cNvPr id="78851" name="Rectangle 2"/>
          <p:cNvSpPr>
            <a:spLocks noGrp="1" noRot="1" noChangeAspect="1" noChangeArrowheads="1" noTextEdit="1"/>
          </p:cNvSpPr>
          <p:nvPr>
            <p:ph type="sldImg"/>
          </p:nvPr>
        </p:nvSpPr>
        <p:spPr>
          <a:xfrm>
            <a:off x="1179513" y="684213"/>
            <a:ext cx="4533900" cy="3503612"/>
          </a:xfrm>
          <a:ln/>
        </p:spPr>
      </p:sp>
      <p:sp>
        <p:nvSpPr>
          <p:cNvPr id="78852" name="Rectangle 3"/>
          <p:cNvSpPr>
            <a:spLocks noGrp="1" noChangeArrowheads="1"/>
          </p:cNvSpPr>
          <p:nvPr>
            <p:ph type="body" idx="1"/>
          </p:nvPr>
        </p:nvSpPr>
        <p:spPr>
          <a:xfrm>
            <a:off x="337486" y="4420136"/>
            <a:ext cx="6257396" cy="4192132"/>
          </a:xfrm>
          <a:noFill/>
          <a:ln/>
        </p:spPr>
        <p:txBody>
          <a:bodyPr/>
          <a:lstStyle/>
          <a:p>
            <a:pPr marL="120249" indent="-120249"/>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xfrm>
            <a:off x="3956929" y="8818259"/>
            <a:ext cx="3026525" cy="463871"/>
          </a:xfrm>
          <a:prstGeom prst="rect">
            <a:avLst/>
          </a:prstGeom>
          <a:noFill/>
        </p:spPr>
        <p:txBody>
          <a:bodyPr lIns="89952" tIns="44975" rIns="89952" bIns="44975"/>
          <a:lstStyle/>
          <a:p>
            <a:fld id="{86AFFF51-40F2-49F5-B4C6-B5B01D2D5DA9}" type="slidenum">
              <a:rPr lang="en-US" smtClean="0">
                <a:cs typeface="Arial" charset="0"/>
              </a:rPr>
              <a:pPr/>
              <a:t>39</a:t>
            </a:fld>
            <a:endParaRPr lang="en-US" dirty="0" smtClean="0">
              <a:cs typeface="Arial" charset="0"/>
            </a:endParaRPr>
          </a:p>
        </p:txBody>
      </p:sp>
      <p:sp>
        <p:nvSpPr>
          <p:cNvPr id="79875" name="Rectangle 2"/>
          <p:cNvSpPr>
            <a:spLocks noGrp="1" noRot="1" noChangeAspect="1" noChangeArrowheads="1" noTextEdit="1"/>
          </p:cNvSpPr>
          <p:nvPr>
            <p:ph type="sldImg"/>
          </p:nvPr>
        </p:nvSpPr>
        <p:spPr>
          <a:xfrm>
            <a:off x="1179513" y="684213"/>
            <a:ext cx="4533900" cy="3503612"/>
          </a:xfrm>
          <a:ln/>
        </p:spPr>
      </p:sp>
      <p:sp>
        <p:nvSpPr>
          <p:cNvPr id="79876" name="Rectangle 3"/>
          <p:cNvSpPr>
            <a:spLocks noGrp="1" noChangeArrowheads="1"/>
          </p:cNvSpPr>
          <p:nvPr>
            <p:ph type="body" idx="1"/>
          </p:nvPr>
        </p:nvSpPr>
        <p:spPr>
          <a:xfrm>
            <a:off x="337486" y="4420136"/>
            <a:ext cx="6257396" cy="4192132"/>
          </a:xfrm>
          <a:noFill/>
          <a:ln/>
        </p:spPr>
        <p:txBody>
          <a:bodyPr/>
          <a:lstStyle/>
          <a:p>
            <a:pPr marL="120249" indent="-120249"/>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56929" y="8818259"/>
            <a:ext cx="3026525" cy="463871"/>
          </a:xfrm>
          <a:prstGeom prst="rect">
            <a:avLst/>
          </a:prstGeom>
        </p:spPr>
        <p:txBody>
          <a:bodyPr lIns="89952" tIns="44975" rIns="89952" bIns="44975"/>
          <a:lstStyle/>
          <a:p>
            <a:pPr>
              <a:defRPr/>
            </a:pPr>
            <a:fld id="{68225E45-0597-4F45-9277-70379023BC71}" type="slidenum">
              <a:rPr lang="en-US" smtClean="0"/>
              <a:pPr>
                <a:defRPr/>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xfrm>
            <a:off x="3956929" y="8818259"/>
            <a:ext cx="3026525" cy="463871"/>
          </a:xfrm>
          <a:prstGeom prst="rect">
            <a:avLst/>
          </a:prstGeom>
          <a:noFill/>
        </p:spPr>
        <p:txBody>
          <a:bodyPr lIns="89952" tIns="44975" rIns="89952" bIns="44975"/>
          <a:lstStyle/>
          <a:p>
            <a:fld id="{E55B7F0F-D26F-4D1B-9F55-153742914B66}" type="slidenum">
              <a:rPr lang="en-US" smtClean="0">
                <a:cs typeface="Arial" charset="0"/>
              </a:rPr>
              <a:pPr/>
              <a:t>7</a:t>
            </a:fld>
            <a:endParaRPr lang="en-US" dirty="0" smtClean="0">
              <a:cs typeface="Arial" charset="0"/>
            </a:endParaRPr>
          </a:p>
        </p:txBody>
      </p:sp>
      <p:sp>
        <p:nvSpPr>
          <p:cNvPr id="69635" name="Rectangle 2"/>
          <p:cNvSpPr>
            <a:spLocks noGrp="1" noRot="1" noChangeAspect="1" noChangeArrowheads="1" noTextEdit="1"/>
          </p:cNvSpPr>
          <p:nvPr>
            <p:ph type="sldImg"/>
          </p:nvPr>
        </p:nvSpPr>
        <p:spPr>
          <a:xfrm>
            <a:off x="1182688" y="684213"/>
            <a:ext cx="4535487" cy="3505200"/>
          </a:xfrm>
          <a:ln/>
        </p:spPr>
      </p:sp>
      <p:sp>
        <p:nvSpPr>
          <p:cNvPr id="69636" name="Rectangle 3"/>
          <p:cNvSpPr>
            <a:spLocks noGrp="1" noChangeArrowheads="1"/>
          </p:cNvSpPr>
          <p:nvPr>
            <p:ph type="body" idx="1"/>
          </p:nvPr>
        </p:nvSpPr>
        <p:spPr>
          <a:xfrm>
            <a:off x="337486" y="4420136"/>
            <a:ext cx="6257396" cy="4192132"/>
          </a:xfrm>
          <a:noFill/>
          <a:ln/>
        </p:spPr>
        <p:txBody>
          <a:bodyPr lIns="89934" tIns="44965" rIns="89934" bIns="44965"/>
          <a:lstStyle/>
          <a:p>
            <a:pPr marL="120249" indent="-120249"/>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xfrm>
            <a:off x="3956929" y="8818259"/>
            <a:ext cx="3026525" cy="463871"/>
          </a:xfrm>
          <a:prstGeom prst="rect">
            <a:avLst/>
          </a:prstGeom>
          <a:noFill/>
        </p:spPr>
        <p:txBody>
          <a:bodyPr lIns="89952" tIns="44975" rIns="89952" bIns="44975"/>
          <a:lstStyle/>
          <a:p>
            <a:fld id="{8ECDD56E-82FF-4A09-8A11-87CC53BD9144}" type="slidenum">
              <a:rPr lang="en-US" smtClean="0">
                <a:cs typeface="Arial" charset="0"/>
              </a:rPr>
              <a:pPr/>
              <a:t>10</a:t>
            </a:fld>
            <a:endParaRPr lang="en-US" dirty="0" smtClean="0">
              <a:cs typeface="Arial" charset="0"/>
            </a:endParaRPr>
          </a:p>
        </p:txBody>
      </p:sp>
      <p:sp>
        <p:nvSpPr>
          <p:cNvPr id="70659" name="Rectangle 2"/>
          <p:cNvSpPr>
            <a:spLocks noGrp="1" noRot="1" noChangeAspect="1" noChangeArrowheads="1" noTextEdit="1"/>
          </p:cNvSpPr>
          <p:nvPr>
            <p:ph type="sldImg"/>
          </p:nvPr>
        </p:nvSpPr>
        <p:spPr>
          <a:xfrm>
            <a:off x="1184275" y="684213"/>
            <a:ext cx="4535488" cy="3505200"/>
          </a:xfrm>
          <a:ln/>
        </p:spPr>
      </p:sp>
      <p:sp>
        <p:nvSpPr>
          <p:cNvPr id="70660" name="Rectangle 3"/>
          <p:cNvSpPr>
            <a:spLocks noGrp="1" noChangeArrowheads="1"/>
          </p:cNvSpPr>
          <p:nvPr>
            <p:ph type="body" idx="1"/>
          </p:nvPr>
        </p:nvSpPr>
        <p:spPr>
          <a:xfrm>
            <a:off x="337486" y="4420136"/>
            <a:ext cx="6257396" cy="4192132"/>
          </a:xfrm>
          <a:noFill/>
          <a:ln/>
        </p:spPr>
        <p:txBody>
          <a:bodyPr lIns="89945" tIns="44971" rIns="89945" bIns="44971"/>
          <a:lstStyle/>
          <a:p>
            <a:pPr marL="120249" indent="-120249"/>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xfrm>
            <a:off x="3956929" y="8818259"/>
            <a:ext cx="3026525" cy="463871"/>
          </a:xfrm>
          <a:prstGeom prst="rect">
            <a:avLst/>
          </a:prstGeom>
          <a:noFill/>
        </p:spPr>
        <p:txBody>
          <a:bodyPr lIns="89952" tIns="44975" rIns="89952" bIns="44975"/>
          <a:lstStyle/>
          <a:p>
            <a:fld id="{E90C5EFD-AEB5-424F-B620-6FEFAE5BAF31}" type="slidenum">
              <a:rPr lang="en-US" smtClean="0">
                <a:cs typeface="Arial" charset="0"/>
              </a:rPr>
              <a:pPr/>
              <a:t>11</a:t>
            </a:fld>
            <a:endParaRPr lang="en-US" dirty="0" smtClean="0">
              <a:cs typeface="Arial" charset="0"/>
            </a:endParaRPr>
          </a:p>
        </p:txBody>
      </p:sp>
      <p:sp>
        <p:nvSpPr>
          <p:cNvPr id="71683" name="Rectangle 2"/>
          <p:cNvSpPr>
            <a:spLocks noGrp="1" noRot="1" noChangeAspect="1" noChangeArrowheads="1" noTextEdit="1"/>
          </p:cNvSpPr>
          <p:nvPr>
            <p:ph type="sldImg"/>
          </p:nvPr>
        </p:nvSpPr>
        <p:spPr>
          <a:xfrm>
            <a:off x="1177925" y="684213"/>
            <a:ext cx="4535488" cy="3505200"/>
          </a:xfrm>
          <a:ln/>
        </p:spPr>
      </p:sp>
      <p:sp>
        <p:nvSpPr>
          <p:cNvPr id="71684" name="Rectangle 3"/>
          <p:cNvSpPr>
            <a:spLocks noGrp="1" noChangeArrowheads="1"/>
          </p:cNvSpPr>
          <p:nvPr>
            <p:ph type="body" idx="1"/>
          </p:nvPr>
        </p:nvSpPr>
        <p:spPr>
          <a:xfrm>
            <a:off x="337486" y="4420136"/>
            <a:ext cx="6257396" cy="4192132"/>
          </a:xfrm>
          <a:noFill/>
          <a:ln/>
        </p:spPr>
        <p:txBody>
          <a:bodyPr/>
          <a:lstStyle/>
          <a:p>
            <a:pPr marL="120249" indent="-120249"/>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81100" y="684213"/>
            <a:ext cx="4537075" cy="3505200"/>
          </a:xfrm>
          <a:ln/>
        </p:spPr>
      </p:sp>
      <p:sp>
        <p:nvSpPr>
          <p:cNvPr id="72707" name="Rectangle 3"/>
          <p:cNvSpPr>
            <a:spLocks noGrp="1" noChangeArrowheads="1"/>
          </p:cNvSpPr>
          <p:nvPr>
            <p:ph type="body" idx="1"/>
          </p:nvPr>
        </p:nvSpPr>
        <p:spPr>
          <a:noFill/>
          <a:ln/>
        </p:spPr>
        <p:txBody>
          <a:bodyPr lIns="89958" tIns="44977" rIns="89958" bIns="44977"/>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xfrm>
            <a:off x="3956929" y="8818259"/>
            <a:ext cx="3026525" cy="463871"/>
          </a:xfrm>
          <a:prstGeom prst="rect">
            <a:avLst/>
          </a:prstGeom>
          <a:noFill/>
        </p:spPr>
        <p:txBody>
          <a:bodyPr lIns="89952" tIns="44975" rIns="89952" bIns="44975"/>
          <a:lstStyle/>
          <a:p>
            <a:fld id="{5670975F-060D-4FC1-A040-AA6AF27D2F2C}" type="slidenum">
              <a:rPr lang="en-US" smtClean="0">
                <a:cs typeface="Arial" charset="0"/>
              </a:rPr>
              <a:pPr/>
              <a:t>15</a:t>
            </a:fld>
            <a:endParaRPr lang="en-US" dirty="0" smtClean="0">
              <a:cs typeface="Arial" charset="0"/>
            </a:endParaRPr>
          </a:p>
        </p:txBody>
      </p:sp>
      <p:sp>
        <p:nvSpPr>
          <p:cNvPr id="73731" name="Rectangle 2"/>
          <p:cNvSpPr>
            <a:spLocks noGrp="1" noRot="1" noChangeAspect="1" noChangeArrowheads="1" noTextEdit="1"/>
          </p:cNvSpPr>
          <p:nvPr>
            <p:ph type="sldImg"/>
          </p:nvPr>
        </p:nvSpPr>
        <p:spPr>
          <a:xfrm>
            <a:off x="1184275" y="684213"/>
            <a:ext cx="4535488" cy="3505200"/>
          </a:xfrm>
          <a:ln/>
        </p:spPr>
      </p:sp>
      <p:sp>
        <p:nvSpPr>
          <p:cNvPr id="73732" name="Rectangle 3"/>
          <p:cNvSpPr>
            <a:spLocks noGrp="1" noChangeArrowheads="1"/>
          </p:cNvSpPr>
          <p:nvPr>
            <p:ph type="body" idx="1"/>
          </p:nvPr>
        </p:nvSpPr>
        <p:spPr>
          <a:xfrm>
            <a:off x="337486" y="4420136"/>
            <a:ext cx="6257396" cy="4192132"/>
          </a:xfrm>
          <a:noFill/>
          <a:ln/>
        </p:spPr>
        <p:txBody>
          <a:bodyPr lIns="89945" tIns="44971" rIns="89945" bIns="44971"/>
          <a:lstStyle/>
          <a:p>
            <a:pPr marL="120249" indent="-120249"/>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3956929" y="8818259"/>
            <a:ext cx="3026525" cy="463871"/>
          </a:xfrm>
          <a:prstGeom prst="rect">
            <a:avLst/>
          </a:prstGeom>
          <a:noFill/>
        </p:spPr>
        <p:txBody>
          <a:bodyPr lIns="89952" tIns="44975" rIns="89952" bIns="44975"/>
          <a:lstStyle/>
          <a:p>
            <a:fld id="{D2860D2D-914C-4190-8A54-E9A7030A1498}" type="slidenum">
              <a:rPr lang="en-US" smtClean="0">
                <a:cs typeface="Arial" charset="0"/>
              </a:rPr>
              <a:pPr/>
              <a:t>22</a:t>
            </a:fld>
            <a:endParaRPr lang="en-US" dirty="0" smtClean="0">
              <a:cs typeface="Arial" charset="0"/>
            </a:endParaRPr>
          </a:p>
        </p:txBody>
      </p:sp>
      <p:sp>
        <p:nvSpPr>
          <p:cNvPr id="74755" name="Rectangle 2"/>
          <p:cNvSpPr>
            <a:spLocks noGrp="1" noRot="1" noChangeAspect="1" noChangeArrowheads="1" noTextEdit="1"/>
          </p:cNvSpPr>
          <p:nvPr>
            <p:ph type="sldImg"/>
          </p:nvPr>
        </p:nvSpPr>
        <p:spPr>
          <a:xfrm>
            <a:off x="1184275" y="684213"/>
            <a:ext cx="4535488" cy="3505200"/>
          </a:xfrm>
          <a:ln/>
        </p:spPr>
      </p:sp>
      <p:sp>
        <p:nvSpPr>
          <p:cNvPr id="74756" name="Rectangle 3"/>
          <p:cNvSpPr>
            <a:spLocks noGrp="1" noChangeArrowheads="1"/>
          </p:cNvSpPr>
          <p:nvPr>
            <p:ph type="body" idx="1"/>
          </p:nvPr>
        </p:nvSpPr>
        <p:spPr>
          <a:xfrm>
            <a:off x="337486" y="4420136"/>
            <a:ext cx="6257396" cy="4192132"/>
          </a:xfrm>
          <a:noFill/>
          <a:ln/>
        </p:spPr>
        <p:txBody>
          <a:bodyPr lIns="89945" tIns="44971" rIns="89945" bIns="44971"/>
          <a:lstStyle/>
          <a:p>
            <a:pPr marL="120249" indent="-120249"/>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97"/>
          <p:cNvSpPr>
            <a:spLocks noChangeArrowheads="1"/>
          </p:cNvSpPr>
          <p:nvPr/>
        </p:nvSpPr>
        <p:spPr bwMode="invGray">
          <a:xfrm>
            <a:off x="104775" y="76200"/>
            <a:ext cx="9864725" cy="4500563"/>
          </a:xfrm>
          <a:prstGeom prst="rect">
            <a:avLst/>
          </a:prstGeom>
          <a:solidFill>
            <a:schemeClr val="folHlink"/>
          </a:solidFill>
          <a:ln w="12700" algn="ctr">
            <a:noFill/>
            <a:miter lim="800000"/>
            <a:headEnd/>
            <a:tailEnd/>
          </a:ln>
          <a:effectLst/>
        </p:spPr>
        <p:txBody>
          <a:bodyPr wrap="none" anchor="ctr"/>
          <a:lstStyle/>
          <a:p>
            <a:pPr>
              <a:defRPr/>
            </a:pPr>
            <a:endParaRPr lang="en-US" dirty="0"/>
          </a:p>
        </p:txBody>
      </p:sp>
      <p:pic>
        <p:nvPicPr>
          <p:cNvPr id="3" name="Picture 248"/>
          <p:cNvPicPr>
            <a:picLocks noChangeAspect="1" noChangeArrowheads="1"/>
          </p:cNvPicPr>
          <p:nvPr/>
        </p:nvPicPr>
        <p:blipFill>
          <a:blip r:embed="rId2" cstate="print">
            <a:lum bright="6000"/>
          </a:blip>
          <a:srcRect l="36441" b="5783"/>
          <a:stretch>
            <a:fillRect/>
          </a:stretch>
        </p:blipFill>
        <p:spPr bwMode="auto">
          <a:xfrm>
            <a:off x="109538" y="763588"/>
            <a:ext cx="2595562" cy="3810000"/>
          </a:xfrm>
          <a:prstGeom prst="rect">
            <a:avLst/>
          </a:prstGeom>
          <a:noFill/>
          <a:ln w="9525" algn="ctr">
            <a:noFill/>
            <a:miter lim="800000"/>
            <a:headEnd/>
            <a:tailEnd/>
          </a:ln>
        </p:spPr>
      </p:pic>
      <p:sp>
        <p:nvSpPr>
          <p:cNvPr id="4" name="Rectangle 196"/>
          <p:cNvSpPr>
            <a:spLocks noChangeArrowheads="1"/>
          </p:cNvSpPr>
          <p:nvPr/>
        </p:nvSpPr>
        <p:spPr bwMode="hidden">
          <a:xfrm>
            <a:off x="193675" y="4722812"/>
            <a:ext cx="9864725" cy="3049588"/>
          </a:xfrm>
          <a:prstGeom prst="rect">
            <a:avLst/>
          </a:prstGeom>
          <a:solidFill>
            <a:srgbClr val="F1E3BD"/>
          </a:solidFill>
          <a:ln w="9525" algn="ctr">
            <a:noFill/>
            <a:miter lim="800000"/>
            <a:headEnd/>
            <a:tailEnd/>
          </a:ln>
          <a:effectLst/>
        </p:spPr>
        <p:txBody>
          <a:bodyPr wrap="none" anchor="ctr"/>
          <a:lstStyle/>
          <a:p>
            <a:pPr>
              <a:defRPr/>
            </a:pPr>
            <a:endParaRPr lang="en-US" dirty="0"/>
          </a:p>
        </p:txBody>
      </p:sp>
      <p:grpSp>
        <p:nvGrpSpPr>
          <p:cNvPr id="5" name="Group 113"/>
          <p:cNvGrpSpPr>
            <a:grpSpLocks/>
          </p:cNvGrpSpPr>
          <p:nvPr/>
        </p:nvGrpSpPr>
        <p:grpSpPr bwMode="auto">
          <a:xfrm>
            <a:off x="7531100" y="6997700"/>
            <a:ext cx="2305050" cy="534988"/>
            <a:chOff x="791" y="3850"/>
            <a:chExt cx="1147" cy="261"/>
          </a:xfrm>
        </p:grpSpPr>
        <p:sp>
          <p:nvSpPr>
            <p:cNvPr id="6" name="AutoShape 114"/>
            <p:cNvSpPr>
              <a:spLocks noChangeAspect="1" noChangeArrowheads="1" noTextEdit="1"/>
            </p:cNvSpPr>
            <p:nvPr/>
          </p:nvSpPr>
          <p:spPr bwMode="black">
            <a:xfrm>
              <a:off x="791" y="3850"/>
              <a:ext cx="1147" cy="261"/>
            </a:xfrm>
            <a:prstGeom prst="rect">
              <a:avLst/>
            </a:prstGeom>
            <a:noFill/>
            <a:ln w="9525">
              <a:noFill/>
              <a:miter lim="800000"/>
              <a:headEnd/>
              <a:tailEnd/>
            </a:ln>
          </p:spPr>
          <p:txBody>
            <a:bodyPr/>
            <a:lstStyle/>
            <a:p>
              <a:pPr>
                <a:defRPr/>
              </a:pPr>
              <a:endParaRPr lang="en-US" dirty="0"/>
            </a:p>
          </p:txBody>
        </p:sp>
        <p:sp>
          <p:nvSpPr>
            <p:cNvPr id="7" name="Freeform 115"/>
            <p:cNvSpPr>
              <a:spLocks noEditPoints="1"/>
            </p:cNvSpPr>
            <p:nvPr/>
          </p:nvSpPr>
          <p:spPr bwMode="black">
            <a:xfrm>
              <a:off x="913" y="3864"/>
              <a:ext cx="17" cy="17"/>
            </a:xfrm>
            <a:custGeom>
              <a:avLst/>
              <a:gdLst/>
              <a:ahLst/>
              <a:cxnLst>
                <a:cxn ang="0">
                  <a:pos x="106" y="1"/>
                </a:cxn>
                <a:cxn ang="0">
                  <a:pos x="82" y="6"/>
                </a:cxn>
                <a:cxn ang="0">
                  <a:pos x="61" y="15"/>
                </a:cxn>
                <a:cxn ang="0">
                  <a:pos x="43" y="28"/>
                </a:cxn>
                <a:cxn ang="0">
                  <a:pos x="27" y="43"/>
                </a:cxn>
                <a:cxn ang="0">
                  <a:pos x="15" y="63"/>
                </a:cxn>
                <a:cxn ang="0">
                  <a:pos x="6" y="84"/>
                </a:cxn>
                <a:cxn ang="0">
                  <a:pos x="1" y="106"/>
                </a:cxn>
                <a:cxn ang="0">
                  <a:pos x="1" y="130"/>
                </a:cxn>
                <a:cxn ang="0">
                  <a:pos x="6" y="153"/>
                </a:cxn>
                <a:cxn ang="0">
                  <a:pos x="15" y="174"/>
                </a:cxn>
                <a:cxn ang="0">
                  <a:pos x="27" y="193"/>
                </a:cxn>
                <a:cxn ang="0">
                  <a:pos x="43" y="209"/>
                </a:cxn>
                <a:cxn ang="0">
                  <a:pos x="62" y="222"/>
                </a:cxn>
                <a:cxn ang="0">
                  <a:pos x="83" y="230"/>
                </a:cxn>
                <a:cxn ang="0">
                  <a:pos x="107" y="235"/>
                </a:cxn>
                <a:cxn ang="0">
                  <a:pos x="131" y="235"/>
                </a:cxn>
                <a:cxn ang="0">
                  <a:pos x="154" y="230"/>
                </a:cxn>
                <a:cxn ang="0">
                  <a:pos x="175" y="222"/>
                </a:cxn>
                <a:cxn ang="0">
                  <a:pos x="194" y="209"/>
                </a:cxn>
                <a:cxn ang="0">
                  <a:pos x="209" y="193"/>
                </a:cxn>
                <a:cxn ang="0">
                  <a:pos x="222" y="174"/>
                </a:cxn>
                <a:cxn ang="0">
                  <a:pos x="231" y="153"/>
                </a:cxn>
                <a:cxn ang="0">
                  <a:pos x="236" y="130"/>
                </a:cxn>
                <a:cxn ang="0">
                  <a:pos x="236" y="106"/>
                </a:cxn>
                <a:cxn ang="0">
                  <a:pos x="231" y="83"/>
                </a:cxn>
                <a:cxn ang="0">
                  <a:pos x="222" y="61"/>
                </a:cxn>
                <a:cxn ang="0">
                  <a:pos x="209" y="43"/>
                </a:cxn>
                <a:cxn ang="0">
                  <a:pos x="193" y="27"/>
                </a:cxn>
                <a:cxn ang="0">
                  <a:pos x="174" y="14"/>
                </a:cxn>
                <a:cxn ang="0">
                  <a:pos x="153" y="5"/>
                </a:cxn>
                <a:cxn ang="0">
                  <a:pos x="130" y="1"/>
                </a:cxn>
                <a:cxn ang="0">
                  <a:pos x="119" y="170"/>
                </a:cxn>
                <a:cxn ang="0">
                  <a:pos x="108" y="169"/>
                </a:cxn>
                <a:cxn ang="0">
                  <a:pos x="99" y="166"/>
                </a:cxn>
                <a:cxn ang="0">
                  <a:pos x="81" y="155"/>
                </a:cxn>
                <a:cxn ang="0">
                  <a:pos x="70" y="139"/>
                </a:cxn>
                <a:cxn ang="0">
                  <a:pos x="67" y="129"/>
                </a:cxn>
                <a:cxn ang="0">
                  <a:pos x="66" y="118"/>
                </a:cxn>
                <a:cxn ang="0">
                  <a:pos x="67" y="108"/>
                </a:cxn>
                <a:cxn ang="0">
                  <a:pos x="70" y="98"/>
                </a:cxn>
                <a:cxn ang="0">
                  <a:pos x="81" y="82"/>
                </a:cxn>
                <a:cxn ang="0">
                  <a:pos x="98" y="71"/>
                </a:cxn>
                <a:cxn ang="0">
                  <a:pos x="118" y="67"/>
                </a:cxn>
                <a:cxn ang="0">
                  <a:pos x="128" y="68"/>
                </a:cxn>
                <a:cxn ang="0">
                  <a:pos x="138" y="71"/>
                </a:cxn>
                <a:cxn ang="0">
                  <a:pos x="155" y="82"/>
                </a:cxn>
                <a:cxn ang="0">
                  <a:pos x="166" y="98"/>
                </a:cxn>
                <a:cxn ang="0">
                  <a:pos x="170" y="108"/>
                </a:cxn>
                <a:cxn ang="0">
                  <a:pos x="171" y="118"/>
                </a:cxn>
                <a:cxn ang="0">
                  <a:pos x="170" y="129"/>
                </a:cxn>
                <a:cxn ang="0">
                  <a:pos x="167" y="139"/>
                </a:cxn>
                <a:cxn ang="0">
                  <a:pos x="155" y="155"/>
                </a:cxn>
                <a:cxn ang="0">
                  <a:pos x="139" y="166"/>
                </a:cxn>
                <a:cxn ang="0">
                  <a:pos x="129" y="169"/>
                </a:cxn>
                <a:cxn ang="0">
                  <a:pos x="119" y="170"/>
                </a:cxn>
              </a:cxnLst>
              <a:rect l="0" t="0" r="r" b="b"/>
              <a:pathLst>
                <a:path w="236" h="237">
                  <a:moveTo>
                    <a:pt x="118" y="0"/>
                  </a:moveTo>
                  <a:lnTo>
                    <a:pt x="106" y="1"/>
                  </a:lnTo>
                  <a:lnTo>
                    <a:pt x="93" y="3"/>
                  </a:lnTo>
                  <a:lnTo>
                    <a:pt x="82" y="6"/>
                  </a:lnTo>
                  <a:lnTo>
                    <a:pt x="72" y="10"/>
                  </a:lnTo>
                  <a:lnTo>
                    <a:pt x="61" y="15"/>
                  </a:lnTo>
                  <a:lnTo>
                    <a:pt x="52" y="21"/>
                  </a:lnTo>
                  <a:lnTo>
                    <a:pt x="43" y="28"/>
                  </a:lnTo>
                  <a:lnTo>
                    <a:pt x="35" y="35"/>
                  </a:lnTo>
                  <a:lnTo>
                    <a:pt x="27" y="43"/>
                  </a:lnTo>
                  <a:lnTo>
                    <a:pt x="20" y="52"/>
                  </a:lnTo>
                  <a:lnTo>
                    <a:pt x="15" y="63"/>
                  </a:lnTo>
                  <a:lnTo>
                    <a:pt x="10" y="73"/>
                  </a:lnTo>
                  <a:lnTo>
                    <a:pt x="6" y="84"/>
                  </a:lnTo>
                  <a:lnTo>
                    <a:pt x="3" y="95"/>
                  </a:lnTo>
                  <a:lnTo>
                    <a:pt x="1" y="106"/>
                  </a:lnTo>
                  <a:lnTo>
                    <a:pt x="0" y="118"/>
                  </a:lnTo>
                  <a:lnTo>
                    <a:pt x="1" y="130"/>
                  </a:lnTo>
                  <a:lnTo>
                    <a:pt x="3" y="142"/>
                  </a:lnTo>
                  <a:lnTo>
                    <a:pt x="6" y="153"/>
                  </a:lnTo>
                  <a:lnTo>
                    <a:pt x="10" y="164"/>
                  </a:lnTo>
                  <a:lnTo>
                    <a:pt x="15" y="174"/>
                  </a:lnTo>
                  <a:lnTo>
                    <a:pt x="20" y="184"/>
                  </a:lnTo>
                  <a:lnTo>
                    <a:pt x="27" y="193"/>
                  </a:lnTo>
                  <a:lnTo>
                    <a:pt x="35" y="201"/>
                  </a:lnTo>
                  <a:lnTo>
                    <a:pt x="43" y="209"/>
                  </a:lnTo>
                  <a:lnTo>
                    <a:pt x="52" y="216"/>
                  </a:lnTo>
                  <a:lnTo>
                    <a:pt x="62" y="222"/>
                  </a:lnTo>
                  <a:lnTo>
                    <a:pt x="72" y="226"/>
                  </a:lnTo>
                  <a:lnTo>
                    <a:pt x="83" y="230"/>
                  </a:lnTo>
                  <a:lnTo>
                    <a:pt x="95" y="233"/>
                  </a:lnTo>
                  <a:lnTo>
                    <a:pt x="107" y="235"/>
                  </a:lnTo>
                  <a:lnTo>
                    <a:pt x="119" y="237"/>
                  </a:lnTo>
                  <a:lnTo>
                    <a:pt x="131" y="235"/>
                  </a:lnTo>
                  <a:lnTo>
                    <a:pt x="143" y="233"/>
                  </a:lnTo>
                  <a:lnTo>
                    <a:pt x="154" y="230"/>
                  </a:lnTo>
                  <a:lnTo>
                    <a:pt x="165" y="226"/>
                  </a:lnTo>
                  <a:lnTo>
                    <a:pt x="175" y="222"/>
                  </a:lnTo>
                  <a:lnTo>
                    <a:pt x="184" y="216"/>
                  </a:lnTo>
                  <a:lnTo>
                    <a:pt x="194" y="209"/>
                  </a:lnTo>
                  <a:lnTo>
                    <a:pt x="202" y="201"/>
                  </a:lnTo>
                  <a:lnTo>
                    <a:pt x="209" y="193"/>
                  </a:lnTo>
                  <a:lnTo>
                    <a:pt x="216" y="184"/>
                  </a:lnTo>
                  <a:lnTo>
                    <a:pt x="222" y="174"/>
                  </a:lnTo>
                  <a:lnTo>
                    <a:pt x="227" y="164"/>
                  </a:lnTo>
                  <a:lnTo>
                    <a:pt x="231" y="153"/>
                  </a:lnTo>
                  <a:lnTo>
                    <a:pt x="234" y="142"/>
                  </a:lnTo>
                  <a:lnTo>
                    <a:pt x="236" y="130"/>
                  </a:lnTo>
                  <a:lnTo>
                    <a:pt x="236" y="118"/>
                  </a:lnTo>
                  <a:lnTo>
                    <a:pt x="236" y="106"/>
                  </a:lnTo>
                  <a:lnTo>
                    <a:pt x="234" y="95"/>
                  </a:lnTo>
                  <a:lnTo>
                    <a:pt x="231" y="83"/>
                  </a:lnTo>
                  <a:lnTo>
                    <a:pt x="227" y="73"/>
                  </a:lnTo>
                  <a:lnTo>
                    <a:pt x="222" y="61"/>
                  </a:lnTo>
                  <a:lnTo>
                    <a:pt x="216" y="52"/>
                  </a:lnTo>
                  <a:lnTo>
                    <a:pt x="209" y="43"/>
                  </a:lnTo>
                  <a:lnTo>
                    <a:pt x="201" y="34"/>
                  </a:lnTo>
                  <a:lnTo>
                    <a:pt x="193" y="27"/>
                  </a:lnTo>
                  <a:lnTo>
                    <a:pt x="184" y="20"/>
                  </a:lnTo>
                  <a:lnTo>
                    <a:pt x="174" y="14"/>
                  </a:lnTo>
                  <a:lnTo>
                    <a:pt x="164" y="9"/>
                  </a:lnTo>
                  <a:lnTo>
                    <a:pt x="153" y="5"/>
                  </a:lnTo>
                  <a:lnTo>
                    <a:pt x="141" y="2"/>
                  </a:lnTo>
                  <a:lnTo>
                    <a:pt x="130" y="1"/>
                  </a:lnTo>
                  <a:lnTo>
                    <a:pt x="118" y="0"/>
                  </a:lnTo>
                  <a:close/>
                  <a:moveTo>
                    <a:pt x="119" y="170"/>
                  </a:moveTo>
                  <a:lnTo>
                    <a:pt x="114" y="170"/>
                  </a:lnTo>
                  <a:lnTo>
                    <a:pt x="108" y="169"/>
                  </a:lnTo>
                  <a:lnTo>
                    <a:pt x="103" y="168"/>
                  </a:lnTo>
                  <a:lnTo>
                    <a:pt x="99" y="166"/>
                  </a:lnTo>
                  <a:lnTo>
                    <a:pt x="89" y="161"/>
                  </a:lnTo>
                  <a:lnTo>
                    <a:pt x="81" y="155"/>
                  </a:lnTo>
                  <a:lnTo>
                    <a:pt x="75" y="147"/>
                  </a:lnTo>
                  <a:lnTo>
                    <a:pt x="70" y="139"/>
                  </a:lnTo>
                  <a:lnTo>
                    <a:pt x="68" y="134"/>
                  </a:lnTo>
                  <a:lnTo>
                    <a:pt x="67" y="129"/>
                  </a:lnTo>
                  <a:lnTo>
                    <a:pt x="66" y="124"/>
                  </a:lnTo>
                  <a:lnTo>
                    <a:pt x="66" y="118"/>
                  </a:lnTo>
                  <a:lnTo>
                    <a:pt x="66" y="113"/>
                  </a:lnTo>
                  <a:lnTo>
                    <a:pt x="67" y="108"/>
                  </a:lnTo>
                  <a:lnTo>
                    <a:pt x="68" y="103"/>
                  </a:lnTo>
                  <a:lnTo>
                    <a:pt x="70" y="98"/>
                  </a:lnTo>
                  <a:lnTo>
                    <a:pt x="75" y="90"/>
                  </a:lnTo>
                  <a:lnTo>
                    <a:pt x="81" y="82"/>
                  </a:lnTo>
                  <a:lnTo>
                    <a:pt x="89" y="76"/>
                  </a:lnTo>
                  <a:lnTo>
                    <a:pt x="98" y="71"/>
                  </a:lnTo>
                  <a:lnTo>
                    <a:pt x="108" y="68"/>
                  </a:lnTo>
                  <a:lnTo>
                    <a:pt x="118" y="67"/>
                  </a:lnTo>
                  <a:lnTo>
                    <a:pt x="123" y="67"/>
                  </a:lnTo>
                  <a:lnTo>
                    <a:pt x="128" y="68"/>
                  </a:lnTo>
                  <a:lnTo>
                    <a:pt x="133" y="69"/>
                  </a:lnTo>
                  <a:lnTo>
                    <a:pt x="138" y="71"/>
                  </a:lnTo>
                  <a:lnTo>
                    <a:pt x="147" y="75"/>
                  </a:lnTo>
                  <a:lnTo>
                    <a:pt x="155" y="82"/>
                  </a:lnTo>
                  <a:lnTo>
                    <a:pt x="162" y="89"/>
                  </a:lnTo>
                  <a:lnTo>
                    <a:pt x="166" y="98"/>
                  </a:lnTo>
                  <a:lnTo>
                    <a:pt x="168" y="103"/>
                  </a:lnTo>
                  <a:lnTo>
                    <a:pt x="170" y="108"/>
                  </a:lnTo>
                  <a:lnTo>
                    <a:pt x="170" y="113"/>
                  </a:lnTo>
                  <a:lnTo>
                    <a:pt x="171" y="118"/>
                  </a:lnTo>
                  <a:lnTo>
                    <a:pt x="170" y="124"/>
                  </a:lnTo>
                  <a:lnTo>
                    <a:pt x="170" y="129"/>
                  </a:lnTo>
                  <a:lnTo>
                    <a:pt x="168" y="134"/>
                  </a:lnTo>
                  <a:lnTo>
                    <a:pt x="167" y="139"/>
                  </a:lnTo>
                  <a:lnTo>
                    <a:pt x="162" y="147"/>
                  </a:lnTo>
                  <a:lnTo>
                    <a:pt x="155" y="155"/>
                  </a:lnTo>
                  <a:lnTo>
                    <a:pt x="148" y="161"/>
                  </a:lnTo>
                  <a:lnTo>
                    <a:pt x="139" y="166"/>
                  </a:lnTo>
                  <a:lnTo>
                    <a:pt x="134" y="168"/>
                  </a:lnTo>
                  <a:lnTo>
                    <a:pt x="129" y="169"/>
                  </a:lnTo>
                  <a:lnTo>
                    <a:pt x="124" y="170"/>
                  </a:lnTo>
                  <a:lnTo>
                    <a:pt x="119" y="170"/>
                  </a:lnTo>
                  <a:close/>
                </a:path>
              </a:pathLst>
            </a:custGeom>
            <a:solidFill>
              <a:srgbClr val="006A53"/>
            </a:solidFill>
            <a:ln w="9525">
              <a:noFill/>
              <a:round/>
              <a:headEnd/>
              <a:tailEnd/>
            </a:ln>
          </p:spPr>
          <p:txBody>
            <a:bodyPr/>
            <a:lstStyle/>
            <a:p>
              <a:pPr>
                <a:defRPr/>
              </a:pPr>
              <a:endParaRPr lang="en-US" dirty="0"/>
            </a:p>
          </p:txBody>
        </p:sp>
        <p:sp>
          <p:nvSpPr>
            <p:cNvPr id="8" name="Freeform 116"/>
            <p:cNvSpPr>
              <a:spLocks noEditPoints="1"/>
            </p:cNvSpPr>
            <p:nvPr/>
          </p:nvSpPr>
          <p:spPr bwMode="black">
            <a:xfrm>
              <a:off x="791" y="3850"/>
              <a:ext cx="260" cy="261"/>
            </a:xfrm>
            <a:custGeom>
              <a:avLst/>
              <a:gdLst/>
              <a:ahLst/>
              <a:cxnLst>
                <a:cxn ang="0">
                  <a:pos x="474" y="3056"/>
                </a:cxn>
                <a:cxn ang="0">
                  <a:pos x="3644" y="1921"/>
                </a:cxn>
                <a:cxn ang="0">
                  <a:pos x="2111" y="1099"/>
                </a:cxn>
                <a:cxn ang="0">
                  <a:pos x="2504" y="1108"/>
                </a:cxn>
                <a:cxn ang="0">
                  <a:pos x="2944" y="1849"/>
                </a:cxn>
                <a:cxn ang="0">
                  <a:pos x="2692" y="2156"/>
                </a:cxn>
                <a:cxn ang="0">
                  <a:pos x="2623" y="1984"/>
                </a:cxn>
                <a:cxn ang="0">
                  <a:pos x="2242" y="2247"/>
                </a:cxn>
                <a:cxn ang="0">
                  <a:pos x="2397" y="810"/>
                </a:cxn>
                <a:cxn ang="0">
                  <a:pos x="2061" y="419"/>
                </a:cxn>
                <a:cxn ang="0">
                  <a:pos x="2415" y="892"/>
                </a:cxn>
                <a:cxn ang="0">
                  <a:pos x="2179" y="1236"/>
                </a:cxn>
                <a:cxn ang="0">
                  <a:pos x="2187" y="2663"/>
                </a:cxn>
                <a:cxn ang="0">
                  <a:pos x="2088" y="2408"/>
                </a:cxn>
                <a:cxn ang="0">
                  <a:pos x="2224" y="2400"/>
                </a:cxn>
                <a:cxn ang="0">
                  <a:pos x="2158" y="2431"/>
                </a:cxn>
                <a:cxn ang="0">
                  <a:pos x="2324" y="2187"/>
                </a:cxn>
                <a:cxn ang="0">
                  <a:pos x="2503" y="2176"/>
                </a:cxn>
                <a:cxn ang="0">
                  <a:pos x="2281" y="796"/>
                </a:cxn>
                <a:cxn ang="0">
                  <a:pos x="1962" y="770"/>
                </a:cxn>
                <a:cxn ang="0">
                  <a:pos x="2444" y="2597"/>
                </a:cxn>
                <a:cxn ang="0">
                  <a:pos x="2686" y="2294"/>
                </a:cxn>
                <a:cxn ang="0">
                  <a:pos x="2480" y="2669"/>
                </a:cxn>
                <a:cxn ang="0">
                  <a:pos x="1545" y="2897"/>
                </a:cxn>
                <a:cxn ang="0">
                  <a:pos x="1010" y="2658"/>
                </a:cxn>
                <a:cxn ang="0">
                  <a:pos x="1285" y="2505"/>
                </a:cxn>
                <a:cxn ang="0">
                  <a:pos x="1698" y="2617"/>
                </a:cxn>
                <a:cxn ang="0">
                  <a:pos x="1738" y="467"/>
                </a:cxn>
                <a:cxn ang="0">
                  <a:pos x="1986" y="286"/>
                </a:cxn>
                <a:cxn ang="0">
                  <a:pos x="1882" y="3424"/>
                </a:cxn>
                <a:cxn ang="0">
                  <a:pos x="1767" y="3350"/>
                </a:cxn>
                <a:cxn ang="0">
                  <a:pos x="1554" y="2992"/>
                </a:cxn>
                <a:cxn ang="0">
                  <a:pos x="2089" y="3162"/>
                </a:cxn>
                <a:cxn ang="0">
                  <a:pos x="1085" y="1733"/>
                </a:cxn>
                <a:cxn ang="0">
                  <a:pos x="1348" y="2614"/>
                </a:cxn>
                <a:cxn ang="0">
                  <a:pos x="971" y="2172"/>
                </a:cxn>
                <a:cxn ang="0">
                  <a:pos x="972" y="2781"/>
                </a:cxn>
                <a:cxn ang="0">
                  <a:pos x="656" y="2746"/>
                </a:cxn>
                <a:cxn ang="0">
                  <a:pos x="757" y="1148"/>
                </a:cxn>
                <a:cxn ang="0">
                  <a:pos x="901" y="1394"/>
                </a:cxn>
                <a:cxn ang="0">
                  <a:pos x="1609" y="662"/>
                </a:cxn>
                <a:cxn ang="0">
                  <a:pos x="1297" y="1632"/>
                </a:cxn>
                <a:cxn ang="0">
                  <a:pos x="1477" y="2650"/>
                </a:cxn>
                <a:cxn ang="0">
                  <a:pos x="1537" y="2086"/>
                </a:cxn>
                <a:cxn ang="0">
                  <a:pos x="563" y="621"/>
                </a:cxn>
                <a:cxn ang="0">
                  <a:pos x="1666" y="515"/>
                </a:cxn>
                <a:cxn ang="0">
                  <a:pos x="1449" y="915"/>
                </a:cxn>
                <a:cxn ang="0">
                  <a:pos x="1045" y="1175"/>
                </a:cxn>
                <a:cxn ang="0">
                  <a:pos x="688" y="1142"/>
                </a:cxn>
                <a:cxn ang="0">
                  <a:pos x="521" y="2438"/>
                </a:cxn>
                <a:cxn ang="0">
                  <a:pos x="1062" y="2910"/>
                </a:cxn>
                <a:cxn ang="0">
                  <a:pos x="1401" y="3018"/>
                </a:cxn>
                <a:cxn ang="0">
                  <a:pos x="1698" y="3555"/>
                </a:cxn>
                <a:cxn ang="0">
                  <a:pos x="1986" y="3460"/>
                </a:cxn>
                <a:cxn ang="0">
                  <a:pos x="2293" y="2922"/>
                </a:cxn>
                <a:cxn ang="0">
                  <a:pos x="2723" y="2658"/>
                </a:cxn>
                <a:cxn ang="0">
                  <a:pos x="2983" y="1665"/>
                </a:cxn>
                <a:cxn ang="0">
                  <a:pos x="3242" y="1082"/>
                </a:cxn>
                <a:cxn ang="0">
                  <a:pos x="2825" y="986"/>
                </a:cxn>
                <a:cxn ang="0">
                  <a:pos x="2407" y="418"/>
                </a:cxn>
                <a:cxn ang="0">
                  <a:pos x="1945" y="98"/>
                </a:cxn>
                <a:cxn ang="0">
                  <a:pos x="3185" y="2921"/>
                </a:cxn>
                <a:cxn ang="0">
                  <a:pos x="3157" y="932"/>
                </a:cxn>
              </a:cxnLst>
              <a:rect l="0" t="0" r="r" b="b"/>
              <a:pathLst>
                <a:path w="3646" h="3654">
                  <a:moveTo>
                    <a:pt x="1828" y="0"/>
                  </a:moveTo>
                  <a:lnTo>
                    <a:pt x="1734" y="2"/>
                  </a:lnTo>
                  <a:lnTo>
                    <a:pt x="1641" y="9"/>
                  </a:lnTo>
                  <a:lnTo>
                    <a:pt x="1550" y="21"/>
                  </a:lnTo>
                  <a:lnTo>
                    <a:pt x="1460" y="37"/>
                  </a:lnTo>
                  <a:lnTo>
                    <a:pt x="1372" y="57"/>
                  </a:lnTo>
                  <a:lnTo>
                    <a:pt x="1285" y="82"/>
                  </a:lnTo>
                  <a:lnTo>
                    <a:pt x="1200" y="111"/>
                  </a:lnTo>
                  <a:lnTo>
                    <a:pt x="1117" y="144"/>
                  </a:lnTo>
                  <a:lnTo>
                    <a:pt x="1037" y="180"/>
                  </a:lnTo>
                  <a:lnTo>
                    <a:pt x="957" y="220"/>
                  </a:lnTo>
                  <a:lnTo>
                    <a:pt x="881" y="265"/>
                  </a:lnTo>
                  <a:lnTo>
                    <a:pt x="807" y="312"/>
                  </a:lnTo>
                  <a:lnTo>
                    <a:pt x="736" y="363"/>
                  </a:lnTo>
                  <a:lnTo>
                    <a:pt x="666" y="417"/>
                  </a:lnTo>
                  <a:lnTo>
                    <a:pt x="600" y="475"/>
                  </a:lnTo>
                  <a:lnTo>
                    <a:pt x="536" y="535"/>
                  </a:lnTo>
                  <a:lnTo>
                    <a:pt x="476" y="598"/>
                  </a:lnTo>
                  <a:lnTo>
                    <a:pt x="419" y="665"/>
                  </a:lnTo>
                  <a:lnTo>
                    <a:pt x="363" y="734"/>
                  </a:lnTo>
                  <a:lnTo>
                    <a:pt x="313" y="806"/>
                  </a:lnTo>
                  <a:lnTo>
                    <a:pt x="265" y="880"/>
                  </a:lnTo>
                  <a:lnTo>
                    <a:pt x="221" y="956"/>
                  </a:lnTo>
                  <a:lnTo>
                    <a:pt x="181" y="1035"/>
                  </a:lnTo>
                  <a:lnTo>
                    <a:pt x="144" y="1116"/>
                  </a:lnTo>
                  <a:lnTo>
                    <a:pt x="111" y="1199"/>
                  </a:lnTo>
                  <a:lnTo>
                    <a:pt x="82" y="1283"/>
                  </a:lnTo>
                  <a:lnTo>
                    <a:pt x="57" y="1371"/>
                  </a:lnTo>
                  <a:lnTo>
                    <a:pt x="37" y="1458"/>
                  </a:lnTo>
                  <a:lnTo>
                    <a:pt x="21" y="1549"/>
                  </a:lnTo>
                  <a:lnTo>
                    <a:pt x="9" y="1640"/>
                  </a:lnTo>
                  <a:lnTo>
                    <a:pt x="2" y="1733"/>
                  </a:lnTo>
                  <a:lnTo>
                    <a:pt x="0" y="1828"/>
                  </a:lnTo>
                  <a:lnTo>
                    <a:pt x="2" y="1921"/>
                  </a:lnTo>
                  <a:lnTo>
                    <a:pt x="9" y="2014"/>
                  </a:lnTo>
                  <a:lnTo>
                    <a:pt x="21" y="2105"/>
                  </a:lnTo>
                  <a:lnTo>
                    <a:pt x="37" y="2196"/>
                  </a:lnTo>
                  <a:lnTo>
                    <a:pt x="57" y="2284"/>
                  </a:lnTo>
                  <a:lnTo>
                    <a:pt x="82" y="2371"/>
                  </a:lnTo>
                  <a:lnTo>
                    <a:pt x="110" y="2455"/>
                  </a:lnTo>
                  <a:lnTo>
                    <a:pt x="144" y="2539"/>
                  </a:lnTo>
                  <a:lnTo>
                    <a:pt x="180" y="2619"/>
                  </a:lnTo>
                  <a:lnTo>
                    <a:pt x="220" y="2698"/>
                  </a:lnTo>
                  <a:lnTo>
                    <a:pt x="264" y="2774"/>
                  </a:lnTo>
                  <a:lnTo>
                    <a:pt x="311" y="2848"/>
                  </a:lnTo>
                  <a:lnTo>
                    <a:pt x="362" y="2920"/>
                  </a:lnTo>
                  <a:lnTo>
                    <a:pt x="417" y="2989"/>
                  </a:lnTo>
                  <a:lnTo>
                    <a:pt x="474" y="3056"/>
                  </a:lnTo>
                  <a:lnTo>
                    <a:pt x="534" y="3119"/>
                  </a:lnTo>
                  <a:lnTo>
                    <a:pt x="597" y="3179"/>
                  </a:lnTo>
                  <a:lnTo>
                    <a:pt x="663" y="3237"/>
                  </a:lnTo>
                  <a:lnTo>
                    <a:pt x="733" y="3291"/>
                  </a:lnTo>
                  <a:lnTo>
                    <a:pt x="804" y="3342"/>
                  </a:lnTo>
                  <a:lnTo>
                    <a:pt x="878" y="3389"/>
                  </a:lnTo>
                  <a:lnTo>
                    <a:pt x="954" y="3434"/>
                  </a:lnTo>
                  <a:lnTo>
                    <a:pt x="1033" y="3474"/>
                  </a:lnTo>
                  <a:lnTo>
                    <a:pt x="1113" y="3510"/>
                  </a:lnTo>
                  <a:lnTo>
                    <a:pt x="1196" y="3543"/>
                  </a:lnTo>
                  <a:lnTo>
                    <a:pt x="1281" y="3572"/>
                  </a:lnTo>
                  <a:lnTo>
                    <a:pt x="1368" y="3597"/>
                  </a:lnTo>
                  <a:lnTo>
                    <a:pt x="1456" y="3617"/>
                  </a:lnTo>
                  <a:lnTo>
                    <a:pt x="1546" y="3633"/>
                  </a:lnTo>
                  <a:lnTo>
                    <a:pt x="1637" y="3645"/>
                  </a:lnTo>
                  <a:lnTo>
                    <a:pt x="1729" y="3652"/>
                  </a:lnTo>
                  <a:lnTo>
                    <a:pt x="1824" y="3654"/>
                  </a:lnTo>
                  <a:lnTo>
                    <a:pt x="1917" y="3652"/>
                  </a:lnTo>
                  <a:lnTo>
                    <a:pt x="2009" y="3645"/>
                  </a:lnTo>
                  <a:lnTo>
                    <a:pt x="2101" y="3633"/>
                  </a:lnTo>
                  <a:lnTo>
                    <a:pt x="2191" y="3617"/>
                  </a:lnTo>
                  <a:lnTo>
                    <a:pt x="2279" y="3597"/>
                  </a:lnTo>
                  <a:lnTo>
                    <a:pt x="2366" y="3572"/>
                  </a:lnTo>
                  <a:lnTo>
                    <a:pt x="2450" y="3543"/>
                  </a:lnTo>
                  <a:lnTo>
                    <a:pt x="2533" y="3510"/>
                  </a:lnTo>
                  <a:lnTo>
                    <a:pt x="2613" y="3474"/>
                  </a:lnTo>
                  <a:lnTo>
                    <a:pt x="2693" y="3434"/>
                  </a:lnTo>
                  <a:lnTo>
                    <a:pt x="2769" y="3389"/>
                  </a:lnTo>
                  <a:lnTo>
                    <a:pt x="2842" y="3342"/>
                  </a:lnTo>
                  <a:lnTo>
                    <a:pt x="2915" y="3291"/>
                  </a:lnTo>
                  <a:lnTo>
                    <a:pt x="2983" y="3237"/>
                  </a:lnTo>
                  <a:lnTo>
                    <a:pt x="3049" y="3179"/>
                  </a:lnTo>
                  <a:lnTo>
                    <a:pt x="3112" y="3119"/>
                  </a:lnTo>
                  <a:lnTo>
                    <a:pt x="3172" y="3056"/>
                  </a:lnTo>
                  <a:lnTo>
                    <a:pt x="3230" y="2989"/>
                  </a:lnTo>
                  <a:lnTo>
                    <a:pt x="3284" y="2920"/>
                  </a:lnTo>
                  <a:lnTo>
                    <a:pt x="3335" y="2848"/>
                  </a:lnTo>
                  <a:lnTo>
                    <a:pt x="3382" y="2774"/>
                  </a:lnTo>
                  <a:lnTo>
                    <a:pt x="3426" y="2698"/>
                  </a:lnTo>
                  <a:lnTo>
                    <a:pt x="3467" y="2619"/>
                  </a:lnTo>
                  <a:lnTo>
                    <a:pt x="3503" y="2539"/>
                  </a:lnTo>
                  <a:lnTo>
                    <a:pt x="3536" y="2455"/>
                  </a:lnTo>
                  <a:lnTo>
                    <a:pt x="3565" y="2371"/>
                  </a:lnTo>
                  <a:lnTo>
                    <a:pt x="3589" y="2284"/>
                  </a:lnTo>
                  <a:lnTo>
                    <a:pt x="3609" y="2196"/>
                  </a:lnTo>
                  <a:lnTo>
                    <a:pt x="3625" y="2105"/>
                  </a:lnTo>
                  <a:lnTo>
                    <a:pt x="3637" y="2014"/>
                  </a:lnTo>
                  <a:lnTo>
                    <a:pt x="3644" y="1921"/>
                  </a:lnTo>
                  <a:lnTo>
                    <a:pt x="3646" y="1828"/>
                  </a:lnTo>
                  <a:lnTo>
                    <a:pt x="3644" y="1733"/>
                  </a:lnTo>
                  <a:lnTo>
                    <a:pt x="3637" y="1640"/>
                  </a:lnTo>
                  <a:lnTo>
                    <a:pt x="3625" y="1550"/>
                  </a:lnTo>
                  <a:lnTo>
                    <a:pt x="3609" y="1460"/>
                  </a:lnTo>
                  <a:lnTo>
                    <a:pt x="3589" y="1372"/>
                  </a:lnTo>
                  <a:lnTo>
                    <a:pt x="3565" y="1285"/>
                  </a:lnTo>
                  <a:lnTo>
                    <a:pt x="3536" y="1201"/>
                  </a:lnTo>
                  <a:lnTo>
                    <a:pt x="3504" y="1117"/>
                  </a:lnTo>
                  <a:lnTo>
                    <a:pt x="3467" y="1037"/>
                  </a:lnTo>
                  <a:lnTo>
                    <a:pt x="3426" y="959"/>
                  </a:lnTo>
                  <a:lnTo>
                    <a:pt x="3382" y="882"/>
                  </a:lnTo>
                  <a:lnTo>
                    <a:pt x="3335" y="808"/>
                  </a:lnTo>
                  <a:lnTo>
                    <a:pt x="3285" y="736"/>
                  </a:lnTo>
                  <a:lnTo>
                    <a:pt x="3231" y="668"/>
                  </a:lnTo>
                  <a:lnTo>
                    <a:pt x="3173" y="601"/>
                  </a:lnTo>
                  <a:lnTo>
                    <a:pt x="3113" y="538"/>
                  </a:lnTo>
                  <a:lnTo>
                    <a:pt x="3050" y="478"/>
                  </a:lnTo>
                  <a:lnTo>
                    <a:pt x="2984" y="420"/>
                  </a:lnTo>
                  <a:lnTo>
                    <a:pt x="2916" y="366"/>
                  </a:lnTo>
                  <a:lnTo>
                    <a:pt x="2844" y="315"/>
                  </a:lnTo>
                  <a:lnTo>
                    <a:pt x="2770" y="268"/>
                  </a:lnTo>
                  <a:lnTo>
                    <a:pt x="2694" y="223"/>
                  </a:lnTo>
                  <a:lnTo>
                    <a:pt x="2615" y="183"/>
                  </a:lnTo>
                  <a:lnTo>
                    <a:pt x="2535" y="146"/>
                  </a:lnTo>
                  <a:lnTo>
                    <a:pt x="2452" y="114"/>
                  </a:lnTo>
                  <a:lnTo>
                    <a:pt x="2368" y="84"/>
                  </a:lnTo>
                  <a:lnTo>
                    <a:pt x="2281" y="59"/>
                  </a:lnTo>
                  <a:lnTo>
                    <a:pt x="2194" y="38"/>
                  </a:lnTo>
                  <a:lnTo>
                    <a:pt x="2105" y="22"/>
                  </a:lnTo>
                  <a:lnTo>
                    <a:pt x="2013" y="10"/>
                  </a:lnTo>
                  <a:lnTo>
                    <a:pt x="1921" y="3"/>
                  </a:lnTo>
                  <a:lnTo>
                    <a:pt x="1828" y="0"/>
                  </a:lnTo>
                  <a:close/>
                  <a:moveTo>
                    <a:pt x="2239" y="962"/>
                  </a:moveTo>
                  <a:lnTo>
                    <a:pt x="2226" y="969"/>
                  </a:lnTo>
                  <a:lnTo>
                    <a:pt x="2214" y="978"/>
                  </a:lnTo>
                  <a:lnTo>
                    <a:pt x="2202" y="986"/>
                  </a:lnTo>
                  <a:lnTo>
                    <a:pt x="2191" y="995"/>
                  </a:lnTo>
                  <a:lnTo>
                    <a:pt x="2181" y="1004"/>
                  </a:lnTo>
                  <a:lnTo>
                    <a:pt x="2171" y="1014"/>
                  </a:lnTo>
                  <a:lnTo>
                    <a:pt x="2161" y="1024"/>
                  </a:lnTo>
                  <a:lnTo>
                    <a:pt x="2152" y="1034"/>
                  </a:lnTo>
                  <a:lnTo>
                    <a:pt x="2144" y="1044"/>
                  </a:lnTo>
                  <a:lnTo>
                    <a:pt x="2136" y="1055"/>
                  </a:lnTo>
                  <a:lnTo>
                    <a:pt x="2129" y="1066"/>
                  </a:lnTo>
                  <a:lnTo>
                    <a:pt x="2123" y="1077"/>
                  </a:lnTo>
                  <a:lnTo>
                    <a:pt x="2116" y="1088"/>
                  </a:lnTo>
                  <a:lnTo>
                    <a:pt x="2111" y="1099"/>
                  </a:lnTo>
                  <a:lnTo>
                    <a:pt x="2106" y="1110"/>
                  </a:lnTo>
                  <a:lnTo>
                    <a:pt x="2102" y="1121"/>
                  </a:lnTo>
                  <a:lnTo>
                    <a:pt x="2098" y="1134"/>
                  </a:lnTo>
                  <a:lnTo>
                    <a:pt x="2095" y="1145"/>
                  </a:lnTo>
                  <a:lnTo>
                    <a:pt x="2092" y="1156"/>
                  </a:lnTo>
                  <a:lnTo>
                    <a:pt x="2091" y="1167"/>
                  </a:lnTo>
                  <a:lnTo>
                    <a:pt x="2089" y="1178"/>
                  </a:lnTo>
                  <a:lnTo>
                    <a:pt x="2088" y="1190"/>
                  </a:lnTo>
                  <a:lnTo>
                    <a:pt x="2088" y="1200"/>
                  </a:lnTo>
                  <a:lnTo>
                    <a:pt x="2089" y="1211"/>
                  </a:lnTo>
                  <a:lnTo>
                    <a:pt x="2090" y="1222"/>
                  </a:lnTo>
                  <a:lnTo>
                    <a:pt x="2092" y="1232"/>
                  </a:lnTo>
                  <a:lnTo>
                    <a:pt x="2094" y="1242"/>
                  </a:lnTo>
                  <a:lnTo>
                    <a:pt x="2097" y="1252"/>
                  </a:lnTo>
                  <a:lnTo>
                    <a:pt x="2101" y="1262"/>
                  </a:lnTo>
                  <a:lnTo>
                    <a:pt x="2105" y="1271"/>
                  </a:lnTo>
                  <a:lnTo>
                    <a:pt x="2110" y="1280"/>
                  </a:lnTo>
                  <a:lnTo>
                    <a:pt x="2115" y="1289"/>
                  </a:lnTo>
                  <a:lnTo>
                    <a:pt x="2123" y="1299"/>
                  </a:lnTo>
                  <a:lnTo>
                    <a:pt x="2131" y="1309"/>
                  </a:lnTo>
                  <a:lnTo>
                    <a:pt x="2139" y="1316"/>
                  </a:lnTo>
                  <a:lnTo>
                    <a:pt x="2149" y="1323"/>
                  </a:lnTo>
                  <a:lnTo>
                    <a:pt x="2158" y="1329"/>
                  </a:lnTo>
                  <a:lnTo>
                    <a:pt x="2168" y="1333"/>
                  </a:lnTo>
                  <a:lnTo>
                    <a:pt x="2178" y="1337"/>
                  </a:lnTo>
                  <a:lnTo>
                    <a:pt x="2188" y="1339"/>
                  </a:lnTo>
                  <a:lnTo>
                    <a:pt x="2199" y="1341"/>
                  </a:lnTo>
                  <a:lnTo>
                    <a:pt x="2210" y="1342"/>
                  </a:lnTo>
                  <a:lnTo>
                    <a:pt x="2221" y="1342"/>
                  </a:lnTo>
                  <a:lnTo>
                    <a:pt x="2232" y="1341"/>
                  </a:lnTo>
                  <a:lnTo>
                    <a:pt x="2244" y="1339"/>
                  </a:lnTo>
                  <a:lnTo>
                    <a:pt x="2255" y="1337"/>
                  </a:lnTo>
                  <a:lnTo>
                    <a:pt x="2267" y="1334"/>
                  </a:lnTo>
                  <a:lnTo>
                    <a:pt x="2278" y="1330"/>
                  </a:lnTo>
                  <a:lnTo>
                    <a:pt x="2290" y="1326"/>
                  </a:lnTo>
                  <a:lnTo>
                    <a:pt x="2301" y="1321"/>
                  </a:lnTo>
                  <a:lnTo>
                    <a:pt x="2313" y="1316"/>
                  </a:lnTo>
                  <a:lnTo>
                    <a:pt x="2324" y="1310"/>
                  </a:lnTo>
                  <a:lnTo>
                    <a:pt x="2346" y="1296"/>
                  </a:lnTo>
                  <a:lnTo>
                    <a:pt x="2368" y="1282"/>
                  </a:lnTo>
                  <a:lnTo>
                    <a:pt x="2388" y="1266"/>
                  </a:lnTo>
                  <a:lnTo>
                    <a:pt x="2406" y="1250"/>
                  </a:lnTo>
                  <a:lnTo>
                    <a:pt x="2422" y="1233"/>
                  </a:lnTo>
                  <a:lnTo>
                    <a:pt x="2437" y="1216"/>
                  </a:lnTo>
                  <a:lnTo>
                    <a:pt x="2455" y="1192"/>
                  </a:lnTo>
                  <a:lnTo>
                    <a:pt x="2472" y="1166"/>
                  </a:lnTo>
                  <a:lnTo>
                    <a:pt x="2489" y="1138"/>
                  </a:lnTo>
                  <a:lnTo>
                    <a:pt x="2504" y="1108"/>
                  </a:lnTo>
                  <a:lnTo>
                    <a:pt x="2518" y="1078"/>
                  </a:lnTo>
                  <a:lnTo>
                    <a:pt x="2531" y="1047"/>
                  </a:lnTo>
                  <a:lnTo>
                    <a:pt x="2543" y="1015"/>
                  </a:lnTo>
                  <a:lnTo>
                    <a:pt x="2553" y="982"/>
                  </a:lnTo>
                  <a:lnTo>
                    <a:pt x="2556" y="983"/>
                  </a:lnTo>
                  <a:lnTo>
                    <a:pt x="2559" y="983"/>
                  </a:lnTo>
                  <a:lnTo>
                    <a:pt x="2561" y="984"/>
                  </a:lnTo>
                  <a:lnTo>
                    <a:pt x="2564" y="985"/>
                  </a:lnTo>
                  <a:lnTo>
                    <a:pt x="2566" y="985"/>
                  </a:lnTo>
                  <a:lnTo>
                    <a:pt x="2569" y="986"/>
                  </a:lnTo>
                  <a:lnTo>
                    <a:pt x="2572" y="986"/>
                  </a:lnTo>
                  <a:lnTo>
                    <a:pt x="2574" y="987"/>
                  </a:lnTo>
                  <a:lnTo>
                    <a:pt x="2603" y="995"/>
                  </a:lnTo>
                  <a:lnTo>
                    <a:pt x="2632" y="1005"/>
                  </a:lnTo>
                  <a:lnTo>
                    <a:pt x="2658" y="1016"/>
                  </a:lnTo>
                  <a:lnTo>
                    <a:pt x="2683" y="1028"/>
                  </a:lnTo>
                  <a:lnTo>
                    <a:pt x="2707" y="1040"/>
                  </a:lnTo>
                  <a:lnTo>
                    <a:pt x="2731" y="1053"/>
                  </a:lnTo>
                  <a:lnTo>
                    <a:pt x="2755" y="1066"/>
                  </a:lnTo>
                  <a:lnTo>
                    <a:pt x="2779" y="1079"/>
                  </a:lnTo>
                  <a:lnTo>
                    <a:pt x="2774" y="1096"/>
                  </a:lnTo>
                  <a:lnTo>
                    <a:pt x="2769" y="1111"/>
                  </a:lnTo>
                  <a:lnTo>
                    <a:pt x="2765" y="1126"/>
                  </a:lnTo>
                  <a:lnTo>
                    <a:pt x="2763" y="1142"/>
                  </a:lnTo>
                  <a:lnTo>
                    <a:pt x="2759" y="1168"/>
                  </a:lnTo>
                  <a:lnTo>
                    <a:pt x="2757" y="1191"/>
                  </a:lnTo>
                  <a:lnTo>
                    <a:pt x="2757" y="1211"/>
                  </a:lnTo>
                  <a:lnTo>
                    <a:pt x="2757" y="1227"/>
                  </a:lnTo>
                  <a:lnTo>
                    <a:pt x="2758" y="1239"/>
                  </a:lnTo>
                  <a:lnTo>
                    <a:pt x="2758" y="1247"/>
                  </a:lnTo>
                  <a:lnTo>
                    <a:pt x="2758" y="1266"/>
                  </a:lnTo>
                  <a:lnTo>
                    <a:pt x="2758" y="1285"/>
                  </a:lnTo>
                  <a:lnTo>
                    <a:pt x="2759" y="1304"/>
                  </a:lnTo>
                  <a:lnTo>
                    <a:pt x="2761" y="1324"/>
                  </a:lnTo>
                  <a:lnTo>
                    <a:pt x="2763" y="1344"/>
                  </a:lnTo>
                  <a:lnTo>
                    <a:pt x="2766" y="1364"/>
                  </a:lnTo>
                  <a:lnTo>
                    <a:pt x="2770" y="1385"/>
                  </a:lnTo>
                  <a:lnTo>
                    <a:pt x="2775" y="1406"/>
                  </a:lnTo>
                  <a:lnTo>
                    <a:pt x="2781" y="1429"/>
                  </a:lnTo>
                  <a:lnTo>
                    <a:pt x="2787" y="1453"/>
                  </a:lnTo>
                  <a:lnTo>
                    <a:pt x="2795" y="1480"/>
                  </a:lnTo>
                  <a:lnTo>
                    <a:pt x="2804" y="1507"/>
                  </a:lnTo>
                  <a:lnTo>
                    <a:pt x="2825" y="1568"/>
                  </a:lnTo>
                  <a:lnTo>
                    <a:pt x="2851" y="1637"/>
                  </a:lnTo>
                  <a:lnTo>
                    <a:pt x="2874" y="1695"/>
                  </a:lnTo>
                  <a:lnTo>
                    <a:pt x="2898" y="1748"/>
                  </a:lnTo>
                  <a:lnTo>
                    <a:pt x="2922" y="1799"/>
                  </a:lnTo>
                  <a:lnTo>
                    <a:pt x="2944" y="1849"/>
                  </a:lnTo>
                  <a:lnTo>
                    <a:pt x="2953" y="1874"/>
                  </a:lnTo>
                  <a:lnTo>
                    <a:pt x="2962" y="1898"/>
                  </a:lnTo>
                  <a:lnTo>
                    <a:pt x="2970" y="1923"/>
                  </a:lnTo>
                  <a:lnTo>
                    <a:pt x="2977" y="1949"/>
                  </a:lnTo>
                  <a:lnTo>
                    <a:pt x="2982" y="1974"/>
                  </a:lnTo>
                  <a:lnTo>
                    <a:pt x="2986" y="2002"/>
                  </a:lnTo>
                  <a:lnTo>
                    <a:pt x="2988" y="2029"/>
                  </a:lnTo>
                  <a:lnTo>
                    <a:pt x="2989" y="2058"/>
                  </a:lnTo>
                  <a:lnTo>
                    <a:pt x="2988" y="2074"/>
                  </a:lnTo>
                  <a:lnTo>
                    <a:pt x="2986" y="2090"/>
                  </a:lnTo>
                  <a:lnTo>
                    <a:pt x="2984" y="2106"/>
                  </a:lnTo>
                  <a:lnTo>
                    <a:pt x="2981" y="2122"/>
                  </a:lnTo>
                  <a:lnTo>
                    <a:pt x="2975" y="2152"/>
                  </a:lnTo>
                  <a:lnTo>
                    <a:pt x="2966" y="2182"/>
                  </a:lnTo>
                  <a:lnTo>
                    <a:pt x="2956" y="2209"/>
                  </a:lnTo>
                  <a:lnTo>
                    <a:pt x="2945" y="2235"/>
                  </a:lnTo>
                  <a:lnTo>
                    <a:pt x="2932" y="2260"/>
                  </a:lnTo>
                  <a:lnTo>
                    <a:pt x="2918" y="2283"/>
                  </a:lnTo>
                  <a:lnTo>
                    <a:pt x="2901" y="2304"/>
                  </a:lnTo>
                  <a:lnTo>
                    <a:pt x="2884" y="2324"/>
                  </a:lnTo>
                  <a:lnTo>
                    <a:pt x="2865" y="2343"/>
                  </a:lnTo>
                  <a:lnTo>
                    <a:pt x="2846" y="2361"/>
                  </a:lnTo>
                  <a:lnTo>
                    <a:pt x="2826" y="2376"/>
                  </a:lnTo>
                  <a:lnTo>
                    <a:pt x="2804" y="2390"/>
                  </a:lnTo>
                  <a:lnTo>
                    <a:pt x="2782" y="2402"/>
                  </a:lnTo>
                  <a:lnTo>
                    <a:pt x="2759" y="2412"/>
                  </a:lnTo>
                  <a:lnTo>
                    <a:pt x="2760" y="2390"/>
                  </a:lnTo>
                  <a:lnTo>
                    <a:pt x="2760" y="2368"/>
                  </a:lnTo>
                  <a:lnTo>
                    <a:pt x="2759" y="2345"/>
                  </a:lnTo>
                  <a:lnTo>
                    <a:pt x="2758" y="2323"/>
                  </a:lnTo>
                  <a:lnTo>
                    <a:pt x="2757" y="2301"/>
                  </a:lnTo>
                  <a:lnTo>
                    <a:pt x="2755" y="2280"/>
                  </a:lnTo>
                  <a:lnTo>
                    <a:pt x="2752" y="2259"/>
                  </a:lnTo>
                  <a:lnTo>
                    <a:pt x="2749" y="2238"/>
                  </a:lnTo>
                  <a:lnTo>
                    <a:pt x="2745" y="2218"/>
                  </a:lnTo>
                  <a:lnTo>
                    <a:pt x="2741" y="2200"/>
                  </a:lnTo>
                  <a:lnTo>
                    <a:pt x="2736" y="2185"/>
                  </a:lnTo>
                  <a:lnTo>
                    <a:pt x="2732" y="2172"/>
                  </a:lnTo>
                  <a:lnTo>
                    <a:pt x="2728" y="2162"/>
                  </a:lnTo>
                  <a:lnTo>
                    <a:pt x="2723" y="2155"/>
                  </a:lnTo>
                  <a:lnTo>
                    <a:pt x="2719" y="2150"/>
                  </a:lnTo>
                  <a:lnTo>
                    <a:pt x="2714" y="2147"/>
                  </a:lnTo>
                  <a:lnTo>
                    <a:pt x="2712" y="2146"/>
                  </a:lnTo>
                  <a:lnTo>
                    <a:pt x="2709" y="2146"/>
                  </a:lnTo>
                  <a:lnTo>
                    <a:pt x="2706" y="2147"/>
                  </a:lnTo>
                  <a:lnTo>
                    <a:pt x="2704" y="2147"/>
                  </a:lnTo>
                  <a:lnTo>
                    <a:pt x="2698" y="2151"/>
                  </a:lnTo>
                  <a:lnTo>
                    <a:pt x="2692" y="2156"/>
                  </a:lnTo>
                  <a:lnTo>
                    <a:pt x="2685" y="2163"/>
                  </a:lnTo>
                  <a:lnTo>
                    <a:pt x="2678" y="2172"/>
                  </a:lnTo>
                  <a:lnTo>
                    <a:pt x="2671" y="2183"/>
                  </a:lnTo>
                  <a:lnTo>
                    <a:pt x="2662" y="2195"/>
                  </a:lnTo>
                  <a:lnTo>
                    <a:pt x="2649" y="2212"/>
                  </a:lnTo>
                  <a:lnTo>
                    <a:pt x="2636" y="2228"/>
                  </a:lnTo>
                  <a:lnTo>
                    <a:pt x="2620" y="2244"/>
                  </a:lnTo>
                  <a:lnTo>
                    <a:pt x="2606" y="2259"/>
                  </a:lnTo>
                  <a:lnTo>
                    <a:pt x="2590" y="2274"/>
                  </a:lnTo>
                  <a:lnTo>
                    <a:pt x="2575" y="2288"/>
                  </a:lnTo>
                  <a:lnTo>
                    <a:pt x="2559" y="2301"/>
                  </a:lnTo>
                  <a:lnTo>
                    <a:pt x="2543" y="2314"/>
                  </a:lnTo>
                  <a:lnTo>
                    <a:pt x="2511" y="2338"/>
                  </a:lnTo>
                  <a:lnTo>
                    <a:pt x="2480" y="2360"/>
                  </a:lnTo>
                  <a:lnTo>
                    <a:pt x="2451" y="2379"/>
                  </a:lnTo>
                  <a:lnTo>
                    <a:pt x="2424" y="2395"/>
                  </a:lnTo>
                  <a:lnTo>
                    <a:pt x="2417" y="2391"/>
                  </a:lnTo>
                  <a:lnTo>
                    <a:pt x="2410" y="2387"/>
                  </a:lnTo>
                  <a:lnTo>
                    <a:pt x="2403" y="2382"/>
                  </a:lnTo>
                  <a:lnTo>
                    <a:pt x="2397" y="2378"/>
                  </a:lnTo>
                  <a:lnTo>
                    <a:pt x="2391" y="2372"/>
                  </a:lnTo>
                  <a:lnTo>
                    <a:pt x="2385" y="2367"/>
                  </a:lnTo>
                  <a:lnTo>
                    <a:pt x="2379" y="2361"/>
                  </a:lnTo>
                  <a:lnTo>
                    <a:pt x="2374" y="2355"/>
                  </a:lnTo>
                  <a:lnTo>
                    <a:pt x="2400" y="2342"/>
                  </a:lnTo>
                  <a:lnTo>
                    <a:pt x="2425" y="2327"/>
                  </a:lnTo>
                  <a:lnTo>
                    <a:pt x="2450" y="2311"/>
                  </a:lnTo>
                  <a:lnTo>
                    <a:pt x="2473" y="2294"/>
                  </a:lnTo>
                  <a:lnTo>
                    <a:pt x="2485" y="2285"/>
                  </a:lnTo>
                  <a:lnTo>
                    <a:pt x="2496" y="2275"/>
                  </a:lnTo>
                  <a:lnTo>
                    <a:pt x="2506" y="2265"/>
                  </a:lnTo>
                  <a:lnTo>
                    <a:pt x="2516" y="2255"/>
                  </a:lnTo>
                  <a:lnTo>
                    <a:pt x="2526" y="2244"/>
                  </a:lnTo>
                  <a:lnTo>
                    <a:pt x="2536" y="2233"/>
                  </a:lnTo>
                  <a:lnTo>
                    <a:pt x="2544" y="2222"/>
                  </a:lnTo>
                  <a:lnTo>
                    <a:pt x="2553" y="2210"/>
                  </a:lnTo>
                  <a:lnTo>
                    <a:pt x="2564" y="2193"/>
                  </a:lnTo>
                  <a:lnTo>
                    <a:pt x="2574" y="2174"/>
                  </a:lnTo>
                  <a:lnTo>
                    <a:pt x="2585" y="2156"/>
                  </a:lnTo>
                  <a:lnTo>
                    <a:pt x="2594" y="2136"/>
                  </a:lnTo>
                  <a:lnTo>
                    <a:pt x="2602" y="2116"/>
                  </a:lnTo>
                  <a:lnTo>
                    <a:pt x="2609" y="2095"/>
                  </a:lnTo>
                  <a:lnTo>
                    <a:pt x="2615" y="2074"/>
                  </a:lnTo>
                  <a:lnTo>
                    <a:pt x="2620" y="2052"/>
                  </a:lnTo>
                  <a:lnTo>
                    <a:pt x="2623" y="2030"/>
                  </a:lnTo>
                  <a:lnTo>
                    <a:pt x="2624" y="2007"/>
                  </a:lnTo>
                  <a:lnTo>
                    <a:pt x="2623" y="1995"/>
                  </a:lnTo>
                  <a:lnTo>
                    <a:pt x="2623" y="1984"/>
                  </a:lnTo>
                  <a:lnTo>
                    <a:pt x="2622" y="1972"/>
                  </a:lnTo>
                  <a:lnTo>
                    <a:pt x="2620" y="1961"/>
                  </a:lnTo>
                  <a:lnTo>
                    <a:pt x="2617" y="1949"/>
                  </a:lnTo>
                  <a:lnTo>
                    <a:pt x="2615" y="1938"/>
                  </a:lnTo>
                  <a:lnTo>
                    <a:pt x="2611" y="1926"/>
                  </a:lnTo>
                  <a:lnTo>
                    <a:pt x="2607" y="1914"/>
                  </a:lnTo>
                  <a:lnTo>
                    <a:pt x="2602" y="1903"/>
                  </a:lnTo>
                  <a:lnTo>
                    <a:pt x="2597" y="1891"/>
                  </a:lnTo>
                  <a:lnTo>
                    <a:pt x="2590" y="1880"/>
                  </a:lnTo>
                  <a:lnTo>
                    <a:pt x="2583" y="1868"/>
                  </a:lnTo>
                  <a:lnTo>
                    <a:pt x="2576" y="1857"/>
                  </a:lnTo>
                  <a:lnTo>
                    <a:pt x="2567" y="1848"/>
                  </a:lnTo>
                  <a:lnTo>
                    <a:pt x="2558" y="1840"/>
                  </a:lnTo>
                  <a:lnTo>
                    <a:pt x="2548" y="1833"/>
                  </a:lnTo>
                  <a:lnTo>
                    <a:pt x="2537" y="1828"/>
                  </a:lnTo>
                  <a:lnTo>
                    <a:pt x="2526" y="1823"/>
                  </a:lnTo>
                  <a:lnTo>
                    <a:pt x="2515" y="1820"/>
                  </a:lnTo>
                  <a:lnTo>
                    <a:pt x="2504" y="1819"/>
                  </a:lnTo>
                  <a:lnTo>
                    <a:pt x="2492" y="1818"/>
                  </a:lnTo>
                  <a:lnTo>
                    <a:pt x="2480" y="1819"/>
                  </a:lnTo>
                  <a:lnTo>
                    <a:pt x="2469" y="1820"/>
                  </a:lnTo>
                  <a:lnTo>
                    <a:pt x="2458" y="1823"/>
                  </a:lnTo>
                  <a:lnTo>
                    <a:pt x="2446" y="1828"/>
                  </a:lnTo>
                  <a:lnTo>
                    <a:pt x="2436" y="1832"/>
                  </a:lnTo>
                  <a:lnTo>
                    <a:pt x="2425" y="1838"/>
                  </a:lnTo>
                  <a:lnTo>
                    <a:pt x="2415" y="1844"/>
                  </a:lnTo>
                  <a:lnTo>
                    <a:pt x="2404" y="1851"/>
                  </a:lnTo>
                  <a:lnTo>
                    <a:pt x="2392" y="1859"/>
                  </a:lnTo>
                  <a:lnTo>
                    <a:pt x="2379" y="1869"/>
                  </a:lnTo>
                  <a:lnTo>
                    <a:pt x="2366" y="1880"/>
                  </a:lnTo>
                  <a:lnTo>
                    <a:pt x="2351" y="1892"/>
                  </a:lnTo>
                  <a:lnTo>
                    <a:pt x="2338" y="1907"/>
                  </a:lnTo>
                  <a:lnTo>
                    <a:pt x="2324" y="1922"/>
                  </a:lnTo>
                  <a:lnTo>
                    <a:pt x="2311" y="1940"/>
                  </a:lnTo>
                  <a:lnTo>
                    <a:pt x="2298" y="1958"/>
                  </a:lnTo>
                  <a:lnTo>
                    <a:pt x="2286" y="1979"/>
                  </a:lnTo>
                  <a:lnTo>
                    <a:pt x="2275" y="2002"/>
                  </a:lnTo>
                  <a:lnTo>
                    <a:pt x="2265" y="2025"/>
                  </a:lnTo>
                  <a:lnTo>
                    <a:pt x="2256" y="2050"/>
                  </a:lnTo>
                  <a:lnTo>
                    <a:pt x="2248" y="2077"/>
                  </a:lnTo>
                  <a:lnTo>
                    <a:pt x="2245" y="2091"/>
                  </a:lnTo>
                  <a:lnTo>
                    <a:pt x="2243" y="2105"/>
                  </a:lnTo>
                  <a:lnTo>
                    <a:pt x="2240" y="2120"/>
                  </a:lnTo>
                  <a:lnTo>
                    <a:pt x="2239" y="2135"/>
                  </a:lnTo>
                  <a:lnTo>
                    <a:pt x="2237" y="2166"/>
                  </a:lnTo>
                  <a:lnTo>
                    <a:pt x="2237" y="2195"/>
                  </a:lnTo>
                  <a:lnTo>
                    <a:pt x="2239" y="2222"/>
                  </a:lnTo>
                  <a:lnTo>
                    <a:pt x="2242" y="2247"/>
                  </a:lnTo>
                  <a:lnTo>
                    <a:pt x="2247" y="2271"/>
                  </a:lnTo>
                  <a:lnTo>
                    <a:pt x="2252" y="2294"/>
                  </a:lnTo>
                  <a:lnTo>
                    <a:pt x="2259" y="2314"/>
                  </a:lnTo>
                  <a:lnTo>
                    <a:pt x="2267" y="2334"/>
                  </a:lnTo>
                  <a:lnTo>
                    <a:pt x="2262" y="2335"/>
                  </a:lnTo>
                  <a:lnTo>
                    <a:pt x="2256" y="2336"/>
                  </a:lnTo>
                  <a:lnTo>
                    <a:pt x="2250" y="2338"/>
                  </a:lnTo>
                  <a:lnTo>
                    <a:pt x="2244" y="2339"/>
                  </a:lnTo>
                  <a:lnTo>
                    <a:pt x="2239" y="2340"/>
                  </a:lnTo>
                  <a:lnTo>
                    <a:pt x="2233" y="2341"/>
                  </a:lnTo>
                  <a:lnTo>
                    <a:pt x="2227" y="2341"/>
                  </a:lnTo>
                  <a:lnTo>
                    <a:pt x="2221" y="2342"/>
                  </a:lnTo>
                  <a:lnTo>
                    <a:pt x="2215" y="2343"/>
                  </a:lnTo>
                  <a:lnTo>
                    <a:pt x="2210" y="2344"/>
                  </a:lnTo>
                  <a:lnTo>
                    <a:pt x="2204" y="2345"/>
                  </a:lnTo>
                  <a:lnTo>
                    <a:pt x="2199" y="2346"/>
                  </a:lnTo>
                  <a:lnTo>
                    <a:pt x="2194" y="2347"/>
                  </a:lnTo>
                  <a:lnTo>
                    <a:pt x="2189" y="2348"/>
                  </a:lnTo>
                  <a:lnTo>
                    <a:pt x="2184" y="2350"/>
                  </a:lnTo>
                  <a:lnTo>
                    <a:pt x="2179" y="2352"/>
                  </a:lnTo>
                  <a:lnTo>
                    <a:pt x="2170" y="2337"/>
                  </a:lnTo>
                  <a:lnTo>
                    <a:pt x="2161" y="2323"/>
                  </a:lnTo>
                  <a:lnTo>
                    <a:pt x="2152" y="2311"/>
                  </a:lnTo>
                  <a:lnTo>
                    <a:pt x="2143" y="2300"/>
                  </a:lnTo>
                  <a:lnTo>
                    <a:pt x="2134" y="2291"/>
                  </a:lnTo>
                  <a:lnTo>
                    <a:pt x="2126" y="2282"/>
                  </a:lnTo>
                  <a:lnTo>
                    <a:pt x="2119" y="2276"/>
                  </a:lnTo>
                  <a:lnTo>
                    <a:pt x="2112" y="2270"/>
                  </a:lnTo>
                  <a:lnTo>
                    <a:pt x="2101" y="2260"/>
                  </a:lnTo>
                  <a:lnTo>
                    <a:pt x="2088" y="2250"/>
                  </a:lnTo>
                  <a:lnTo>
                    <a:pt x="2074" y="2239"/>
                  </a:lnTo>
                  <a:lnTo>
                    <a:pt x="2060" y="2228"/>
                  </a:lnTo>
                  <a:lnTo>
                    <a:pt x="2044" y="2217"/>
                  </a:lnTo>
                  <a:lnTo>
                    <a:pt x="2027" y="2207"/>
                  </a:lnTo>
                  <a:lnTo>
                    <a:pt x="2009" y="2196"/>
                  </a:lnTo>
                  <a:lnTo>
                    <a:pt x="1989" y="2187"/>
                  </a:lnTo>
                  <a:lnTo>
                    <a:pt x="1988" y="1470"/>
                  </a:lnTo>
                  <a:lnTo>
                    <a:pt x="1988" y="869"/>
                  </a:lnTo>
                  <a:lnTo>
                    <a:pt x="2275" y="867"/>
                  </a:lnTo>
                  <a:lnTo>
                    <a:pt x="2291" y="867"/>
                  </a:lnTo>
                  <a:lnTo>
                    <a:pt x="2307" y="864"/>
                  </a:lnTo>
                  <a:lnTo>
                    <a:pt x="2322" y="860"/>
                  </a:lnTo>
                  <a:lnTo>
                    <a:pt x="2336" y="855"/>
                  </a:lnTo>
                  <a:lnTo>
                    <a:pt x="2350" y="848"/>
                  </a:lnTo>
                  <a:lnTo>
                    <a:pt x="2364" y="841"/>
                  </a:lnTo>
                  <a:lnTo>
                    <a:pt x="2376" y="832"/>
                  </a:lnTo>
                  <a:lnTo>
                    <a:pt x="2387" y="821"/>
                  </a:lnTo>
                  <a:lnTo>
                    <a:pt x="2397" y="810"/>
                  </a:lnTo>
                  <a:lnTo>
                    <a:pt x="2406" y="798"/>
                  </a:lnTo>
                  <a:lnTo>
                    <a:pt x="2414" y="785"/>
                  </a:lnTo>
                  <a:lnTo>
                    <a:pt x="2421" y="771"/>
                  </a:lnTo>
                  <a:lnTo>
                    <a:pt x="2426" y="756"/>
                  </a:lnTo>
                  <a:lnTo>
                    <a:pt x="2430" y="741"/>
                  </a:lnTo>
                  <a:lnTo>
                    <a:pt x="2432" y="726"/>
                  </a:lnTo>
                  <a:lnTo>
                    <a:pt x="2433" y="710"/>
                  </a:lnTo>
                  <a:lnTo>
                    <a:pt x="2432" y="694"/>
                  </a:lnTo>
                  <a:lnTo>
                    <a:pt x="2430" y="678"/>
                  </a:lnTo>
                  <a:lnTo>
                    <a:pt x="2426" y="663"/>
                  </a:lnTo>
                  <a:lnTo>
                    <a:pt x="2421" y="649"/>
                  </a:lnTo>
                  <a:lnTo>
                    <a:pt x="2414" y="635"/>
                  </a:lnTo>
                  <a:lnTo>
                    <a:pt x="2406" y="622"/>
                  </a:lnTo>
                  <a:lnTo>
                    <a:pt x="2397" y="610"/>
                  </a:lnTo>
                  <a:lnTo>
                    <a:pt x="2387" y="598"/>
                  </a:lnTo>
                  <a:lnTo>
                    <a:pt x="2376" y="588"/>
                  </a:lnTo>
                  <a:lnTo>
                    <a:pt x="2364" y="579"/>
                  </a:lnTo>
                  <a:lnTo>
                    <a:pt x="2350" y="571"/>
                  </a:lnTo>
                  <a:lnTo>
                    <a:pt x="2336" y="564"/>
                  </a:lnTo>
                  <a:lnTo>
                    <a:pt x="2322" y="559"/>
                  </a:lnTo>
                  <a:lnTo>
                    <a:pt x="2307" y="555"/>
                  </a:lnTo>
                  <a:lnTo>
                    <a:pt x="2291" y="553"/>
                  </a:lnTo>
                  <a:lnTo>
                    <a:pt x="2275" y="552"/>
                  </a:lnTo>
                  <a:lnTo>
                    <a:pt x="2170" y="552"/>
                  </a:lnTo>
                  <a:lnTo>
                    <a:pt x="1986" y="552"/>
                  </a:lnTo>
                  <a:lnTo>
                    <a:pt x="1982" y="552"/>
                  </a:lnTo>
                  <a:lnTo>
                    <a:pt x="1979" y="551"/>
                  </a:lnTo>
                  <a:lnTo>
                    <a:pt x="1976" y="549"/>
                  </a:lnTo>
                  <a:lnTo>
                    <a:pt x="1974" y="547"/>
                  </a:lnTo>
                  <a:lnTo>
                    <a:pt x="1972" y="545"/>
                  </a:lnTo>
                  <a:lnTo>
                    <a:pt x="1972" y="543"/>
                  </a:lnTo>
                  <a:lnTo>
                    <a:pt x="1971" y="540"/>
                  </a:lnTo>
                  <a:lnTo>
                    <a:pt x="1971" y="537"/>
                  </a:lnTo>
                  <a:lnTo>
                    <a:pt x="1973" y="531"/>
                  </a:lnTo>
                  <a:lnTo>
                    <a:pt x="1975" y="525"/>
                  </a:lnTo>
                  <a:lnTo>
                    <a:pt x="1979" y="520"/>
                  </a:lnTo>
                  <a:lnTo>
                    <a:pt x="1983" y="515"/>
                  </a:lnTo>
                  <a:lnTo>
                    <a:pt x="1994" y="506"/>
                  </a:lnTo>
                  <a:lnTo>
                    <a:pt x="2004" y="496"/>
                  </a:lnTo>
                  <a:lnTo>
                    <a:pt x="2014" y="485"/>
                  </a:lnTo>
                  <a:lnTo>
                    <a:pt x="2023" y="473"/>
                  </a:lnTo>
                  <a:lnTo>
                    <a:pt x="2032" y="462"/>
                  </a:lnTo>
                  <a:lnTo>
                    <a:pt x="2039" y="449"/>
                  </a:lnTo>
                  <a:lnTo>
                    <a:pt x="2047" y="436"/>
                  </a:lnTo>
                  <a:lnTo>
                    <a:pt x="2053" y="422"/>
                  </a:lnTo>
                  <a:lnTo>
                    <a:pt x="2056" y="421"/>
                  </a:lnTo>
                  <a:lnTo>
                    <a:pt x="2058" y="420"/>
                  </a:lnTo>
                  <a:lnTo>
                    <a:pt x="2061" y="419"/>
                  </a:lnTo>
                  <a:lnTo>
                    <a:pt x="2064" y="418"/>
                  </a:lnTo>
                  <a:lnTo>
                    <a:pt x="2067" y="417"/>
                  </a:lnTo>
                  <a:lnTo>
                    <a:pt x="2070" y="417"/>
                  </a:lnTo>
                  <a:lnTo>
                    <a:pt x="2073" y="416"/>
                  </a:lnTo>
                  <a:lnTo>
                    <a:pt x="2075" y="415"/>
                  </a:lnTo>
                  <a:lnTo>
                    <a:pt x="2090" y="411"/>
                  </a:lnTo>
                  <a:lnTo>
                    <a:pt x="2105" y="408"/>
                  </a:lnTo>
                  <a:lnTo>
                    <a:pt x="2120" y="405"/>
                  </a:lnTo>
                  <a:lnTo>
                    <a:pt x="2135" y="404"/>
                  </a:lnTo>
                  <a:lnTo>
                    <a:pt x="2150" y="403"/>
                  </a:lnTo>
                  <a:lnTo>
                    <a:pt x="2165" y="402"/>
                  </a:lnTo>
                  <a:lnTo>
                    <a:pt x="2180" y="402"/>
                  </a:lnTo>
                  <a:lnTo>
                    <a:pt x="2195" y="403"/>
                  </a:lnTo>
                  <a:lnTo>
                    <a:pt x="2224" y="406"/>
                  </a:lnTo>
                  <a:lnTo>
                    <a:pt x="2252" y="410"/>
                  </a:lnTo>
                  <a:lnTo>
                    <a:pt x="2277" y="416"/>
                  </a:lnTo>
                  <a:lnTo>
                    <a:pt x="2298" y="423"/>
                  </a:lnTo>
                  <a:lnTo>
                    <a:pt x="2307" y="427"/>
                  </a:lnTo>
                  <a:lnTo>
                    <a:pt x="2320" y="433"/>
                  </a:lnTo>
                  <a:lnTo>
                    <a:pt x="2335" y="443"/>
                  </a:lnTo>
                  <a:lnTo>
                    <a:pt x="2352" y="455"/>
                  </a:lnTo>
                  <a:lnTo>
                    <a:pt x="2371" y="471"/>
                  </a:lnTo>
                  <a:lnTo>
                    <a:pt x="2390" y="489"/>
                  </a:lnTo>
                  <a:lnTo>
                    <a:pt x="2400" y="499"/>
                  </a:lnTo>
                  <a:lnTo>
                    <a:pt x="2410" y="510"/>
                  </a:lnTo>
                  <a:lnTo>
                    <a:pt x="2419" y="523"/>
                  </a:lnTo>
                  <a:lnTo>
                    <a:pt x="2429" y="536"/>
                  </a:lnTo>
                  <a:lnTo>
                    <a:pt x="2438" y="550"/>
                  </a:lnTo>
                  <a:lnTo>
                    <a:pt x="2447" y="564"/>
                  </a:lnTo>
                  <a:lnTo>
                    <a:pt x="2455" y="580"/>
                  </a:lnTo>
                  <a:lnTo>
                    <a:pt x="2463" y="597"/>
                  </a:lnTo>
                  <a:lnTo>
                    <a:pt x="2471" y="616"/>
                  </a:lnTo>
                  <a:lnTo>
                    <a:pt x="2477" y="635"/>
                  </a:lnTo>
                  <a:lnTo>
                    <a:pt x="2483" y="654"/>
                  </a:lnTo>
                  <a:lnTo>
                    <a:pt x="2489" y="675"/>
                  </a:lnTo>
                  <a:lnTo>
                    <a:pt x="2493" y="697"/>
                  </a:lnTo>
                  <a:lnTo>
                    <a:pt x="2497" y="720"/>
                  </a:lnTo>
                  <a:lnTo>
                    <a:pt x="2499" y="744"/>
                  </a:lnTo>
                  <a:lnTo>
                    <a:pt x="2500" y="770"/>
                  </a:lnTo>
                  <a:lnTo>
                    <a:pt x="2500" y="797"/>
                  </a:lnTo>
                  <a:lnTo>
                    <a:pt x="2499" y="824"/>
                  </a:lnTo>
                  <a:lnTo>
                    <a:pt x="2497" y="853"/>
                  </a:lnTo>
                  <a:lnTo>
                    <a:pt x="2493" y="883"/>
                  </a:lnTo>
                  <a:lnTo>
                    <a:pt x="2478" y="884"/>
                  </a:lnTo>
                  <a:lnTo>
                    <a:pt x="2462" y="885"/>
                  </a:lnTo>
                  <a:lnTo>
                    <a:pt x="2446" y="887"/>
                  </a:lnTo>
                  <a:lnTo>
                    <a:pt x="2431" y="889"/>
                  </a:lnTo>
                  <a:lnTo>
                    <a:pt x="2415" y="892"/>
                  </a:lnTo>
                  <a:lnTo>
                    <a:pt x="2399" y="896"/>
                  </a:lnTo>
                  <a:lnTo>
                    <a:pt x="2383" y="900"/>
                  </a:lnTo>
                  <a:lnTo>
                    <a:pt x="2367" y="904"/>
                  </a:lnTo>
                  <a:lnTo>
                    <a:pt x="2350" y="909"/>
                  </a:lnTo>
                  <a:lnTo>
                    <a:pt x="2334" y="915"/>
                  </a:lnTo>
                  <a:lnTo>
                    <a:pt x="2319" y="921"/>
                  </a:lnTo>
                  <a:lnTo>
                    <a:pt x="2303" y="928"/>
                  </a:lnTo>
                  <a:lnTo>
                    <a:pt x="2287" y="935"/>
                  </a:lnTo>
                  <a:lnTo>
                    <a:pt x="2271" y="943"/>
                  </a:lnTo>
                  <a:lnTo>
                    <a:pt x="2255" y="952"/>
                  </a:lnTo>
                  <a:lnTo>
                    <a:pt x="2239" y="962"/>
                  </a:lnTo>
                  <a:close/>
                  <a:moveTo>
                    <a:pt x="2475" y="973"/>
                  </a:moveTo>
                  <a:lnTo>
                    <a:pt x="2472" y="982"/>
                  </a:lnTo>
                  <a:lnTo>
                    <a:pt x="2470" y="991"/>
                  </a:lnTo>
                  <a:lnTo>
                    <a:pt x="2467" y="1001"/>
                  </a:lnTo>
                  <a:lnTo>
                    <a:pt x="2465" y="1010"/>
                  </a:lnTo>
                  <a:lnTo>
                    <a:pt x="2462" y="1019"/>
                  </a:lnTo>
                  <a:lnTo>
                    <a:pt x="2459" y="1029"/>
                  </a:lnTo>
                  <a:lnTo>
                    <a:pt x="2455" y="1038"/>
                  </a:lnTo>
                  <a:lnTo>
                    <a:pt x="2452" y="1048"/>
                  </a:lnTo>
                  <a:lnTo>
                    <a:pt x="2445" y="1067"/>
                  </a:lnTo>
                  <a:lnTo>
                    <a:pt x="2438" y="1084"/>
                  </a:lnTo>
                  <a:lnTo>
                    <a:pt x="2431" y="1101"/>
                  </a:lnTo>
                  <a:lnTo>
                    <a:pt x="2423" y="1116"/>
                  </a:lnTo>
                  <a:lnTo>
                    <a:pt x="2415" y="1132"/>
                  </a:lnTo>
                  <a:lnTo>
                    <a:pt x="2407" y="1145"/>
                  </a:lnTo>
                  <a:lnTo>
                    <a:pt x="2399" y="1158"/>
                  </a:lnTo>
                  <a:lnTo>
                    <a:pt x="2390" y="1169"/>
                  </a:lnTo>
                  <a:lnTo>
                    <a:pt x="2374" y="1190"/>
                  </a:lnTo>
                  <a:lnTo>
                    <a:pt x="2358" y="1207"/>
                  </a:lnTo>
                  <a:lnTo>
                    <a:pt x="2342" y="1221"/>
                  </a:lnTo>
                  <a:lnTo>
                    <a:pt x="2329" y="1233"/>
                  </a:lnTo>
                  <a:lnTo>
                    <a:pt x="2319" y="1240"/>
                  </a:lnTo>
                  <a:lnTo>
                    <a:pt x="2309" y="1248"/>
                  </a:lnTo>
                  <a:lnTo>
                    <a:pt x="2298" y="1254"/>
                  </a:lnTo>
                  <a:lnTo>
                    <a:pt x="2288" y="1259"/>
                  </a:lnTo>
                  <a:lnTo>
                    <a:pt x="2278" y="1264"/>
                  </a:lnTo>
                  <a:lnTo>
                    <a:pt x="2268" y="1267"/>
                  </a:lnTo>
                  <a:lnTo>
                    <a:pt x="2258" y="1269"/>
                  </a:lnTo>
                  <a:lnTo>
                    <a:pt x="2248" y="1271"/>
                  </a:lnTo>
                  <a:lnTo>
                    <a:pt x="2239" y="1271"/>
                  </a:lnTo>
                  <a:lnTo>
                    <a:pt x="2229" y="1270"/>
                  </a:lnTo>
                  <a:lnTo>
                    <a:pt x="2220" y="1268"/>
                  </a:lnTo>
                  <a:lnTo>
                    <a:pt x="2211" y="1264"/>
                  </a:lnTo>
                  <a:lnTo>
                    <a:pt x="2202" y="1259"/>
                  </a:lnTo>
                  <a:lnTo>
                    <a:pt x="2194" y="1253"/>
                  </a:lnTo>
                  <a:lnTo>
                    <a:pt x="2186" y="1246"/>
                  </a:lnTo>
                  <a:lnTo>
                    <a:pt x="2179" y="1236"/>
                  </a:lnTo>
                  <a:lnTo>
                    <a:pt x="2174" y="1230"/>
                  </a:lnTo>
                  <a:lnTo>
                    <a:pt x="2171" y="1223"/>
                  </a:lnTo>
                  <a:lnTo>
                    <a:pt x="2168" y="1215"/>
                  </a:lnTo>
                  <a:lnTo>
                    <a:pt x="2167" y="1207"/>
                  </a:lnTo>
                  <a:lnTo>
                    <a:pt x="2166" y="1198"/>
                  </a:lnTo>
                  <a:lnTo>
                    <a:pt x="2166" y="1190"/>
                  </a:lnTo>
                  <a:lnTo>
                    <a:pt x="2166" y="1181"/>
                  </a:lnTo>
                  <a:lnTo>
                    <a:pt x="2168" y="1171"/>
                  </a:lnTo>
                  <a:lnTo>
                    <a:pt x="2170" y="1162"/>
                  </a:lnTo>
                  <a:lnTo>
                    <a:pt x="2173" y="1153"/>
                  </a:lnTo>
                  <a:lnTo>
                    <a:pt x="2177" y="1143"/>
                  </a:lnTo>
                  <a:lnTo>
                    <a:pt x="2182" y="1133"/>
                  </a:lnTo>
                  <a:lnTo>
                    <a:pt x="2187" y="1123"/>
                  </a:lnTo>
                  <a:lnTo>
                    <a:pt x="2193" y="1113"/>
                  </a:lnTo>
                  <a:lnTo>
                    <a:pt x="2199" y="1103"/>
                  </a:lnTo>
                  <a:lnTo>
                    <a:pt x="2207" y="1094"/>
                  </a:lnTo>
                  <a:lnTo>
                    <a:pt x="2220" y="1080"/>
                  </a:lnTo>
                  <a:lnTo>
                    <a:pt x="2234" y="1066"/>
                  </a:lnTo>
                  <a:lnTo>
                    <a:pt x="2248" y="1053"/>
                  </a:lnTo>
                  <a:lnTo>
                    <a:pt x="2262" y="1042"/>
                  </a:lnTo>
                  <a:lnTo>
                    <a:pt x="2277" y="1031"/>
                  </a:lnTo>
                  <a:lnTo>
                    <a:pt x="2293" y="1020"/>
                  </a:lnTo>
                  <a:lnTo>
                    <a:pt x="2309" y="1011"/>
                  </a:lnTo>
                  <a:lnTo>
                    <a:pt x="2325" y="1003"/>
                  </a:lnTo>
                  <a:lnTo>
                    <a:pt x="2342" y="996"/>
                  </a:lnTo>
                  <a:lnTo>
                    <a:pt x="2361" y="989"/>
                  </a:lnTo>
                  <a:lnTo>
                    <a:pt x="2379" y="984"/>
                  </a:lnTo>
                  <a:lnTo>
                    <a:pt x="2397" y="980"/>
                  </a:lnTo>
                  <a:lnTo>
                    <a:pt x="2416" y="977"/>
                  </a:lnTo>
                  <a:lnTo>
                    <a:pt x="2435" y="974"/>
                  </a:lnTo>
                  <a:lnTo>
                    <a:pt x="2455" y="973"/>
                  </a:lnTo>
                  <a:lnTo>
                    <a:pt x="2475" y="973"/>
                  </a:lnTo>
                  <a:close/>
                  <a:moveTo>
                    <a:pt x="2340" y="2585"/>
                  </a:moveTo>
                  <a:lnTo>
                    <a:pt x="2335" y="2593"/>
                  </a:lnTo>
                  <a:lnTo>
                    <a:pt x="2330" y="2601"/>
                  </a:lnTo>
                  <a:lnTo>
                    <a:pt x="2324" y="2608"/>
                  </a:lnTo>
                  <a:lnTo>
                    <a:pt x="2317" y="2614"/>
                  </a:lnTo>
                  <a:lnTo>
                    <a:pt x="2310" y="2621"/>
                  </a:lnTo>
                  <a:lnTo>
                    <a:pt x="2303" y="2627"/>
                  </a:lnTo>
                  <a:lnTo>
                    <a:pt x="2295" y="2632"/>
                  </a:lnTo>
                  <a:lnTo>
                    <a:pt x="2286" y="2637"/>
                  </a:lnTo>
                  <a:lnTo>
                    <a:pt x="2277" y="2642"/>
                  </a:lnTo>
                  <a:lnTo>
                    <a:pt x="2268" y="2646"/>
                  </a:lnTo>
                  <a:lnTo>
                    <a:pt x="2259" y="2650"/>
                  </a:lnTo>
                  <a:lnTo>
                    <a:pt x="2249" y="2653"/>
                  </a:lnTo>
                  <a:lnTo>
                    <a:pt x="2229" y="2658"/>
                  </a:lnTo>
                  <a:lnTo>
                    <a:pt x="2208" y="2662"/>
                  </a:lnTo>
                  <a:lnTo>
                    <a:pt x="2187" y="2663"/>
                  </a:lnTo>
                  <a:lnTo>
                    <a:pt x="2166" y="2663"/>
                  </a:lnTo>
                  <a:lnTo>
                    <a:pt x="2156" y="2662"/>
                  </a:lnTo>
                  <a:lnTo>
                    <a:pt x="2145" y="2660"/>
                  </a:lnTo>
                  <a:lnTo>
                    <a:pt x="2135" y="2658"/>
                  </a:lnTo>
                  <a:lnTo>
                    <a:pt x="2125" y="2656"/>
                  </a:lnTo>
                  <a:lnTo>
                    <a:pt x="2115" y="2653"/>
                  </a:lnTo>
                  <a:lnTo>
                    <a:pt x="2106" y="2649"/>
                  </a:lnTo>
                  <a:lnTo>
                    <a:pt x="2097" y="2645"/>
                  </a:lnTo>
                  <a:lnTo>
                    <a:pt x="2088" y="2640"/>
                  </a:lnTo>
                  <a:lnTo>
                    <a:pt x="2079" y="2635"/>
                  </a:lnTo>
                  <a:lnTo>
                    <a:pt x="2070" y="2629"/>
                  </a:lnTo>
                  <a:lnTo>
                    <a:pt x="2062" y="2623"/>
                  </a:lnTo>
                  <a:lnTo>
                    <a:pt x="2055" y="2616"/>
                  </a:lnTo>
                  <a:lnTo>
                    <a:pt x="2046" y="2609"/>
                  </a:lnTo>
                  <a:lnTo>
                    <a:pt x="2035" y="2599"/>
                  </a:lnTo>
                  <a:lnTo>
                    <a:pt x="2029" y="2591"/>
                  </a:lnTo>
                  <a:lnTo>
                    <a:pt x="2024" y="2583"/>
                  </a:lnTo>
                  <a:lnTo>
                    <a:pt x="2018" y="2573"/>
                  </a:lnTo>
                  <a:lnTo>
                    <a:pt x="2013" y="2560"/>
                  </a:lnTo>
                  <a:lnTo>
                    <a:pt x="2008" y="2546"/>
                  </a:lnTo>
                  <a:lnTo>
                    <a:pt x="2003" y="2529"/>
                  </a:lnTo>
                  <a:lnTo>
                    <a:pt x="1999" y="2509"/>
                  </a:lnTo>
                  <a:lnTo>
                    <a:pt x="1995" y="2487"/>
                  </a:lnTo>
                  <a:lnTo>
                    <a:pt x="1992" y="2462"/>
                  </a:lnTo>
                  <a:lnTo>
                    <a:pt x="1990" y="2434"/>
                  </a:lnTo>
                  <a:lnTo>
                    <a:pt x="1989" y="2403"/>
                  </a:lnTo>
                  <a:lnTo>
                    <a:pt x="1989" y="2367"/>
                  </a:lnTo>
                  <a:lnTo>
                    <a:pt x="1989" y="2296"/>
                  </a:lnTo>
                  <a:lnTo>
                    <a:pt x="1989" y="2260"/>
                  </a:lnTo>
                  <a:lnTo>
                    <a:pt x="1992" y="2261"/>
                  </a:lnTo>
                  <a:lnTo>
                    <a:pt x="1994" y="2263"/>
                  </a:lnTo>
                  <a:lnTo>
                    <a:pt x="1997" y="2264"/>
                  </a:lnTo>
                  <a:lnTo>
                    <a:pt x="2000" y="2265"/>
                  </a:lnTo>
                  <a:lnTo>
                    <a:pt x="2003" y="2267"/>
                  </a:lnTo>
                  <a:lnTo>
                    <a:pt x="2005" y="2268"/>
                  </a:lnTo>
                  <a:lnTo>
                    <a:pt x="2008" y="2269"/>
                  </a:lnTo>
                  <a:lnTo>
                    <a:pt x="2010" y="2271"/>
                  </a:lnTo>
                  <a:lnTo>
                    <a:pt x="2030" y="2283"/>
                  </a:lnTo>
                  <a:lnTo>
                    <a:pt x="2048" y="2296"/>
                  </a:lnTo>
                  <a:lnTo>
                    <a:pt x="2064" y="2309"/>
                  </a:lnTo>
                  <a:lnTo>
                    <a:pt x="2080" y="2322"/>
                  </a:lnTo>
                  <a:lnTo>
                    <a:pt x="2094" y="2335"/>
                  </a:lnTo>
                  <a:lnTo>
                    <a:pt x="2107" y="2348"/>
                  </a:lnTo>
                  <a:lnTo>
                    <a:pt x="2118" y="2362"/>
                  </a:lnTo>
                  <a:lnTo>
                    <a:pt x="2128" y="2375"/>
                  </a:lnTo>
                  <a:lnTo>
                    <a:pt x="2113" y="2385"/>
                  </a:lnTo>
                  <a:lnTo>
                    <a:pt x="2100" y="2396"/>
                  </a:lnTo>
                  <a:lnTo>
                    <a:pt x="2088" y="2408"/>
                  </a:lnTo>
                  <a:lnTo>
                    <a:pt x="2078" y="2422"/>
                  </a:lnTo>
                  <a:lnTo>
                    <a:pt x="2068" y="2436"/>
                  </a:lnTo>
                  <a:lnTo>
                    <a:pt x="2060" y="2450"/>
                  </a:lnTo>
                  <a:lnTo>
                    <a:pt x="2054" y="2466"/>
                  </a:lnTo>
                  <a:lnTo>
                    <a:pt x="2050" y="2481"/>
                  </a:lnTo>
                  <a:lnTo>
                    <a:pt x="2049" y="2492"/>
                  </a:lnTo>
                  <a:lnTo>
                    <a:pt x="2047" y="2502"/>
                  </a:lnTo>
                  <a:lnTo>
                    <a:pt x="2047" y="2512"/>
                  </a:lnTo>
                  <a:lnTo>
                    <a:pt x="2047" y="2522"/>
                  </a:lnTo>
                  <a:lnTo>
                    <a:pt x="2049" y="2533"/>
                  </a:lnTo>
                  <a:lnTo>
                    <a:pt x="2050" y="2542"/>
                  </a:lnTo>
                  <a:lnTo>
                    <a:pt x="2053" y="2551"/>
                  </a:lnTo>
                  <a:lnTo>
                    <a:pt x="2057" y="2560"/>
                  </a:lnTo>
                  <a:lnTo>
                    <a:pt x="2061" y="2568"/>
                  </a:lnTo>
                  <a:lnTo>
                    <a:pt x="2066" y="2576"/>
                  </a:lnTo>
                  <a:lnTo>
                    <a:pt x="2071" y="2583"/>
                  </a:lnTo>
                  <a:lnTo>
                    <a:pt x="2079" y="2589"/>
                  </a:lnTo>
                  <a:lnTo>
                    <a:pt x="2087" y="2595"/>
                  </a:lnTo>
                  <a:lnTo>
                    <a:pt x="2095" y="2599"/>
                  </a:lnTo>
                  <a:lnTo>
                    <a:pt x="2104" y="2603"/>
                  </a:lnTo>
                  <a:lnTo>
                    <a:pt x="2114" y="2606"/>
                  </a:lnTo>
                  <a:lnTo>
                    <a:pt x="2127" y="2607"/>
                  </a:lnTo>
                  <a:lnTo>
                    <a:pt x="2140" y="2606"/>
                  </a:lnTo>
                  <a:lnTo>
                    <a:pt x="2151" y="2604"/>
                  </a:lnTo>
                  <a:lnTo>
                    <a:pt x="2160" y="2600"/>
                  </a:lnTo>
                  <a:lnTo>
                    <a:pt x="2169" y="2595"/>
                  </a:lnTo>
                  <a:lnTo>
                    <a:pt x="2176" y="2588"/>
                  </a:lnTo>
                  <a:lnTo>
                    <a:pt x="2183" y="2581"/>
                  </a:lnTo>
                  <a:lnTo>
                    <a:pt x="2189" y="2573"/>
                  </a:lnTo>
                  <a:lnTo>
                    <a:pt x="2194" y="2564"/>
                  </a:lnTo>
                  <a:lnTo>
                    <a:pt x="2198" y="2555"/>
                  </a:lnTo>
                  <a:lnTo>
                    <a:pt x="2201" y="2545"/>
                  </a:lnTo>
                  <a:lnTo>
                    <a:pt x="2205" y="2536"/>
                  </a:lnTo>
                  <a:lnTo>
                    <a:pt x="2209" y="2517"/>
                  </a:lnTo>
                  <a:lnTo>
                    <a:pt x="2213" y="2500"/>
                  </a:lnTo>
                  <a:lnTo>
                    <a:pt x="2214" y="2488"/>
                  </a:lnTo>
                  <a:lnTo>
                    <a:pt x="2215" y="2476"/>
                  </a:lnTo>
                  <a:lnTo>
                    <a:pt x="2215" y="2464"/>
                  </a:lnTo>
                  <a:lnTo>
                    <a:pt x="2214" y="2452"/>
                  </a:lnTo>
                  <a:lnTo>
                    <a:pt x="2212" y="2440"/>
                  </a:lnTo>
                  <a:lnTo>
                    <a:pt x="2210" y="2429"/>
                  </a:lnTo>
                  <a:lnTo>
                    <a:pt x="2207" y="2418"/>
                  </a:lnTo>
                  <a:lnTo>
                    <a:pt x="2204" y="2407"/>
                  </a:lnTo>
                  <a:lnTo>
                    <a:pt x="2208" y="2405"/>
                  </a:lnTo>
                  <a:lnTo>
                    <a:pt x="2212" y="2404"/>
                  </a:lnTo>
                  <a:lnTo>
                    <a:pt x="2216" y="2403"/>
                  </a:lnTo>
                  <a:lnTo>
                    <a:pt x="2220" y="2402"/>
                  </a:lnTo>
                  <a:lnTo>
                    <a:pt x="2224" y="2400"/>
                  </a:lnTo>
                  <a:lnTo>
                    <a:pt x="2228" y="2399"/>
                  </a:lnTo>
                  <a:lnTo>
                    <a:pt x="2232" y="2399"/>
                  </a:lnTo>
                  <a:lnTo>
                    <a:pt x="2237" y="2398"/>
                  </a:lnTo>
                  <a:lnTo>
                    <a:pt x="2244" y="2397"/>
                  </a:lnTo>
                  <a:lnTo>
                    <a:pt x="2251" y="2395"/>
                  </a:lnTo>
                  <a:lnTo>
                    <a:pt x="2259" y="2394"/>
                  </a:lnTo>
                  <a:lnTo>
                    <a:pt x="2266" y="2392"/>
                  </a:lnTo>
                  <a:lnTo>
                    <a:pt x="2274" y="2390"/>
                  </a:lnTo>
                  <a:lnTo>
                    <a:pt x="2281" y="2388"/>
                  </a:lnTo>
                  <a:lnTo>
                    <a:pt x="2289" y="2386"/>
                  </a:lnTo>
                  <a:lnTo>
                    <a:pt x="2297" y="2384"/>
                  </a:lnTo>
                  <a:lnTo>
                    <a:pt x="2302" y="2392"/>
                  </a:lnTo>
                  <a:lnTo>
                    <a:pt x="2309" y="2399"/>
                  </a:lnTo>
                  <a:lnTo>
                    <a:pt x="2315" y="2406"/>
                  </a:lnTo>
                  <a:lnTo>
                    <a:pt x="2322" y="2412"/>
                  </a:lnTo>
                  <a:lnTo>
                    <a:pt x="2329" y="2418"/>
                  </a:lnTo>
                  <a:lnTo>
                    <a:pt x="2336" y="2424"/>
                  </a:lnTo>
                  <a:lnTo>
                    <a:pt x="2343" y="2430"/>
                  </a:lnTo>
                  <a:lnTo>
                    <a:pt x="2350" y="2435"/>
                  </a:lnTo>
                  <a:lnTo>
                    <a:pt x="2341" y="2438"/>
                  </a:lnTo>
                  <a:lnTo>
                    <a:pt x="2332" y="2442"/>
                  </a:lnTo>
                  <a:lnTo>
                    <a:pt x="2324" y="2446"/>
                  </a:lnTo>
                  <a:lnTo>
                    <a:pt x="2317" y="2451"/>
                  </a:lnTo>
                  <a:lnTo>
                    <a:pt x="2311" y="2456"/>
                  </a:lnTo>
                  <a:lnTo>
                    <a:pt x="2305" y="2461"/>
                  </a:lnTo>
                  <a:lnTo>
                    <a:pt x="2300" y="2466"/>
                  </a:lnTo>
                  <a:lnTo>
                    <a:pt x="2296" y="2472"/>
                  </a:lnTo>
                  <a:lnTo>
                    <a:pt x="2292" y="2478"/>
                  </a:lnTo>
                  <a:lnTo>
                    <a:pt x="2290" y="2484"/>
                  </a:lnTo>
                  <a:lnTo>
                    <a:pt x="2287" y="2490"/>
                  </a:lnTo>
                  <a:lnTo>
                    <a:pt x="2286" y="2496"/>
                  </a:lnTo>
                  <a:lnTo>
                    <a:pt x="2284" y="2502"/>
                  </a:lnTo>
                  <a:lnTo>
                    <a:pt x="2284" y="2509"/>
                  </a:lnTo>
                  <a:lnTo>
                    <a:pt x="2284" y="2515"/>
                  </a:lnTo>
                  <a:lnTo>
                    <a:pt x="2284" y="2521"/>
                  </a:lnTo>
                  <a:lnTo>
                    <a:pt x="2287" y="2534"/>
                  </a:lnTo>
                  <a:lnTo>
                    <a:pt x="2291" y="2546"/>
                  </a:lnTo>
                  <a:lnTo>
                    <a:pt x="2296" y="2556"/>
                  </a:lnTo>
                  <a:lnTo>
                    <a:pt x="2303" y="2566"/>
                  </a:lnTo>
                  <a:lnTo>
                    <a:pt x="2307" y="2570"/>
                  </a:lnTo>
                  <a:lnTo>
                    <a:pt x="2311" y="2573"/>
                  </a:lnTo>
                  <a:lnTo>
                    <a:pt x="2315" y="2577"/>
                  </a:lnTo>
                  <a:lnTo>
                    <a:pt x="2320" y="2579"/>
                  </a:lnTo>
                  <a:lnTo>
                    <a:pt x="2325" y="2582"/>
                  </a:lnTo>
                  <a:lnTo>
                    <a:pt x="2329" y="2583"/>
                  </a:lnTo>
                  <a:lnTo>
                    <a:pt x="2335" y="2585"/>
                  </a:lnTo>
                  <a:lnTo>
                    <a:pt x="2340" y="2585"/>
                  </a:lnTo>
                  <a:close/>
                  <a:moveTo>
                    <a:pt x="2158" y="2431"/>
                  </a:moveTo>
                  <a:lnTo>
                    <a:pt x="2160" y="2439"/>
                  </a:lnTo>
                  <a:lnTo>
                    <a:pt x="2162" y="2446"/>
                  </a:lnTo>
                  <a:lnTo>
                    <a:pt x="2164" y="2453"/>
                  </a:lnTo>
                  <a:lnTo>
                    <a:pt x="2165" y="2460"/>
                  </a:lnTo>
                  <a:lnTo>
                    <a:pt x="2166" y="2467"/>
                  </a:lnTo>
                  <a:lnTo>
                    <a:pt x="2166" y="2474"/>
                  </a:lnTo>
                  <a:lnTo>
                    <a:pt x="2166" y="2481"/>
                  </a:lnTo>
                  <a:lnTo>
                    <a:pt x="2166" y="2488"/>
                  </a:lnTo>
                  <a:lnTo>
                    <a:pt x="2164" y="2502"/>
                  </a:lnTo>
                  <a:lnTo>
                    <a:pt x="2161" y="2516"/>
                  </a:lnTo>
                  <a:lnTo>
                    <a:pt x="2157" y="2530"/>
                  </a:lnTo>
                  <a:lnTo>
                    <a:pt x="2151" y="2540"/>
                  </a:lnTo>
                  <a:lnTo>
                    <a:pt x="2148" y="2544"/>
                  </a:lnTo>
                  <a:lnTo>
                    <a:pt x="2145" y="2547"/>
                  </a:lnTo>
                  <a:lnTo>
                    <a:pt x="2141" y="2550"/>
                  </a:lnTo>
                  <a:lnTo>
                    <a:pt x="2138" y="2552"/>
                  </a:lnTo>
                  <a:lnTo>
                    <a:pt x="2134" y="2552"/>
                  </a:lnTo>
                  <a:lnTo>
                    <a:pt x="2130" y="2552"/>
                  </a:lnTo>
                  <a:lnTo>
                    <a:pt x="2126" y="2550"/>
                  </a:lnTo>
                  <a:lnTo>
                    <a:pt x="2121" y="2547"/>
                  </a:lnTo>
                  <a:lnTo>
                    <a:pt x="2119" y="2545"/>
                  </a:lnTo>
                  <a:lnTo>
                    <a:pt x="2116" y="2542"/>
                  </a:lnTo>
                  <a:lnTo>
                    <a:pt x="2114" y="2538"/>
                  </a:lnTo>
                  <a:lnTo>
                    <a:pt x="2112" y="2534"/>
                  </a:lnTo>
                  <a:lnTo>
                    <a:pt x="2110" y="2525"/>
                  </a:lnTo>
                  <a:lnTo>
                    <a:pt x="2109" y="2514"/>
                  </a:lnTo>
                  <a:lnTo>
                    <a:pt x="2110" y="2503"/>
                  </a:lnTo>
                  <a:lnTo>
                    <a:pt x="2112" y="2491"/>
                  </a:lnTo>
                  <a:lnTo>
                    <a:pt x="2117" y="2478"/>
                  </a:lnTo>
                  <a:lnTo>
                    <a:pt x="2124" y="2466"/>
                  </a:lnTo>
                  <a:lnTo>
                    <a:pt x="2127" y="2461"/>
                  </a:lnTo>
                  <a:lnTo>
                    <a:pt x="2131" y="2457"/>
                  </a:lnTo>
                  <a:lnTo>
                    <a:pt x="2134" y="2452"/>
                  </a:lnTo>
                  <a:lnTo>
                    <a:pt x="2139" y="2448"/>
                  </a:lnTo>
                  <a:lnTo>
                    <a:pt x="2143" y="2444"/>
                  </a:lnTo>
                  <a:lnTo>
                    <a:pt x="2148" y="2439"/>
                  </a:lnTo>
                  <a:lnTo>
                    <a:pt x="2153" y="2435"/>
                  </a:lnTo>
                  <a:lnTo>
                    <a:pt x="2158" y="2431"/>
                  </a:lnTo>
                  <a:close/>
                  <a:moveTo>
                    <a:pt x="2343" y="2308"/>
                  </a:moveTo>
                  <a:lnTo>
                    <a:pt x="2339" y="2298"/>
                  </a:lnTo>
                  <a:lnTo>
                    <a:pt x="2335" y="2288"/>
                  </a:lnTo>
                  <a:lnTo>
                    <a:pt x="2332" y="2277"/>
                  </a:lnTo>
                  <a:lnTo>
                    <a:pt x="2330" y="2266"/>
                  </a:lnTo>
                  <a:lnTo>
                    <a:pt x="2328" y="2254"/>
                  </a:lnTo>
                  <a:lnTo>
                    <a:pt x="2326" y="2242"/>
                  </a:lnTo>
                  <a:lnTo>
                    <a:pt x="2326" y="2229"/>
                  </a:lnTo>
                  <a:lnTo>
                    <a:pt x="2325" y="2215"/>
                  </a:lnTo>
                  <a:lnTo>
                    <a:pt x="2324" y="2187"/>
                  </a:lnTo>
                  <a:lnTo>
                    <a:pt x="2325" y="2159"/>
                  </a:lnTo>
                  <a:lnTo>
                    <a:pt x="2328" y="2134"/>
                  </a:lnTo>
                  <a:lnTo>
                    <a:pt x="2332" y="2111"/>
                  </a:lnTo>
                  <a:lnTo>
                    <a:pt x="2338" y="2089"/>
                  </a:lnTo>
                  <a:lnTo>
                    <a:pt x="2344" y="2069"/>
                  </a:lnTo>
                  <a:lnTo>
                    <a:pt x="2351" y="2051"/>
                  </a:lnTo>
                  <a:lnTo>
                    <a:pt x="2360" y="2034"/>
                  </a:lnTo>
                  <a:lnTo>
                    <a:pt x="2369" y="2019"/>
                  </a:lnTo>
                  <a:lnTo>
                    <a:pt x="2377" y="2005"/>
                  </a:lnTo>
                  <a:lnTo>
                    <a:pt x="2385" y="1992"/>
                  </a:lnTo>
                  <a:lnTo>
                    <a:pt x="2394" y="1981"/>
                  </a:lnTo>
                  <a:lnTo>
                    <a:pt x="2409" y="1962"/>
                  </a:lnTo>
                  <a:lnTo>
                    <a:pt x="2420" y="1948"/>
                  </a:lnTo>
                  <a:lnTo>
                    <a:pt x="2429" y="1939"/>
                  </a:lnTo>
                  <a:lnTo>
                    <a:pt x="2438" y="1931"/>
                  </a:lnTo>
                  <a:lnTo>
                    <a:pt x="2449" y="1923"/>
                  </a:lnTo>
                  <a:lnTo>
                    <a:pt x="2460" y="1917"/>
                  </a:lnTo>
                  <a:lnTo>
                    <a:pt x="2471" y="1912"/>
                  </a:lnTo>
                  <a:lnTo>
                    <a:pt x="2483" y="1908"/>
                  </a:lnTo>
                  <a:lnTo>
                    <a:pt x="2495" y="1907"/>
                  </a:lnTo>
                  <a:lnTo>
                    <a:pt x="2507" y="1907"/>
                  </a:lnTo>
                  <a:lnTo>
                    <a:pt x="2512" y="1907"/>
                  </a:lnTo>
                  <a:lnTo>
                    <a:pt x="2517" y="1909"/>
                  </a:lnTo>
                  <a:lnTo>
                    <a:pt x="2523" y="1910"/>
                  </a:lnTo>
                  <a:lnTo>
                    <a:pt x="2528" y="1913"/>
                  </a:lnTo>
                  <a:lnTo>
                    <a:pt x="2532" y="1916"/>
                  </a:lnTo>
                  <a:lnTo>
                    <a:pt x="2537" y="1919"/>
                  </a:lnTo>
                  <a:lnTo>
                    <a:pt x="2541" y="1924"/>
                  </a:lnTo>
                  <a:lnTo>
                    <a:pt x="2545" y="1928"/>
                  </a:lnTo>
                  <a:lnTo>
                    <a:pt x="2548" y="1934"/>
                  </a:lnTo>
                  <a:lnTo>
                    <a:pt x="2551" y="1940"/>
                  </a:lnTo>
                  <a:lnTo>
                    <a:pt x="2553" y="1947"/>
                  </a:lnTo>
                  <a:lnTo>
                    <a:pt x="2555" y="1955"/>
                  </a:lnTo>
                  <a:lnTo>
                    <a:pt x="2557" y="1964"/>
                  </a:lnTo>
                  <a:lnTo>
                    <a:pt x="2558" y="1973"/>
                  </a:lnTo>
                  <a:lnTo>
                    <a:pt x="2558" y="1983"/>
                  </a:lnTo>
                  <a:lnTo>
                    <a:pt x="2558" y="1994"/>
                  </a:lnTo>
                  <a:lnTo>
                    <a:pt x="2557" y="2016"/>
                  </a:lnTo>
                  <a:lnTo>
                    <a:pt x="2555" y="2034"/>
                  </a:lnTo>
                  <a:lnTo>
                    <a:pt x="2553" y="2052"/>
                  </a:lnTo>
                  <a:lnTo>
                    <a:pt x="2549" y="2070"/>
                  </a:lnTo>
                  <a:lnTo>
                    <a:pt x="2544" y="2088"/>
                  </a:lnTo>
                  <a:lnTo>
                    <a:pt x="2538" y="2106"/>
                  </a:lnTo>
                  <a:lnTo>
                    <a:pt x="2531" y="2125"/>
                  </a:lnTo>
                  <a:lnTo>
                    <a:pt x="2521" y="2146"/>
                  </a:lnTo>
                  <a:lnTo>
                    <a:pt x="2516" y="2155"/>
                  </a:lnTo>
                  <a:lnTo>
                    <a:pt x="2510" y="2165"/>
                  </a:lnTo>
                  <a:lnTo>
                    <a:pt x="2503" y="2176"/>
                  </a:lnTo>
                  <a:lnTo>
                    <a:pt x="2496" y="2187"/>
                  </a:lnTo>
                  <a:lnTo>
                    <a:pt x="2487" y="2198"/>
                  </a:lnTo>
                  <a:lnTo>
                    <a:pt x="2478" y="2208"/>
                  </a:lnTo>
                  <a:lnTo>
                    <a:pt x="2468" y="2219"/>
                  </a:lnTo>
                  <a:lnTo>
                    <a:pt x="2457" y="2230"/>
                  </a:lnTo>
                  <a:lnTo>
                    <a:pt x="2446" y="2241"/>
                  </a:lnTo>
                  <a:lnTo>
                    <a:pt x="2433" y="2251"/>
                  </a:lnTo>
                  <a:lnTo>
                    <a:pt x="2420" y="2262"/>
                  </a:lnTo>
                  <a:lnTo>
                    <a:pt x="2406" y="2272"/>
                  </a:lnTo>
                  <a:lnTo>
                    <a:pt x="2392" y="2281"/>
                  </a:lnTo>
                  <a:lnTo>
                    <a:pt x="2376" y="2291"/>
                  </a:lnTo>
                  <a:lnTo>
                    <a:pt x="2361" y="2299"/>
                  </a:lnTo>
                  <a:lnTo>
                    <a:pt x="2343" y="2308"/>
                  </a:lnTo>
                  <a:close/>
                  <a:moveTo>
                    <a:pt x="2030" y="632"/>
                  </a:moveTo>
                  <a:lnTo>
                    <a:pt x="2170" y="631"/>
                  </a:lnTo>
                  <a:lnTo>
                    <a:pt x="2281" y="631"/>
                  </a:lnTo>
                  <a:lnTo>
                    <a:pt x="2289" y="632"/>
                  </a:lnTo>
                  <a:lnTo>
                    <a:pt x="2297" y="633"/>
                  </a:lnTo>
                  <a:lnTo>
                    <a:pt x="2305" y="635"/>
                  </a:lnTo>
                  <a:lnTo>
                    <a:pt x="2313" y="638"/>
                  </a:lnTo>
                  <a:lnTo>
                    <a:pt x="2320" y="641"/>
                  </a:lnTo>
                  <a:lnTo>
                    <a:pt x="2327" y="645"/>
                  </a:lnTo>
                  <a:lnTo>
                    <a:pt x="2333" y="650"/>
                  </a:lnTo>
                  <a:lnTo>
                    <a:pt x="2339" y="655"/>
                  </a:lnTo>
                  <a:lnTo>
                    <a:pt x="2344" y="661"/>
                  </a:lnTo>
                  <a:lnTo>
                    <a:pt x="2349" y="667"/>
                  </a:lnTo>
                  <a:lnTo>
                    <a:pt x="2354" y="674"/>
                  </a:lnTo>
                  <a:lnTo>
                    <a:pt x="2357" y="681"/>
                  </a:lnTo>
                  <a:lnTo>
                    <a:pt x="2360" y="689"/>
                  </a:lnTo>
                  <a:lnTo>
                    <a:pt x="2362" y="697"/>
                  </a:lnTo>
                  <a:lnTo>
                    <a:pt x="2363" y="705"/>
                  </a:lnTo>
                  <a:lnTo>
                    <a:pt x="2364" y="713"/>
                  </a:lnTo>
                  <a:lnTo>
                    <a:pt x="2363" y="721"/>
                  </a:lnTo>
                  <a:lnTo>
                    <a:pt x="2362" y="730"/>
                  </a:lnTo>
                  <a:lnTo>
                    <a:pt x="2360" y="737"/>
                  </a:lnTo>
                  <a:lnTo>
                    <a:pt x="2357" y="745"/>
                  </a:lnTo>
                  <a:lnTo>
                    <a:pt x="2354" y="752"/>
                  </a:lnTo>
                  <a:lnTo>
                    <a:pt x="2349" y="759"/>
                  </a:lnTo>
                  <a:lnTo>
                    <a:pt x="2344" y="765"/>
                  </a:lnTo>
                  <a:lnTo>
                    <a:pt x="2339" y="771"/>
                  </a:lnTo>
                  <a:lnTo>
                    <a:pt x="2333" y="776"/>
                  </a:lnTo>
                  <a:lnTo>
                    <a:pt x="2327" y="781"/>
                  </a:lnTo>
                  <a:lnTo>
                    <a:pt x="2320" y="786"/>
                  </a:lnTo>
                  <a:lnTo>
                    <a:pt x="2313" y="790"/>
                  </a:lnTo>
                  <a:lnTo>
                    <a:pt x="2305" y="792"/>
                  </a:lnTo>
                  <a:lnTo>
                    <a:pt x="2297" y="794"/>
                  </a:lnTo>
                  <a:lnTo>
                    <a:pt x="2289" y="796"/>
                  </a:lnTo>
                  <a:lnTo>
                    <a:pt x="2281" y="796"/>
                  </a:lnTo>
                  <a:lnTo>
                    <a:pt x="2032" y="796"/>
                  </a:lnTo>
                  <a:lnTo>
                    <a:pt x="2035" y="787"/>
                  </a:lnTo>
                  <a:lnTo>
                    <a:pt x="2038" y="777"/>
                  </a:lnTo>
                  <a:lnTo>
                    <a:pt x="2040" y="767"/>
                  </a:lnTo>
                  <a:lnTo>
                    <a:pt x="2042" y="757"/>
                  </a:lnTo>
                  <a:lnTo>
                    <a:pt x="2044" y="747"/>
                  </a:lnTo>
                  <a:lnTo>
                    <a:pt x="2045" y="737"/>
                  </a:lnTo>
                  <a:lnTo>
                    <a:pt x="2046" y="727"/>
                  </a:lnTo>
                  <a:lnTo>
                    <a:pt x="2046" y="717"/>
                  </a:lnTo>
                  <a:lnTo>
                    <a:pt x="2046" y="706"/>
                  </a:lnTo>
                  <a:lnTo>
                    <a:pt x="2045" y="695"/>
                  </a:lnTo>
                  <a:lnTo>
                    <a:pt x="2044" y="684"/>
                  </a:lnTo>
                  <a:lnTo>
                    <a:pt x="2042" y="673"/>
                  </a:lnTo>
                  <a:lnTo>
                    <a:pt x="2039" y="662"/>
                  </a:lnTo>
                  <a:lnTo>
                    <a:pt x="2037" y="652"/>
                  </a:lnTo>
                  <a:lnTo>
                    <a:pt x="2033" y="642"/>
                  </a:lnTo>
                  <a:lnTo>
                    <a:pt x="2030" y="632"/>
                  </a:lnTo>
                  <a:close/>
                  <a:moveTo>
                    <a:pt x="1924" y="453"/>
                  </a:moveTo>
                  <a:lnTo>
                    <a:pt x="1917" y="460"/>
                  </a:lnTo>
                  <a:lnTo>
                    <a:pt x="1911" y="467"/>
                  </a:lnTo>
                  <a:lnTo>
                    <a:pt x="1906" y="476"/>
                  </a:lnTo>
                  <a:lnTo>
                    <a:pt x="1902" y="486"/>
                  </a:lnTo>
                  <a:lnTo>
                    <a:pt x="1898" y="496"/>
                  </a:lnTo>
                  <a:lnTo>
                    <a:pt x="1896" y="507"/>
                  </a:lnTo>
                  <a:lnTo>
                    <a:pt x="1895" y="518"/>
                  </a:lnTo>
                  <a:lnTo>
                    <a:pt x="1895" y="529"/>
                  </a:lnTo>
                  <a:lnTo>
                    <a:pt x="1895" y="541"/>
                  </a:lnTo>
                  <a:lnTo>
                    <a:pt x="1896" y="552"/>
                  </a:lnTo>
                  <a:lnTo>
                    <a:pt x="1898" y="562"/>
                  </a:lnTo>
                  <a:lnTo>
                    <a:pt x="1901" y="572"/>
                  </a:lnTo>
                  <a:lnTo>
                    <a:pt x="1905" y="581"/>
                  </a:lnTo>
                  <a:lnTo>
                    <a:pt x="1910" y="589"/>
                  </a:lnTo>
                  <a:lnTo>
                    <a:pt x="1915" y="596"/>
                  </a:lnTo>
                  <a:lnTo>
                    <a:pt x="1921" y="602"/>
                  </a:lnTo>
                  <a:lnTo>
                    <a:pt x="1932" y="614"/>
                  </a:lnTo>
                  <a:lnTo>
                    <a:pt x="1942" y="626"/>
                  </a:lnTo>
                  <a:lnTo>
                    <a:pt x="1951" y="639"/>
                  </a:lnTo>
                  <a:lnTo>
                    <a:pt x="1958" y="653"/>
                  </a:lnTo>
                  <a:lnTo>
                    <a:pt x="1964" y="668"/>
                  </a:lnTo>
                  <a:lnTo>
                    <a:pt x="1969" y="684"/>
                  </a:lnTo>
                  <a:lnTo>
                    <a:pt x="1971" y="700"/>
                  </a:lnTo>
                  <a:lnTo>
                    <a:pt x="1972" y="716"/>
                  </a:lnTo>
                  <a:lnTo>
                    <a:pt x="1972" y="726"/>
                  </a:lnTo>
                  <a:lnTo>
                    <a:pt x="1971" y="735"/>
                  </a:lnTo>
                  <a:lnTo>
                    <a:pt x="1970" y="744"/>
                  </a:lnTo>
                  <a:lnTo>
                    <a:pt x="1968" y="753"/>
                  </a:lnTo>
                  <a:lnTo>
                    <a:pt x="1965" y="762"/>
                  </a:lnTo>
                  <a:lnTo>
                    <a:pt x="1962" y="770"/>
                  </a:lnTo>
                  <a:lnTo>
                    <a:pt x="1959" y="778"/>
                  </a:lnTo>
                  <a:lnTo>
                    <a:pt x="1955" y="787"/>
                  </a:lnTo>
                  <a:lnTo>
                    <a:pt x="1951" y="795"/>
                  </a:lnTo>
                  <a:lnTo>
                    <a:pt x="1946" y="803"/>
                  </a:lnTo>
                  <a:lnTo>
                    <a:pt x="1941" y="810"/>
                  </a:lnTo>
                  <a:lnTo>
                    <a:pt x="1935" y="816"/>
                  </a:lnTo>
                  <a:lnTo>
                    <a:pt x="1929" y="823"/>
                  </a:lnTo>
                  <a:lnTo>
                    <a:pt x="1922" y="829"/>
                  </a:lnTo>
                  <a:lnTo>
                    <a:pt x="1916" y="835"/>
                  </a:lnTo>
                  <a:lnTo>
                    <a:pt x="1909" y="840"/>
                  </a:lnTo>
                  <a:lnTo>
                    <a:pt x="1909" y="1473"/>
                  </a:lnTo>
                  <a:lnTo>
                    <a:pt x="1909" y="2293"/>
                  </a:lnTo>
                  <a:lnTo>
                    <a:pt x="1909" y="2481"/>
                  </a:lnTo>
                  <a:lnTo>
                    <a:pt x="1910" y="2503"/>
                  </a:lnTo>
                  <a:lnTo>
                    <a:pt x="1912" y="2525"/>
                  </a:lnTo>
                  <a:lnTo>
                    <a:pt x="1917" y="2545"/>
                  </a:lnTo>
                  <a:lnTo>
                    <a:pt x="1923" y="2564"/>
                  </a:lnTo>
                  <a:lnTo>
                    <a:pt x="1931" y="2583"/>
                  </a:lnTo>
                  <a:lnTo>
                    <a:pt x="1940" y="2600"/>
                  </a:lnTo>
                  <a:lnTo>
                    <a:pt x="1950" y="2617"/>
                  </a:lnTo>
                  <a:lnTo>
                    <a:pt x="1962" y="2632"/>
                  </a:lnTo>
                  <a:lnTo>
                    <a:pt x="1975" y="2647"/>
                  </a:lnTo>
                  <a:lnTo>
                    <a:pt x="1989" y="2660"/>
                  </a:lnTo>
                  <a:lnTo>
                    <a:pt x="2005" y="2673"/>
                  </a:lnTo>
                  <a:lnTo>
                    <a:pt x="2021" y="2684"/>
                  </a:lnTo>
                  <a:lnTo>
                    <a:pt x="2038" y="2694"/>
                  </a:lnTo>
                  <a:lnTo>
                    <a:pt x="2056" y="2704"/>
                  </a:lnTo>
                  <a:lnTo>
                    <a:pt x="2075" y="2712"/>
                  </a:lnTo>
                  <a:lnTo>
                    <a:pt x="2095" y="2718"/>
                  </a:lnTo>
                  <a:lnTo>
                    <a:pt x="2115" y="2723"/>
                  </a:lnTo>
                  <a:lnTo>
                    <a:pt x="2135" y="2727"/>
                  </a:lnTo>
                  <a:lnTo>
                    <a:pt x="2156" y="2729"/>
                  </a:lnTo>
                  <a:lnTo>
                    <a:pt x="2178" y="2730"/>
                  </a:lnTo>
                  <a:lnTo>
                    <a:pt x="2199" y="2730"/>
                  </a:lnTo>
                  <a:lnTo>
                    <a:pt x="2221" y="2728"/>
                  </a:lnTo>
                  <a:lnTo>
                    <a:pt x="2242" y="2725"/>
                  </a:lnTo>
                  <a:lnTo>
                    <a:pt x="2264" y="2720"/>
                  </a:lnTo>
                  <a:lnTo>
                    <a:pt x="2286" y="2714"/>
                  </a:lnTo>
                  <a:lnTo>
                    <a:pt x="2307" y="2706"/>
                  </a:lnTo>
                  <a:lnTo>
                    <a:pt x="2328" y="2695"/>
                  </a:lnTo>
                  <a:lnTo>
                    <a:pt x="2349" y="2684"/>
                  </a:lnTo>
                  <a:lnTo>
                    <a:pt x="2371" y="2671"/>
                  </a:lnTo>
                  <a:lnTo>
                    <a:pt x="2391" y="2656"/>
                  </a:lnTo>
                  <a:lnTo>
                    <a:pt x="2411" y="2639"/>
                  </a:lnTo>
                  <a:lnTo>
                    <a:pt x="2429" y="2621"/>
                  </a:lnTo>
                  <a:lnTo>
                    <a:pt x="2435" y="2613"/>
                  </a:lnTo>
                  <a:lnTo>
                    <a:pt x="2440" y="2605"/>
                  </a:lnTo>
                  <a:lnTo>
                    <a:pt x="2444" y="2597"/>
                  </a:lnTo>
                  <a:lnTo>
                    <a:pt x="2448" y="2588"/>
                  </a:lnTo>
                  <a:lnTo>
                    <a:pt x="2450" y="2579"/>
                  </a:lnTo>
                  <a:lnTo>
                    <a:pt x="2451" y="2571"/>
                  </a:lnTo>
                  <a:lnTo>
                    <a:pt x="2451" y="2563"/>
                  </a:lnTo>
                  <a:lnTo>
                    <a:pt x="2450" y="2555"/>
                  </a:lnTo>
                  <a:lnTo>
                    <a:pt x="2449" y="2548"/>
                  </a:lnTo>
                  <a:lnTo>
                    <a:pt x="2445" y="2541"/>
                  </a:lnTo>
                  <a:lnTo>
                    <a:pt x="2441" y="2535"/>
                  </a:lnTo>
                  <a:lnTo>
                    <a:pt x="2436" y="2530"/>
                  </a:lnTo>
                  <a:lnTo>
                    <a:pt x="2429" y="2526"/>
                  </a:lnTo>
                  <a:lnTo>
                    <a:pt x="2420" y="2522"/>
                  </a:lnTo>
                  <a:lnTo>
                    <a:pt x="2411" y="2520"/>
                  </a:lnTo>
                  <a:lnTo>
                    <a:pt x="2400" y="2519"/>
                  </a:lnTo>
                  <a:lnTo>
                    <a:pt x="2386" y="2518"/>
                  </a:lnTo>
                  <a:lnTo>
                    <a:pt x="2376" y="2516"/>
                  </a:lnTo>
                  <a:lnTo>
                    <a:pt x="2371" y="2514"/>
                  </a:lnTo>
                  <a:lnTo>
                    <a:pt x="2368" y="2512"/>
                  </a:lnTo>
                  <a:lnTo>
                    <a:pt x="2366" y="2510"/>
                  </a:lnTo>
                  <a:lnTo>
                    <a:pt x="2364" y="2507"/>
                  </a:lnTo>
                  <a:lnTo>
                    <a:pt x="2364" y="2505"/>
                  </a:lnTo>
                  <a:lnTo>
                    <a:pt x="2365" y="2502"/>
                  </a:lnTo>
                  <a:lnTo>
                    <a:pt x="2368" y="2499"/>
                  </a:lnTo>
                  <a:lnTo>
                    <a:pt x="2372" y="2496"/>
                  </a:lnTo>
                  <a:lnTo>
                    <a:pt x="2377" y="2492"/>
                  </a:lnTo>
                  <a:lnTo>
                    <a:pt x="2384" y="2489"/>
                  </a:lnTo>
                  <a:lnTo>
                    <a:pt x="2393" y="2486"/>
                  </a:lnTo>
                  <a:lnTo>
                    <a:pt x="2403" y="2482"/>
                  </a:lnTo>
                  <a:lnTo>
                    <a:pt x="2410" y="2479"/>
                  </a:lnTo>
                  <a:lnTo>
                    <a:pt x="2428" y="2471"/>
                  </a:lnTo>
                  <a:lnTo>
                    <a:pt x="2456" y="2457"/>
                  </a:lnTo>
                  <a:lnTo>
                    <a:pt x="2491" y="2439"/>
                  </a:lnTo>
                  <a:lnTo>
                    <a:pt x="2510" y="2428"/>
                  </a:lnTo>
                  <a:lnTo>
                    <a:pt x="2530" y="2416"/>
                  </a:lnTo>
                  <a:lnTo>
                    <a:pt x="2550" y="2403"/>
                  </a:lnTo>
                  <a:lnTo>
                    <a:pt x="2571" y="2389"/>
                  </a:lnTo>
                  <a:lnTo>
                    <a:pt x="2591" y="2374"/>
                  </a:lnTo>
                  <a:lnTo>
                    <a:pt x="2611" y="2358"/>
                  </a:lnTo>
                  <a:lnTo>
                    <a:pt x="2631" y="2341"/>
                  </a:lnTo>
                  <a:lnTo>
                    <a:pt x="2650" y="2323"/>
                  </a:lnTo>
                  <a:lnTo>
                    <a:pt x="2661" y="2308"/>
                  </a:lnTo>
                  <a:lnTo>
                    <a:pt x="2670" y="2295"/>
                  </a:lnTo>
                  <a:lnTo>
                    <a:pt x="2673" y="2291"/>
                  </a:lnTo>
                  <a:lnTo>
                    <a:pt x="2676" y="2288"/>
                  </a:lnTo>
                  <a:lnTo>
                    <a:pt x="2679" y="2286"/>
                  </a:lnTo>
                  <a:lnTo>
                    <a:pt x="2681" y="2286"/>
                  </a:lnTo>
                  <a:lnTo>
                    <a:pt x="2683" y="2287"/>
                  </a:lnTo>
                  <a:lnTo>
                    <a:pt x="2685" y="2290"/>
                  </a:lnTo>
                  <a:lnTo>
                    <a:pt x="2686" y="2294"/>
                  </a:lnTo>
                  <a:lnTo>
                    <a:pt x="2687" y="2300"/>
                  </a:lnTo>
                  <a:lnTo>
                    <a:pt x="2690" y="2318"/>
                  </a:lnTo>
                  <a:lnTo>
                    <a:pt x="2693" y="2344"/>
                  </a:lnTo>
                  <a:lnTo>
                    <a:pt x="2694" y="2363"/>
                  </a:lnTo>
                  <a:lnTo>
                    <a:pt x="2694" y="2382"/>
                  </a:lnTo>
                  <a:lnTo>
                    <a:pt x="2694" y="2401"/>
                  </a:lnTo>
                  <a:lnTo>
                    <a:pt x="2693" y="2421"/>
                  </a:lnTo>
                  <a:lnTo>
                    <a:pt x="2692" y="2441"/>
                  </a:lnTo>
                  <a:lnTo>
                    <a:pt x="2690" y="2461"/>
                  </a:lnTo>
                  <a:lnTo>
                    <a:pt x="2688" y="2480"/>
                  </a:lnTo>
                  <a:lnTo>
                    <a:pt x="2685" y="2500"/>
                  </a:lnTo>
                  <a:lnTo>
                    <a:pt x="2678" y="2539"/>
                  </a:lnTo>
                  <a:lnTo>
                    <a:pt x="2670" y="2575"/>
                  </a:lnTo>
                  <a:lnTo>
                    <a:pt x="2665" y="2592"/>
                  </a:lnTo>
                  <a:lnTo>
                    <a:pt x="2660" y="2608"/>
                  </a:lnTo>
                  <a:lnTo>
                    <a:pt x="2654" y="2624"/>
                  </a:lnTo>
                  <a:lnTo>
                    <a:pt x="2649" y="2638"/>
                  </a:lnTo>
                  <a:lnTo>
                    <a:pt x="2640" y="2658"/>
                  </a:lnTo>
                  <a:lnTo>
                    <a:pt x="2631" y="2676"/>
                  </a:lnTo>
                  <a:lnTo>
                    <a:pt x="2626" y="2684"/>
                  </a:lnTo>
                  <a:lnTo>
                    <a:pt x="2621" y="2690"/>
                  </a:lnTo>
                  <a:lnTo>
                    <a:pt x="2617" y="2696"/>
                  </a:lnTo>
                  <a:lnTo>
                    <a:pt x="2613" y="2700"/>
                  </a:lnTo>
                  <a:lnTo>
                    <a:pt x="2609" y="2702"/>
                  </a:lnTo>
                  <a:lnTo>
                    <a:pt x="2606" y="2703"/>
                  </a:lnTo>
                  <a:lnTo>
                    <a:pt x="2602" y="2701"/>
                  </a:lnTo>
                  <a:lnTo>
                    <a:pt x="2598" y="2696"/>
                  </a:lnTo>
                  <a:lnTo>
                    <a:pt x="2594" y="2690"/>
                  </a:lnTo>
                  <a:lnTo>
                    <a:pt x="2591" y="2682"/>
                  </a:lnTo>
                  <a:lnTo>
                    <a:pt x="2587" y="2671"/>
                  </a:lnTo>
                  <a:lnTo>
                    <a:pt x="2583" y="2657"/>
                  </a:lnTo>
                  <a:lnTo>
                    <a:pt x="2581" y="2647"/>
                  </a:lnTo>
                  <a:lnTo>
                    <a:pt x="2578" y="2639"/>
                  </a:lnTo>
                  <a:lnTo>
                    <a:pt x="2574" y="2632"/>
                  </a:lnTo>
                  <a:lnTo>
                    <a:pt x="2569" y="2626"/>
                  </a:lnTo>
                  <a:lnTo>
                    <a:pt x="2564" y="2622"/>
                  </a:lnTo>
                  <a:lnTo>
                    <a:pt x="2558" y="2618"/>
                  </a:lnTo>
                  <a:lnTo>
                    <a:pt x="2551" y="2617"/>
                  </a:lnTo>
                  <a:lnTo>
                    <a:pt x="2544" y="2616"/>
                  </a:lnTo>
                  <a:lnTo>
                    <a:pt x="2537" y="2617"/>
                  </a:lnTo>
                  <a:lnTo>
                    <a:pt x="2530" y="2619"/>
                  </a:lnTo>
                  <a:lnTo>
                    <a:pt x="2523" y="2622"/>
                  </a:lnTo>
                  <a:lnTo>
                    <a:pt x="2515" y="2627"/>
                  </a:lnTo>
                  <a:lnTo>
                    <a:pt x="2508" y="2633"/>
                  </a:lnTo>
                  <a:lnTo>
                    <a:pt x="2501" y="2640"/>
                  </a:lnTo>
                  <a:lnTo>
                    <a:pt x="2494" y="2648"/>
                  </a:lnTo>
                  <a:lnTo>
                    <a:pt x="2488" y="2658"/>
                  </a:lnTo>
                  <a:lnTo>
                    <a:pt x="2480" y="2669"/>
                  </a:lnTo>
                  <a:lnTo>
                    <a:pt x="2469" y="2683"/>
                  </a:lnTo>
                  <a:lnTo>
                    <a:pt x="2454" y="2698"/>
                  </a:lnTo>
                  <a:lnTo>
                    <a:pt x="2437" y="2714"/>
                  </a:lnTo>
                  <a:lnTo>
                    <a:pt x="2418" y="2730"/>
                  </a:lnTo>
                  <a:lnTo>
                    <a:pt x="2397" y="2747"/>
                  </a:lnTo>
                  <a:lnTo>
                    <a:pt x="2374" y="2764"/>
                  </a:lnTo>
                  <a:lnTo>
                    <a:pt x="2350" y="2781"/>
                  </a:lnTo>
                  <a:lnTo>
                    <a:pt x="2326" y="2797"/>
                  </a:lnTo>
                  <a:lnTo>
                    <a:pt x="2302" y="2812"/>
                  </a:lnTo>
                  <a:lnTo>
                    <a:pt x="2278" y="2827"/>
                  </a:lnTo>
                  <a:lnTo>
                    <a:pt x="2256" y="2840"/>
                  </a:lnTo>
                  <a:lnTo>
                    <a:pt x="2234" y="2851"/>
                  </a:lnTo>
                  <a:lnTo>
                    <a:pt x="2214" y="2861"/>
                  </a:lnTo>
                  <a:lnTo>
                    <a:pt x="2197" y="2868"/>
                  </a:lnTo>
                  <a:lnTo>
                    <a:pt x="2181" y="2874"/>
                  </a:lnTo>
                  <a:lnTo>
                    <a:pt x="2160" y="2879"/>
                  </a:lnTo>
                  <a:lnTo>
                    <a:pt x="2126" y="2890"/>
                  </a:lnTo>
                  <a:lnTo>
                    <a:pt x="2105" y="2897"/>
                  </a:lnTo>
                  <a:lnTo>
                    <a:pt x="2082" y="2905"/>
                  </a:lnTo>
                  <a:lnTo>
                    <a:pt x="2057" y="2915"/>
                  </a:lnTo>
                  <a:lnTo>
                    <a:pt x="2031" y="2927"/>
                  </a:lnTo>
                  <a:lnTo>
                    <a:pt x="2005" y="2940"/>
                  </a:lnTo>
                  <a:lnTo>
                    <a:pt x="1978" y="2954"/>
                  </a:lnTo>
                  <a:lnTo>
                    <a:pt x="1951" y="2971"/>
                  </a:lnTo>
                  <a:lnTo>
                    <a:pt x="1923" y="2989"/>
                  </a:lnTo>
                  <a:lnTo>
                    <a:pt x="1910" y="2999"/>
                  </a:lnTo>
                  <a:lnTo>
                    <a:pt x="1897" y="3009"/>
                  </a:lnTo>
                  <a:lnTo>
                    <a:pt x="1884" y="3020"/>
                  </a:lnTo>
                  <a:lnTo>
                    <a:pt x="1872" y="3031"/>
                  </a:lnTo>
                  <a:lnTo>
                    <a:pt x="1859" y="3042"/>
                  </a:lnTo>
                  <a:lnTo>
                    <a:pt x="1847" y="3056"/>
                  </a:lnTo>
                  <a:lnTo>
                    <a:pt x="1836" y="3068"/>
                  </a:lnTo>
                  <a:lnTo>
                    <a:pt x="1825" y="3082"/>
                  </a:lnTo>
                  <a:lnTo>
                    <a:pt x="1814" y="3068"/>
                  </a:lnTo>
                  <a:lnTo>
                    <a:pt x="1802" y="3056"/>
                  </a:lnTo>
                  <a:lnTo>
                    <a:pt x="1790" y="3042"/>
                  </a:lnTo>
                  <a:lnTo>
                    <a:pt x="1777" y="3031"/>
                  </a:lnTo>
                  <a:lnTo>
                    <a:pt x="1765" y="3020"/>
                  </a:lnTo>
                  <a:lnTo>
                    <a:pt x="1752" y="3009"/>
                  </a:lnTo>
                  <a:lnTo>
                    <a:pt x="1739" y="2999"/>
                  </a:lnTo>
                  <a:lnTo>
                    <a:pt x="1725" y="2989"/>
                  </a:lnTo>
                  <a:lnTo>
                    <a:pt x="1698" y="2971"/>
                  </a:lnTo>
                  <a:lnTo>
                    <a:pt x="1671" y="2954"/>
                  </a:lnTo>
                  <a:lnTo>
                    <a:pt x="1644" y="2940"/>
                  </a:lnTo>
                  <a:lnTo>
                    <a:pt x="1617" y="2927"/>
                  </a:lnTo>
                  <a:lnTo>
                    <a:pt x="1592" y="2915"/>
                  </a:lnTo>
                  <a:lnTo>
                    <a:pt x="1567" y="2905"/>
                  </a:lnTo>
                  <a:lnTo>
                    <a:pt x="1545" y="2897"/>
                  </a:lnTo>
                  <a:lnTo>
                    <a:pt x="1524" y="2890"/>
                  </a:lnTo>
                  <a:lnTo>
                    <a:pt x="1489" y="2879"/>
                  </a:lnTo>
                  <a:lnTo>
                    <a:pt x="1467" y="2874"/>
                  </a:lnTo>
                  <a:lnTo>
                    <a:pt x="1452" y="2868"/>
                  </a:lnTo>
                  <a:lnTo>
                    <a:pt x="1434" y="2861"/>
                  </a:lnTo>
                  <a:lnTo>
                    <a:pt x="1415" y="2851"/>
                  </a:lnTo>
                  <a:lnTo>
                    <a:pt x="1393" y="2840"/>
                  </a:lnTo>
                  <a:lnTo>
                    <a:pt x="1370" y="2827"/>
                  </a:lnTo>
                  <a:lnTo>
                    <a:pt x="1347" y="2812"/>
                  </a:lnTo>
                  <a:lnTo>
                    <a:pt x="1323" y="2797"/>
                  </a:lnTo>
                  <a:lnTo>
                    <a:pt x="1299" y="2781"/>
                  </a:lnTo>
                  <a:lnTo>
                    <a:pt x="1276" y="2764"/>
                  </a:lnTo>
                  <a:lnTo>
                    <a:pt x="1253" y="2747"/>
                  </a:lnTo>
                  <a:lnTo>
                    <a:pt x="1231" y="2730"/>
                  </a:lnTo>
                  <a:lnTo>
                    <a:pt x="1212" y="2714"/>
                  </a:lnTo>
                  <a:lnTo>
                    <a:pt x="1195" y="2698"/>
                  </a:lnTo>
                  <a:lnTo>
                    <a:pt x="1180" y="2683"/>
                  </a:lnTo>
                  <a:lnTo>
                    <a:pt x="1169" y="2669"/>
                  </a:lnTo>
                  <a:lnTo>
                    <a:pt x="1161" y="2658"/>
                  </a:lnTo>
                  <a:lnTo>
                    <a:pt x="1154" y="2648"/>
                  </a:lnTo>
                  <a:lnTo>
                    <a:pt x="1148" y="2640"/>
                  </a:lnTo>
                  <a:lnTo>
                    <a:pt x="1141" y="2633"/>
                  </a:lnTo>
                  <a:lnTo>
                    <a:pt x="1133" y="2627"/>
                  </a:lnTo>
                  <a:lnTo>
                    <a:pt x="1126" y="2622"/>
                  </a:lnTo>
                  <a:lnTo>
                    <a:pt x="1119" y="2619"/>
                  </a:lnTo>
                  <a:lnTo>
                    <a:pt x="1111" y="2617"/>
                  </a:lnTo>
                  <a:lnTo>
                    <a:pt x="1104" y="2616"/>
                  </a:lnTo>
                  <a:lnTo>
                    <a:pt x="1097" y="2617"/>
                  </a:lnTo>
                  <a:lnTo>
                    <a:pt x="1091" y="2618"/>
                  </a:lnTo>
                  <a:lnTo>
                    <a:pt x="1085" y="2622"/>
                  </a:lnTo>
                  <a:lnTo>
                    <a:pt x="1080" y="2626"/>
                  </a:lnTo>
                  <a:lnTo>
                    <a:pt x="1075" y="2632"/>
                  </a:lnTo>
                  <a:lnTo>
                    <a:pt x="1071" y="2639"/>
                  </a:lnTo>
                  <a:lnTo>
                    <a:pt x="1068" y="2647"/>
                  </a:lnTo>
                  <a:lnTo>
                    <a:pt x="1066" y="2657"/>
                  </a:lnTo>
                  <a:lnTo>
                    <a:pt x="1062" y="2671"/>
                  </a:lnTo>
                  <a:lnTo>
                    <a:pt x="1058" y="2682"/>
                  </a:lnTo>
                  <a:lnTo>
                    <a:pt x="1055" y="2690"/>
                  </a:lnTo>
                  <a:lnTo>
                    <a:pt x="1051" y="2696"/>
                  </a:lnTo>
                  <a:lnTo>
                    <a:pt x="1047" y="2701"/>
                  </a:lnTo>
                  <a:lnTo>
                    <a:pt x="1043" y="2703"/>
                  </a:lnTo>
                  <a:lnTo>
                    <a:pt x="1039" y="2702"/>
                  </a:lnTo>
                  <a:lnTo>
                    <a:pt x="1035" y="2700"/>
                  </a:lnTo>
                  <a:lnTo>
                    <a:pt x="1031" y="2696"/>
                  </a:lnTo>
                  <a:lnTo>
                    <a:pt x="1027" y="2690"/>
                  </a:lnTo>
                  <a:lnTo>
                    <a:pt x="1023" y="2684"/>
                  </a:lnTo>
                  <a:lnTo>
                    <a:pt x="1019" y="2676"/>
                  </a:lnTo>
                  <a:lnTo>
                    <a:pt x="1010" y="2658"/>
                  </a:lnTo>
                  <a:lnTo>
                    <a:pt x="1001" y="2638"/>
                  </a:lnTo>
                  <a:lnTo>
                    <a:pt x="995" y="2624"/>
                  </a:lnTo>
                  <a:lnTo>
                    <a:pt x="990" y="2608"/>
                  </a:lnTo>
                  <a:lnTo>
                    <a:pt x="985" y="2592"/>
                  </a:lnTo>
                  <a:lnTo>
                    <a:pt x="980" y="2575"/>
                  </a:lnTo>
                  <a:lnTo>
                    <a:pt x="975" y="2557"/>
                  </a:lnTo>
                  <a:lnTo>
                    <a:pt x="971" y="2539"/>
                  </a:lnTo>
                  <a:lnTo>
                    <a:pt x="967" y="2519"/>
                  </a:lnTo>
                  <a:lnTo>
                    <a:pt x="963" y="2500"/>
                  </a:lnTo>
                  <a:lnTo>
                    <a:pt x="961" y="2480"/>
                  </a:lnTo>
                  <a:lnTo>
                    <a:pt x="958" y="2461"/>
                  </a:lnTo>
                  <a:lnTo>
                    <a:pt x="957" y="2441"/>
                  </a:lnTo>
                  <a:lnTo>
                    <a:pt x="955" y="2421"/>
                  </a:lnTo>
                  <a:lnTo>
                    <a:pt x="955" y="2401"/>
                  </a:lnTo>
                  <a:lnTo>
                    <a:pt x="955" y="2382"/>
                  </a:lnTo>
                  <a:lnTo>
                    <a:pt x="955" y="2363"/>
                  </a:lnTo>
                  <a:lnTo>
                    <a:pt x="956" y="2344"/>
                  </a:lnTo>
                  <a:lnTo>
                    <a:pt x="959" y="2318"/>
                  </a:lnTo>
                  <a:lnTo>
                    <a:pt x="961" y="2300"/>
                  </a:lnTo>
                  <a:lnTo>
                    <a:pt x="963" y="2294"/>
                  </a:lnTo>
                  <a:lnTo>
                    <a:pt x="964" y="2290"/>
                  </a:lnTo>
                  <a:lnTo>
                    <a:pt x="966" y="2287"/>
                  </a:lnTo>
                  <a:lnTo>
                    <a:pt x="968" y="2286"/>
                  </a:lnTo>
                  <a:lnTo>
                    <a:pt x="971" y="2286"/>
                  </a:lnTo>
                  <a:lnTo>
                    <a:pt x="973" y="2288"/>
                  </a:lnTo>
                  <a:lnTo>
                    <a:pt x="976" y="2291"/>
                  </a:lnTo>
                  <a:lnTo>
                    <a:pt x="980" y="2295"/>
                  </a:lnTo>
                  <a:lnTo>
                    <a:pt x="989" y="2308"/>
                  </a:lnTo>
                  <a:lnTo>
                    <a:pt x="1000" y="2323"/>
                  </a:lnTo>
                  <a:lnTo>
                    <a:pt x="1018" y="2341"/>
                  </a:lnTo>
                  <a:lnTo>
                    <a:pt x="1038" y="2358"/>
                  </a:lnTo>
                  <a:lnTo>
                    <a:pt x="1058" y="2374"/>
                  </a:lnTo>
                  <a:lnTo>
                    <a:pt x="1078" y="2389"/>
                  </a:lnTo>
                  <a:lnTo>
                    <a:pt x="1099" y="2403"/>
                  </a:lnTo>
                  <a:lnTo>
                    <a:pt x="1119" y="2416"/>
                  </a:lnTo>
                  <a:lnTo>
                    <a:pt x="1139" y="2428"/>
                  </a:lnTo>
                  <a:lnTo>
                    <a:pt x="1158" y="2439"/>
                  </a:lnTo>
                  <a:lnTo>
                    <a:pt x="1193" y="2457"/>
                  </a:lnTo>
                  <a:lnTo>
                    <a:pt x="1220" y="2471"/>
                  </a:lnTo>
                  <a:lnTo>
                    <a:pt x="1239" y="2479"/>
                  </a:lnTo>
                  <a:lnTo>
                    <a:pt x="1245" y="2482"/>
                  </a:lnTo>
                  <a:lnTo>
                    <a:pt x="1257" y="2486"/>
                  </a:lnTo>
                  <a:lnTo>
                    <a:pt x="1265" y="2489"/>
                  </a:lnTo>
                  <a:lnTo>
                    <a:pt x="1272" y="2492"/>
                  </a:lnTo>
                  <a:lnTo>
                    <a:pt x="1278" y="2496"/>
                  </a:lnTo>
                  <a:lnTo>
                    <a:pt x="1282" y="2499"/>
                  </a:lnTo>
                  <a:lnTo>
                    <a:pt x="1284" y="2502"/>
                  </a:lnTo>
                  <a:lnTo>
                    <a:pt x="1285" y="2505"/>
                  </a:lnTo>
                  <a:lnTo>
                    <a:pt x="1285" y="2507"/>
                  </a:lnTo>
                  <a:lnTo>
                    <a:pt x="1284" y="2510"/>
                  </a:lnTo>
                  <a:lnTo>
                    <a:pt x="1282" y="2512"/>
                  </a:lnTo>
                  <a:lnTo>
                    <a:pt x="1278" y="2514"/>
                  </a:lnTo>
                  <a:lnTo>
                    <a:pt x="1274" y="2516"/>
                  </a:lnTo>
                  <a:lnTo>
                    <a:pt x="1263" y="2518"/>
                  </a:lnTo>
                  <a:lnTo>
                    <a:pt x="1250" y="2519"/>
                  </a:lnTo>
                  <a:lnTo>
                    <a:pt x="1238" y="2520"/>
                  </a:lnTo>
                  <a:lnTo>
                    <a:pt x="1228" y="2522"/>
                  </a:lnTo>
                  <a:lnTo>
                    <a:pt x="1220" y="2526"/>
                  </a:lnTo>
                  <a:lnTo>
                    <a:pt x="1213" y="2530"/>
                  </a:lnTo>
                  <a:lnTo>
                    <a:pt x="1208" y="2535"/>
                  </a:lnTo>
                  <a:lnTo>
                    <a:pt x="1203" y="2541"/>
                  </a:lnTo>
                  <a:lnTo>
                    <a:pt x="1200" y="2548"/>
                  </a:lnTo>
                  <a:lnTo>
                    <a:pt x="1198" y="2555"/>
                  </a:lnTo>
                  <a:lnTo>
                    <a:pt x="1197" y="2563"/>
                  </a:lnTo>
                  <a:lnTo>
                    <a:pt x="1198" y="2571"/>
                  </a:lnTo>
                  <a:lnTo>
                    <a:pt x="1199" y="2579"/>
                  </a:lnTo>
                  <a:lnTo>
                    <a:pt x="1201" y="2588"/>
                  </a:lnTo>
                  <a:lnTo>
                    <a:pt x="1204" y="2597"/>
                  </a:lnTo>
                  <a:lnTo>
                    <a:pt x="1209" y="2605"/>
                  </a:lnTo>
                  <a:lnTo>
                    <a:pt x="1214" y="2613"/>
                  </a:lnTo>
                  <a:lnTo>
                    <a:pt x="1219" y="2621"/>
                  </a:lnTo>
                  <a:lnTo>
                    <a:pt x="1238" y="2639"/>
                  </a:lnTo>
                  <a:lnTo>
                    <a:pt x="1259" y="2656"/>
                  </a:lnTo>
                  <a:lnTo>
                    <a:pt x="1279" y="2671"/>
                  </a:lnTo>
                  <a:lnTo>
                    <a:pt x="1299" y="2684"/>
                  </a:lnTo>
                  <a:lnTo>
                    <a:pt x="1320" y="2695"/>
                  </a:lnTo>
                  <a:lnTo>
                    <a:pt x="1341" y="2706"/>
                  </a:lnTo>
                  <a:lnTo>
                    <a:pt x="1363" y="2714"/>
                  </a:lnTo>
                  <a:lnTo>
                    <a:pt x="1385" y="2720"/>
                  </a:lnTo>
                  <a:lnTo>
                    <a:pt x="1406" y="2725"/>
                  </a:lnTo>
                  <a:lnTo>
                    <a:pt x="1428" y="2728"/>
                  </a:lnTo>
                  <a:lnTo>
                    <a:pt x="1450" y="2730"/>
                  </a:lnTo>
                  <a:lnTo>
                    <a:pt x="1471" y="2730"/>
                  </a:lnTo>
                  <a:lnTo>
                    <a:pt x="1492" y="2729"/>
                  </a:lnTo>
                  <a:lnTo>
                    <a:pt x="1513" y="2727"/>
                  </a:lnTo>
                  <a:lnTo>
                    <a:pt x="1535" y="2723"/>
                  </a:lnTo>
                  <a:lnTo>
                    <a:pt x="1555" y="2718"/>
                  </a:lnTo>
                  <a:lnTo>
                    <a:pt x="1574" y="2712"/>
                  </a:lnTo>
                  <a:lnTo>
                    <a:pt x="1593" y="2704"/>
                  </a:lnTo>
                  <a:lnTo>
                    <a:pt x="1611" y="2694"/>
                  </a:lnTo>
                  <a:lnTo>
                    <a:pt x="1628" y="2684"/>
                  </a:lnTo>
                  <a:lnTo>
                    <a:pt x="1644" y="2673"/>
                  </a:lnTo>
                  <a:lnTo>
                    <a:pt x="1659" y="2660"/>
                  </a:lnTo>
                  <a:lnTo>
                    <a:pt x="1674" y="2647"/>
                  </a:lnTo>
                  <a:lnTo>
                    <a:pt x="1687" y="2632"/>
                  </a:lnTo>
                  <a:lnTo>
                    <a:pt x="1698" y="2617"/>
                  </a:lnTo>
                  <a:lnTo>
                    <a:pt x="1709" y="2600"/>
                  </a:lnTo>
                  <a:lnTo>
                    <a:pt x="1718" y="2583"/>
                  </a:lnTo>
                  <a:lnTo>
                    <a:pt x="1726" y="2564"/>
                  </a:lnTo>
                  <a:lnTo>
                    <a:pt x="1732" y="2545"/>
                  </a:lnTo>
                  <a:lnTo>
                    <a:pt x="1736" y="2525"/>
                  </a:lnTo>
                  <a:lnTo>
                    <a:pt x="1739" y="2503"/>
                  </a:lnTo>
                  <a:lnTo>
                    <a:pt x="1740" y="2481"/>
                  </a:lnTo>
                  <a:lnTo>
                    <a:pt x="1740" y="2313"/>
                  </a:lnTo>
                  <a:lnTo>
                    <a:pt x="1740" y="1656"/>
                  </a:lnTo>
                  <a:lnTo>
                    <a:pt x="1740" y="840"/>
                  </a:lnTo>
                  <a:lnTo>
                    <a:pt x="1733" y="835"/>
                  </a:lnTo>
                  <a:lnTo>
                    <a:pt x="1726" y="829"/>
                  </a:lnTo>
                  <a:lnTo>
                    <a:pt x="1720" y="823"/>
                  </a:lnTo>
                  <a:lnTo>
                    <a:pt x="1714" y="816"/>
                  </a:lnTo>
                  <a:lnTo>
                    <a:pt x="1708" y="810"/>
                  </a:lnTo>
                  <a:lnTo>
                    <a:pt x="1703" y="803"/>
                  </a:lnTo>
                  <a:lnTo>
                    <a:pt x="1698" y="795"/>
                  </a:lnTo>
                  <a:lnTo>
                    <a:pt x="1694" y="787"/>
                  </a:lnTo>
                  <a:lnTo>
                    <a:pt x="1690" y="778"/>
                  </a:lnTo>
                  <a:lnTo>
                    <a:pt x="1686" y="770"/>
                  </a:lnTo>
                  <a:lnTo>
                    <a:pt x="1683" y="762"/>
                  </a:lnTo>
                  <a:lnTo>
                    <a:pt x="1681" y="753"/>
                  </a:lnTo>
                  <a:lnTo>
                    <a:pt x="1679" y="744"/>
                  </a:lnTo>
                  <a:lnTo>
                    <a:pt x="1678" y="735"/>
                  </a:lnTo>
                  <a:lnTo>
                    <a:pt x="1677" y="726"/>
                  </a:lnTo>
                  <a:lnTo>
                    <a:pt x="1676" y="716"/>
                  </a:lnTo>
                  <a:lnTo>
                    <a:pt x="1677" y="700"/>
                  </a:lnTo>
                  <a:lnTo>
                    <a:pt x="1680" y="684"/>
                  </a:lnTo>
                  <a:lnTo>
                    <a:pt x="1684" y="668"/>
                  </a:lnTo>
                  <a:lnTo>
                    <a:pt x="1690" y="653"/>
                  </a:lnTo>
                  <a:lnTo>
                    <a:pt x="1698" y="639"/>
                  </a:lnTo>
                  <a:lnTo>
                    <a:pt x="1707" y="626"/>
                  </a:lnTo>
                  <a:lnTo>
                    <a:pt x="1717" y="614"/>
                  </a:lnTo>
                  <a:lnTo>
                    <a:pt x="1728" y="602"/>
                  </a:lnTo>
                  <a:lnTo>
                    <a:pt x="1734" y="596"/>
                  </a:lnTo>
                  <a:lnTo>
                    <a:pt x="1739" y="589"/>
                  </a:lnTo>
                  <a:lnTo>
                    <a:pt x="1744" y="581"/>
                  </a:lnTo>
                  <a:lnTo>
                    <a:pt x="1747" y="572"/>
                  </a:lnTo>
                  <a:lnTo>
                    <a:pt x="1750" y="562"/>
                  </a:lnTo>
                  <a:lnTo>
                    <a:pt x="1752" y="552"/>
                  </a:lnTo>
                  <a:lnTo>
                    <a:pt x="1754" y="541"/>
                  </a:lnTo>
                  <a:lnTo>
                    <a:pt x="1754" y="529"/>
                  </a:lnTo>
                  <a:lnTo>
                    <a:pt x="1754" y="518"/>
                  </a:lnTo>
                  <a:lnTo>
                    <a:pt x="1752" y="507"/>
                  </a:lnTo>
                  <a:lnTo>
                    <a:pt x="1750" y="496"/>
                  </a:lnTo>
                  <a:lnTo>
                    <a:pt x="1747" y="486"/>
                  </a:lnTo>
                  <a:lnTo>
                    <a:pt x="1743" y="476"/>
                  </a:lnTo>
                  <a:lnTo>
                    <a:pt x="1738" y="467"/>
                  </a:lnTo>
                  <a:lnTo>
                    <a:pt x="1732" y="460"/>
                  </a:lnTo>
                  <a:lnTo>
                    <a:pt x="1725" y="453"/>
                  </a:lnTo>
                  <a:lnTo>
                    <a:pt x="1718" y="447"/>
                  </a:lnTo>
                  <a:lnTo>
                    <a:pt x="1711" y="441"/>
                  </a:lnTo>
                  <a:lnTo>
                    <a:pt x="1704" y="433"/>
                  </a:lnTo>
                  <a:lnTo>
                    <a:pt x="1698" y="426"/>
                  </a:lnTo>
                  <a:lnTo>
                    <a:pt x="1692" y="419"/>
                  </a:lnTo>
                  <a:lnTo>
                    <a:pt x="1687" y="411"/>
                  </a:lnTo>
                  <a:lnTo>
                    <a:pt x="1682" y="403"/>
                  </a:lnTo>
                  <a:lnTo>
                    <a:pt x="1677" y="395"/>
                  </a:lnTo>
                  <a:lnTo>
                    <a:pt x="1673" y="386"/>
                  </a:lnTo>
                  <a:lnTo>
                    <a:pt x="1670" y="377"/>
                  </a:lnTo>
                  <a:lnTo>
                    <a:pt x="1667" y="368"/>
                  </a:lnTo>
                  <a:lnTo>
                    <a:pt x="1664" y="359"/>
                  </a:lnTo>
                  <a:lnTo>
                    <a:pt x="1662" y="349"/>
                  </a:lnTo>
                  <a:lnTo>
                    <a:pt x="1661" y="339"/>
                  </a:lnTo>
                  <a:lnTo>
                    <a:pt x="1660" y="330"/>
                  </a:lnTo>
                  <a:lnTo>
                    <a:pt x="1660" y="319"/>
                  </a:lnTo>
                  <a:lnTo>
                    <a:pt x="1661" y="303"/>
                  </a:lnTo>
                  <a:lnTo>
                    <a:pt x="1663" y="286"/>
                  </a:lnTo>
                  <a:lnTo>
                    <a:pt x="1667" y="270"/>
                  </a:lnTo>
                  <a:lnTo>
                    <a:pt x="1672" y="254"/>
                  </a:lnTo>
                  <a:lnTo>
                    <a:pt x="1679" y="240"/>
                  </a:lnTo>
                  <a:lnTo>
                    <a:pt x="1687" y="226"/>
                  </a:lnTo>
                  <a:lnTo>
                    <a:pt x="1697" y="213"/>
                  </a:lnTo>
                  <a:lnTo>
                    <a:pt x="1707" y="201"/>
                  </a:lnTo>
                  <a:lnTo>
                    <a:pt x="1719" y="191"/>
                  </a:lnTo>
                  <a:lnTo>
                    <a:pt x="1731" y="181"/>
                  </a:lnTo>
                  <a:lnTo>
                    <a:pt x="1745" y="173"/>
                  </a:lnTo>
                  <a:lnTo>
                    <a:pt x="1759" y="165"/>
                  </a:lnTo>
                  <a:lnTo>
                    <a:pt x="1774" y="160"/>
                  </a:lnTo>
                  <a:lnTo>
                    <a:pt x="1790" y="156"/>
                  </a:lnTo>
                  <a:lnTo>
                    <a:pt x="1807" y="153"/>
                  </a:lnTo>
                  <a:lnTo>
                    <a:pt x="1824" y="152"/>
                  </a:lnTo>
                  <a:lnTo>
                    <a:pt x="1841" y="153"/>
                  </a:lnTo>
                  <a:lnTo>
                    <a:pt x="1857" y="155"/>
                  </a:lnTo>
                  <a:lnTo>
                    <a:pt x="1873" y="159"/>
                  </a:lnTo>
                  <a:lnTo>
                    <a:pt x="1889" y="165"/>
                  </a:lnTo>
                  <a:lnTo>
                    <a:pt x="1903" y="172"/>
                  </a:lnTo>
                  <a:lnTo>
                    <a:pt x="1917" y="180"/>
                  </a:lnTo>
                  <a:lnTo>
                    <a:pt x="1929" y="190"/>
                  </a:lnTo>
                  <a:lnTo>
                    <a:pt x="1941" y="201"/>
                  </a:lnTo>
                  <a:lnTo>
                    <a:pt x="1952" y="213"/>
                  </a:lnTo>
                  <a:lnTo>
                    <a:pt x="1961" y="225"/>
                  </a:lnTo>
                  <a:lnTo>
                    <a:pt x="1969" y="239"/>
                  </a:lnTo>
                  <a:lnTo>
                    <a:pt x="1976" y="254"/>
                  </a:lnTo>
                  <a:lnTo>
                    <a:pt x="1982" y="270"/>
                  </a:lnTo>
                  <a:lnTo>
                    <a:pt x="1986" y="286"/>
                  </a:lnTo>
                  <a:lnTo>
                    <a:pt x="1988" y="302"/>
                  </a:lnTo>
                  <a:lnTo>
                    <a:pt x="1989" y="319"/>
                  </a:lnTo>
                  <a:lnTo>
                    <a:pt x="1989" y="330"/>
                  </a:lnTo>
                  <a:lnTo>
                    <a:pt x="1988" y="339"/>
                  </a:lnTo>
                  <a:lnTo>
                    <a:pt x="1986" y="349"/>
                  </a:lnTo>
                  <a:lnTo>
                    <a:pt x="1984" y="359"/>
                  </a:lnTo>
                  <a:lnTo>
                    <a:pt x="1982" y="368"/>
                  </a:lnTo>
                  <a:lnTo>
                    <a:pt x="1979" y="377"/>
                  </a:lnTo>
                  <a:lnTo>
                    <a:pt x="1975" y="386"/>
                  </a:lnTo>
                  <a:lnTo>
                    <a:pt x="1971" y="395"/>
                  </a:lnTo>
                  <a:lnTo>
                    <a:pt x="1967" y="403"/>
                  </a:lnTo>
                  <a:lnTo>
                    <a:pt x="1962" y="411"/>
                  </a:lnTo>
                  <a:lnTo>
                    <a:pt x="1957" y="419"/>
                  </a:lnTo>
                  <a:lnTo>
                    <a:pt x="1951" y="426"/>
                  </a:lnTo>
                  <a:lnTo>
                    <a:pt x="1945" y="433"/>
                  </a:lnTo>
                  <a:lnTo>
                    <a:pt x="1938" y="441"/>
                  </a:lnTo>
                  <a:lnTo>
                    <a:pt x="1931" y="447"/>
                  </a:lnTo>
                  <a:lnTo>
                    <a:pt x="1924" y="453"/>
                  </a:lnTo>
                  <a:close/>
                  <a:moveTo>
                    <a:pt x="1813" y="3512"/>
                  </a:moveTo>
                  <a:lnTo>
                    <a:pt x="1801" y="3512"/>
                  </a:lnTo>
                  <a:lnTo>
                    <a:pt x="1789" y="3510"/>
                  </a:lnTo>
                  <a:lnTo>
                    <a:pt x="1778" y="3508"/>
                  </a:lnTo>
                  <a:lnTo>
                    <a:pt x="1768" y="3505"/>
                  </a:lnTo>
                  <a:lnTo>
                    <a:pt x="1759" y="3502"/>
                  </a:lnTo>
                  <a:lnTo>
                    <a:pt x="1750" y="3497"/>
                  </a:lnTo>
                  <a:lnTo>
                    <a:pt x="1743" y="3492"/>
                  </a:lnTo>
                  <a:lnTo>
                    <a:pt x="1735" y="3486"/>
                  </a:lnTo>
                  <a:lnTo>
                    <a:pt x="1729" y="3479"/>
                  </a:lnTo>
                  <a:lnTo>
                    <a:pt x="1723" y="3471"/>
                  </a:lnTo>
                  <a:lnTo>
                    <a:pt x="1719" y="3463"/>
                  </a:lnTo>
                  <a:lnTo>
                    <a:pt x="1714" y="3454"/>
                  </a:lnTo>
                  <a:lnTo>
                    <a:pt x="1711" y="3444"/>
                  </a:lnTo>
                  <a:lnTo>
                    <a:pt x="1709" y="3434"/>
                  </a:lnTo>
                  <a:lnTo>
                    <a:pt x="1707" y="3423"/>
                  </a:lnTo>
                  <a:lnTo>
                    <a:pt x="1706" y="3411"/>
                  </a:lnTo>
                  <a:lnTo>
                    <a:pt x="1719" y="3416"/>
                  </a:lnTo>
                  <a:lnTo>
                    <a:pt x="1733" y="3420"/>
                  </a:lnTo>
                  <a:lnTo>
                    <a:pt x="1746" y="3423"/>
                  </a:lnTo>
                  <a:lnTo>
                    <a:pt x="1760" y="3427"/>
                  </a:lnTo>
                  <a:lnTo>
                    <a:pt x="1773" y="3429"/>
                  </a:lnTo>
                  <a:lnTo>
                    <a:pt x="1787" y="3431"/>
                  </a:lnTo>
                  <a:lnTo>
                    <a:pt x="1801" y="3432"/>
                  </a:lnTo>
                  <a:lnTo>
                    <a:pt x="1815" y="3432"/>
                  </a:lnTo>
                  <a:lnTo>
                    <a:pt x="1828" y="3432"/>
                  </a:lnTo>
                  <a:lnTo>
                    <a:pt x="1842" y="3431"/>
                  </a:lnTo>
                  <a:lnTo>
                    <a:pt x="1855" y="3429"/>
                  </a:lnTo>
                  <a:lnTo>
                    <a:pt x="1869" y="3427"/>
                  </a:lnTo>
                  <a:lnTo>
                    <a:pt x="1882" y="3424"/>
                  </a:lnTo>
                  <a:lnTo>
                    <a:pt x="1894" y="3420"/>
                  </a:lnTo>
                  <a:lnTo>
                    <a:pt x="1907" y="3416"/>
                  </a:lnTo>
                  <a:lnTo>
                    <a:pt x="1919" y="3411"/>
                  </a:lnTo>
                  <a:lnTo>
                    <a:pt x="1918" y="3421"/>
                  </a:lnTo>
                  <a:lnTo>
                    <a:pt x="1916" y="3431"/>
                  </a:lnTo>
                  <a:lnTo>
                    <a:pt x="1913" y="3441"/>
                  </a:lnTo>
                  <a:lnTo>
                    <a:pt x="1910" y="3451"/>
                  </a:lnTo>
                  <a:lnTo>
                    <a:pt x="1905" y="3459"/>
                  </a:lnTo>
                  <a:lnTo>
                    <a:pt x="1900" y="3468"/>
                  </a:lnTo>
                  <a:lnTo>
                    <a:pt x="1894" y="3475"/>
                  </a:lnTo>
                  <a:lnTo>
                    <a:pt x="1887" y="3483"/>
                  </a:lnTo>
                  <a:lnTo>
                    <a:pt x="1879" y="3489"/>
                  </a:lnTo>
                  <a:lnTo>
                    <a:pt x="1871" y="3495"/>
                  </a:lnTo>
                  <a:lnTo>
                    <a:pt x="1863" y="3500"/>
                  </a:lnTo>
                  <a:lnTo>
                    <a:pt x="1854" y="3504"/>
                  </a:lnTo>
                  <a:lnTo>
                    <a:pt x="1844" y="3508"/>
                  </a:lnTo>
                  <a:lnTo>
                    <a:pt x="1834" y="3510"/>
                  </a:lnTo>
                  <a:lnTo>
                    <a:pt x="1824" y="3512"/>
                  </a:lnTo>
                  <a:lnTo>
                    <a:pt x="1813" y="3512"/>
                  </a:lnTo>
                  <a:close/>
                  <a:moveTo>
                    <a:pt x="1730" y="3338"/>
                  </a:moveTo>
                  <a:lnTo>
                    <a:pt x="1738" y="3330"/>
                  </a:lnTo>
                  <a:lnTo>
                    <a:pt x="1746" y="3322"/>
                  </a:lnTo>
                  <a:lnTo>
                    <a:pt x="1756" y="3315"/>
                  </a:lnTo>
                  <a:lnTo>
                    <a:pt x="1766" y="3309"/>
                  </a:lnTo>
                  <a:lnTo>
                    <a:pt x="1777" y="3304"/>
                  </a:lnTo>
                  <a:lnTo>
                    <a:pt x="1789" y="3301"/>
                  </a:lnTo>
                  <a:lnTo>
                    <a:pt x="1802" y="3299"/>
                  </a:lnTo>
                  <a:lnTo>
                    <a:pt x="1814" y="3298"/>
                  </a:lnTo>
                  <a:lnTo>
                    <a:pt x="1827" y="3299"/>
                  </a:lnTo>
                  <a:lnTo>
                    <a:pt x="1839" y="3301"/>
                  </a:lnTo>
                  <a:lnTo>
                    <a:pt x="1851" y="3305"/>
                  </a:lnTo>
                  <a:lnTo>
                    <a:pt x="1862" y="3310"/>
                  </a:lnTo>
                  <a:lnTo>
                    <a:pt x="1872" y="3316"/>
                  </a:lnTo>
                  <a:lnTo>
                    <a:pt x="1882" y="3324"/>
                  </a:lnTo>
                  <a:lnTo>
                    <a:pt x="1891" y="3332"/>
                  </a:lnTo>
                  <a:lnTo>
                    <a:pt x="1899" y="3341"/>
                  </a:lnTo>
                  <a:lnTo>
                    <a:pt x="1888" y="3345"/>
                  </a:lnTo>
                  <a:lnTo>
                    <a:pt x="1878" y="3348"/>
                  </a:lnTo>
                  <a:lnTo>
                    <a:pt x="1868" y="3350"/>
                  </a:lnTo>
                  <a:lnTo>
                    <a:pt x="1857" y="3352"/>
                  </a:lnTo>
                  <a:lnTo>
                    <a:pt x="1846" y="3354"/>
                  </a:lnTo>
                  <a:lnTo>
                    <a:pt x="1835" y="3355"/>
                  </a:lnTo>
                  <a:lnTo>
                    <a:pt x="1825" y="3355"/>
                  </a:lnTo>
                  <a:lnTo>
                    <a:pt x="1813" y="3355"/>
                  </a:lnTo>
                  <a:lnTo>
                    <a:pt x="1801" y="3354"/>
                  </a:lnTo>
                  <a:lnTo>
                    <a:pt x="1789" y="3353"/>
                  </a:lnTo>
                  <a:lnTo>
                    <a:pt x="1778" y="3352"/>
                  </a:lnTo>
                  <a:lnTo>
                    <a:pt x="1767" y="3350"/>
                  </a:lnTo>
                  <a:lnTo>
                    <a:pt x="1757" y="3347"/>
                  </a:lnTo>
                  <a:lnTo>
                    <a:pt x="1748" y="3345"/>
                  </a:lnTo>
                  <a:lnTo>
                    <a:pt x="1738" y="3342"/>
                  </a:lnTo>
                  <a:lnTo>
                    <a:pt x="1730" y="3338"/>
                  </a:lnTo>
                  <a:close/>
                  <a:moveTo>
                    <a:pt x="1814" y="3224"/>
                  </a:moveTo>
                  <a:lnTo>
                    <a:pt x="1803" y="3224"/>
                  </a:lnTo>
                  <a:lnTo>
                    <a:pt x="1790" y="3225"/>
                  </a:lnTo>
                  <a:lnTo>
                    <a:pt x="1779" y="3227"/>
                  </a:lnTo>
                  <a:lnTo>
                    <a:pt x="1768" y="3229"/>
                  </a:lnTo>
                  <a:lnTo>
                    <a:pt x="1758" y="3232"/>
                  </a:lnTo>
                  <a:lnTo>
                    <a:pt x="1747" y="3236"/>
                  </a:lnTo>
                  <a:lnTo>
                    <a:pt x="1737" y="3240"/>
                  </a:lnTo>
                  <a:lnTo>
                    <a:pt x="1727" y="3245"/>
                  </a:lnTo>
                  <a:lnTo>
                    <a:pt x="1718" y="3251"/>
                  </a:lnTo>
                  <a:lnTo>
                    <a:pt x="1709" y="3257"/>
                  </a:lnTo>
                  <a:lnTo>
                    <a:pt x="1700" y="3263"/>
                  </a:lnTo>
                  <a:lnTo>
                    <a:pt x="1692" y="3270"/>
                  </a:lnTo>
                  <a:lnTo>
                    <a:pt x="1684" y="3278"/>
                  </a:lnTo>
                  <a:lnTo>
                    <a:pt x="1677" y="3286"/>
                  </a:lnTo>
                  <a:lnTo>
                    <a:pt x="1670" y="3294"/>
                  </a:lnTo>
                  <a:lnTo>
                    <a:pt x="1663" y="3303"/>
                  </a:lnTo>
                  <a:lnTo>
                    <a:pt x="1662" y="3302"/>
                  </a:lnTo>
                  <a:lnTo>
                    <a:pt x="1661" y="3301"/>
                  </a:lnTo>
                  <a:lnTo>
                    <a:pt x="1660" y="3300"/>
                  </a:lnTo>
                  <a:lnTo>
                    <a:pt x="1659" y="3300"/>
                  </a:lnTo>
                  <a:lnTo>
                    <a:pt x="1658" y="3299"/>
                  </a:lnTo>
                  <a:lnTo>
                    <a:pt x="1657" y="3298"/>
                  </a:lnTo>
                  <a:lnTo>
                    <a:pt x="1656" y="3297"/>
                  </a:lnTo>
                  <a:lnTo>
                    <a:pt x="1655" y="3297"/>
                  </a:lnTo>
                  <a:lnTo>
                    <a:pt x="1633" y="3278"/>
                  </a:lnTo>
                  <a:lnTo>
                    <a:pt x="1614" y="3259"/>
                  </a:lnTo>
                  <a:lnTo>
                    <a:pt x="1596" y="3240"/>
                  </a:lnTo>
                  <a:lnTo>
                    <a:pt x="1579" y="3220"/>
                  </a:lnTo>
                  <a:lnTo>
                    <a:pt x="1564" y="3199"/>
                  </a:lnTo>
                  <a:lnTo>
                    <a:pt x="1550" y="3179"/>
                  </a:lnTo>
                  <a:lnTo>
                    <a:pt x="1537" y="3159"/>
                  </a:lnTo>
                  <a:lnTo>
                    <a:pt x="1526" y="3139"/>
                  </a:lnTo>
                  <a:lnTo>
                    <a:pt x="1515" y="3118"/>
                  </a:lnTo>
                  <a:lnTo>
                    <a:pt x="1506" y="3098"/>
                  </a:lnTo>
                  <a:lnTo>
                    <a:pt x="1499" y="3076"/>
                  </a:lnTo>
                  <a:lnTo>
                    <a:pt x="1492" y="3055"/>
                  </a:lnTo>
                  <a:lnTo>
                    <a:pt x="1486" y="3033"/>
                  </a:lnTo>
                  <a:lnTo>
                    <a:pt x="1481" y="3011"/>
                  </a:lnTo>
                  <a:lnTo>
                    <a:pt x="1477" y="2989"/>
                  </a:lnTo>
                  <a:lnTo>
                    <a:pt x="1474" y="2966"/>
                  </a:lnTo>
                  <a:lnTo>
                    <a:pt x="1501" y="2974"/>
                  </a:lnTo>
                  <a:lnTo>
                    <a:pt x="1529" y="2983"/>
                  </a:lnTo>
                  <a:lnTo>
                    <a:pt x="1554" y="2992"/>
                  </a:lnTo>
                  <a:lnTo>
                    <a:pt x="1577" y="3002"/>
                  </a:lnTo>
                  <a:lnTo>
                    <a:pt x="1600" y="3013"/>
                  </a:lnTo>
                  <a:lnTo>
                    <a:pt x="1622" y="3025"/>
                  </a:lnTo>
                  <a:lnTo>
                    <a:pt x="1643" y="3037"/>
                  </a:lnTo>
                  <a:lnTo>
                    <a:pt x="1664" y="3051"/>
                  </a:lnTo>
                  <a:lnTo>
                    <a:pt x="1684" y="3066"/>
                  </a:lnTo>
                  <a:lnTo>
                    <a:pt x="1704" y="3081"/>
                  </a:lnTo>
                  <a:lnTo>
                    <a:pt x="1724" y="3097"/>
                  </a:lnTo>
                  <a:lnTo>
                    <a:pt x="1743" y="3114"/>
                  </a:lnTo>
                  <a:lnTo>
                    <a:pt x="1763" y="3133"/>
                  </a:lnTo>
                  <a:lnTo>
                    <a:pt x="1783" y="3153"/>
                  </a:lnTo>
                  <a:lnTo>
                    <a:pt x="1804" y="3174"/>
                  </a:lnTo>
                  <a:lnTo>
                    <a:pt x="1825" y="3196"/>
                  </a:lnTo>
                  <a:lnTo>
                    <a:pt x="1844" y="3176"/>
                  </a:lnTo>
                  <a:lnTo>
                    <a:pt x="1862" y="3157"/>
                  </a:lnTo>
                  <a:lnTo>
                    <a:pt x="1880" y="3139"/>
                  </a:lnTo>
                  <a:lnTo>
                    <a:pt x="1898" y="3122"/>
                  </a:lnTo>
                  <a:lnTo>
                    <a:pt x="1916" y="3106"/>
                  </a:lnTo>
                  <a:lnTo>
                    <a:pt x="1934" y="3091"/>
                  </a:lnTo>
                  <a:lnTo>
                    <a:pt x="1952" y="3076"/>
                  </a:lnTo>
                  <a:lnTo>
                    <a:pt x="1970" y="3063"/>
                  </a:lnTo>
                  <a:lnTo>
                    <a:pt x="1988" y="3050"/>
                  </a:lnTo>
                  <a:lnTo>
                    <a:pt x="2007" y="3038"/>
                  </a:lnTo>
                  <a:lnTo>
                    <a:pt x="2026" y="3027"/>
                  </a:lnTo>
                  <a:lnTo>
                    <a:pt x="2046" y="3016"/>
                  </a:lnTo>
                  <a:lnTo>
                    <a:pt x="2067" y="3006"/>
                  </a:lnTo>
                  <a:lnTo>
                    <a:pt x="2089" y="2997"/>
                  </a:lnTo>
                  <a:lnTo>
                    <a:pt x="2111" y="2989"/>
                  </a:lnTo>
                  <a:lnTo>
                    <a:pt x="2134" y="2980"/>
                  </a:lnTo>
                  <a:lnTo>
                    <a:pt x="2134" y="2981"/>
                  </a:lnTo>
                  <a:lnTo>
                    <a:pt x="2134" y="2981"/>
                  </a:lnTo>
                  <a:lnTo>
                    <a:pt x="2134" y="2982"/>
                  </a:lnTo>
                  <a:lnTo>
                    <a:pt x="2134" y="2982"/>
                  </a:lnTo>
                  <a:lnTo>
                    <a:pt x="2134" y="2982"/>
                  </a:lnTo>
                  <a:lnTo>
                    <a:pt x="2134" y="2983"/>
                  </a:lnTo>
                  <a:lnTo>
                    <a:pt x="2134" y="2983"/>
                  </a:lnTo>
                  <a:lnTo>
                    <a:pt x="2134" y="2983"/>
                  </a:lnTo>
                  <a:lnTo>
                    <a:pt x="2135" y="2989"/>
                  </a:lnTo>
                  <a:lnTo>
                    <a:pt x="2135" y="2997"/>
                  </a:lnTo>
                  <a:lnTo>
                    <a:pt x="2134" y="3006"/>
                  </a:lnTo>
                  <a:lnTo>
                    <a:pt x="2133" y="3018"/>
                  </a:lnTo>
                  <a:lnTo>
                    <a:pt x="2128" y="3046"/>
                  </a:lnTo>
                  <a:lnTo>
                    <a:pt x="2121" y="3077"/>
                  </a:lnTo>
                  <a:lnTo>
                    <a:pt x="2116" y="3093"/>
                  </a:lnTo>
                  <a:lnTo>
                    <a:pt x="2111" y="3110"/>
                  </a:lnTo>
                  <a:lnTo>
                    <a:pt x="2104" y="3128"/>
                  </a:lnTo>
                  <a:lnTo>
                    <a:pt x="2097" y="3145"/>
                  </a:lnTo>
                  <a:lnTo>
                    <a:pt x="2089" y="3162"/>
                  </a:lnTo>
                  <a:lnTo>
                    <a:pt x="2080" y="3179"/>
                  </a:lnTo>
                  <a:lnTo>
                    <a:pt x="2070" y="3195"/>
                  </a:lnTo>
                  <a:lnTo>
                    <a:pt x="2059" y="3210"/>
                  </a:lnTo>
                  <a:lnTo>
                    <a:pt x="2048" y="3225"/>
                  </a:lnTo>
                  <a:lnTo>
                    <a:pt x="2037" y="3238"/>
                  </a:lnTo>
                  <a:lnTo>
                    <a:pt x="2026" y="3251"/>
                  </a:lnTo>
                  <a:lnTo>
                    <a:pt x="2014" y="3264"/>
                  </a:lnTo>
                  <a:lnTo>
                    <a:pt x="2002" y="3275"/>
                  </a:lnTo>
                  <a:lnTo>
                    <a:pt x="1990" y="3286"/>
                  </a:lnTo>
                  <a:lnTo>
                    <a:pt x="1978" y="3297"/>
                  </a:lnTo>
                  <a:lnTo>
                    <a:pt x="1965" y="3306"/>
                  </a:lnTo>
                  <a:lnTo>
                    <a:pt x="1958" y="3297"/>
                  </a:lnTo>
                  <a:lnTo>
                    <a:pt x="1952" y="3289"/>
                  </a:lnTo>
                  <a:lnTo>
                    <a:pt x="1944" y="3280"/>
                  </a:lnTo>
                  <a:lnTo>
                    <a:pt x="1937" y="3273"/>
                  </a:lnTo>
                  <a:lnTo>
                    <a:pt x="1928" y="3265"/>
                  </a:lnTo>
                  <a:lnTo>
                    <a:pt x="1920" y="3259"/>
                  </a:lnTo>
                  <a:lnTo>
                    <a:pt x="1910" y="3252"/>
                  </a:lnTo>
                  <a:lnTo>
                    <a:pt x="1901" y="3247"/>
                  </a:lnTo>
                  <a:lnTo>
                    <a:pt x="1891" y="3242"/>
                  </a:lnTo>
                  <a:lnTo>
                    <a:pt x="1881" y="3237"/>
                  </a:lnTo>
                  <a:lnTo>
                    <a:pt x="1870" y="3233"/>
                  </a:lnTo>
                  <a:lnTo>
                    <a:pt x="1860" y="3230"/>
                  </a:lnTo>
                  <a:lnTo>
                    <a:pt x="1849" y="3227"/>
                  </a:lnTo>
                  <a:lnTo>
                    <a:pt x="1837" y="3225"/>
                  </a:lnTo>
                  <a:lnTo>
                    <a:pt x="1826" y="3224"/>
                  </a:lnTo>
                  <a:lnTo>
                    <a:pt x="1814" y="3224"/>
                  </a:lnTo>
                  <a:close/>
                  <a:moveTo>
                    <a:pt x="918" y="1652"/>
                  </a:moveTo>
                  <a:lnTo>
                    <a:pt x="920" y="1648"/>
                  </a:lnTo>
                  <a:lnTo>
                    <a:pt x="922" y="1644"/>
                  </a:lnTo>
                  <a:lnTo>
                    <a:pt x="924" y="1640"/>
                  </a:lnTo>
                  <a:lnTo>
                    <a:pt x="926" y="1636"/>
                  </a:lnTo>
                  <a:lnTo>
                    <a:pt x="927" y="1631"/>
                  </a:lnTo>
                  <a:lnTo>
                    <a:pt x="929" y="1627"/>
                  </a:lnTo>
                  <a:lnTo>
                    <a:pt x="931" y="1623"/>
                  </a:lnTo>
                  <a:lnTo>
                    <a:pt x="933" y="1619"/>
                  </a:lnTo>
                  <a:lnTo>
                    <a:pt x="939" y="1624"/>
                  </a:lnTo>
                  <a:lnTo>
                    <a:pt x="945" y="1630"/>
                  </a:lnTo>
                  <a:lnTo>
                    <a:pt x="951" y="1635"/>
                  </a:lnTo>
                  <a:lnTo>
                    <a:pt x="956" y="1640"/>
                  </a:lnTo>
                  <a:lnTo>
                    <a:pt x="962" y="1644"/>
                  </a:lnTo>
                  <a:lnTo>
                    <a:pt x="968" y="1649"/>
                  </a:lnTo>
                  <a:lnTo>
                    <a:pt x="974" y="1654"/>
                  </a:lnTo>
                  <a:lnTo>
                    <a:pt x="980" y="1658"/>
                  </a:lnTo>
                  <a:lnTo>
                    <a:pt x="1003" y="1675"/>
                  </a:lnTo>
                  <a:lnTo>
                    <a:pt x="1029" y="1693"/>
                  </a:lnTo>
                  <a:lnTo>
                    <a:pt x="1056" y="1713"/>
                  </a:lnTo>
                  <a:lnTo>
                    <a:pt x="1085" y="1733"/>
                  </a:lnTo>
                  <a:lnTo>
                    <a:pt x="1116" y="1755"/>
                  </a:lnTo>
                  <a:lnTo>
                    <a:pt x="1150" y="1777"/>
                  </a:lnTo>
                  <a:lnTo>
                    <a:pt x="1184" y="1799"/>
                  </a:lnTo>
                  <a:lnTo>
                    <a:pt x="1221" y="1822"/>
                  </a:lnTo>
                  <a:lnTo>
                    <a:pt x="1226" y="1852"/>
                  </a:lnTo>
                  <a:lnTo>
                    <a:pt x="1233" y="1880"/>
                  </a:lnTo>
                  <a:lnTo>
                    <a:pt x="1240" y="1908"/>
                  </a:lnTo>
                  <a:lnTo>
                    <a:pt x="1249" y="1936"/>
                  </a:lnTo>
                  <a:lnTo>
                    <a:pt x="1258" y="1963"/>
                  </a:lnTo>
                  <a:lnTo>
                    <a:pt x="1268" y="1989"/>
                  </a:lnTo>
                  <a:lnTo>
                    <a:pt x="1278" y="2016"/>
                  </a:lnTo>
                  <a:lnTo>
                    <a:pt x="1289" y="2041"/>
                  </a:lnTo>
                  <a:lnTo>
                    <a:pt x="1300" y="2065"/>
                  </a:lnTo>
                  <a:lnTo>
                    <a:pt x="1312" y="2088"/>
                  </a:lnTo>
                  <a:lnTo>
                    <a:pt x="1324" y="2110"/>
                  </a:lnTo>
                  <a:lnTo>
                    <a:pt x="1336" y="2132"/>
                  </a:lnTo>
                  <a:lnTo>
                    <a:pt x="1349" y="2152"/>
                  </a:lnTo>
                  <a:lnTo>
                    <a:pt x="1362" y="2171"/>
                  </a:lnTo>
                  <a:lnTo>
                    <a:pt x="1375" y="2191"/>
                  </a:lnTo>
                  <a:lnTo>
                    <a:pt x="1389" y="2208"/>
                  </a:lnTo>
                  <a:lnTo>
                    <a:pt x="1405" y="2226"/>
                  </a:lnTo>
                  <a:lnTo>
                    <a:pt x="1421" y="2242"/>
                  </a:lnTo>
                  <a:lnTo>
                    <a:pt x="1438" y="2257"/>
                  </a:lnTo>
                  <a:lnTo>
                    <a:pt x="1455" y="2269"/>
                  </a:lnTo>
                  <a:lnTo>
                    <a:pt x="1472" y="2279"/>
                  </a:lnTo>
                  <a:lnTo>
                    <a:pt x="1489" y="2288"/>
                  </a:lnTo>
                  <a:lnTo>
                    <a:pt x="1506" y="2295"/>
                  </a:lnTo>
                  <a:lnTo>
                    <a:pt x="1522" y="2301"/>
                  </a:lnTo>
                  <a:lnTo>
                    <a:pt x="1509" y="2318"/>
                  </a:lnTo>
                  <a:lnTo>
                    <a:pt x="1497" y="2337"/>
                  </a:lnTo>
                  <a:lnTo>
                    <a:pt x="1485" y="2357"/>
                  </a:lnTo>
                  <a:lnTo>
                    <a:pt x="1474" y="2377"/>
                  </a:lnTo>
                  <a:lnTo>
                    <a:pt x="1464" y="2397"/>
                  </a:lnTo>
                  <a:lnTo>
                    <a:pt x="1455" y="2418"/>
                  </a:lnTo>
                  <a:lnTo>
                    <a:pt x="1446" y="2439"/>
                  </a:lnTo>
                  <a:lnTo>
                    <a:pt x="1438" y="2460"/>
                  </a:lnTo>
                  <a:lnTo>
                    <a:pt x="1431" y="2482"/>
                  </a:lnTo>
                  <a:lnTo>
                    <a:pt x="1424" y="2503"/>
                  </a:lnTo>
                  <a:lnTo>
                    <a:pt x="1418" y="2526"/>
                  </a:lnTo>
                  <a:lnTo>
                    <a:pt x="1412" y="2548"/>
                  </a:lnTo>
                  <a:lnTo>
                    <a:pt x="1407" y="2570"/>
                  </a:lnTo>
                  <a:lnTo>
                    <a:pt x="1402" y="2592"/>
                  </a:lnTo>
                  <a:lnTo>
                    <a:pt x="1398" y="2614"/>
                  </a:lnTo>
                  <a:lnTo>
                    <a:pt x="1395" y="2635"/>
                  </a:lnTo>
                  <a:lnTo>
                    <a:pt x="1383" y="2630"/>
                  </a:lnTo>
                  <a:lnTo>
                    <a:pt x="1370" y="2625"/>
                  </a:lnTo>
                  <a:lnTo>
                    <a:pt x="1359" y="2620"/>
                  </a:lnTo>
                  <a:lnTo>
                    <a:pt x="1348" y="2614"/>
                  </a:lnTo>
                  <a:lnTo>
                    <a:pt x="1337" y="2607"/>
                  </a:lnTo>
                  <a:lnTo>
                    <a:pt x="1327" y="2600"/>
                  </a:lnTo>
                  <a:lnTo>
                    <a:pt x="1318" y="2593"/>
                  </a:lnTo>
                  <a:lnTo>
                    <a:pt x="1309" y="2585"/>
                  </a:lnTo>
                  <a:lnTo>
                    <a:pt x="1314" y="2585"/>
                  </a:lnTo>
                  <a:lnTo>
                    <a:pt x="1319" y="2583"/>
                  </a:lnTo>
                  <a:lnTo>
                    <a:pt x="1324" y="2582"/>
                  </a:lnTo>
                  <a:lnTo>
                    <a:pt x="1329" y="2580"/>
                  </a:lnTo>
                  <a:lnTo>
                    <a:pt x="1339" y="2574"/>
                  </a:lnTo>
                  <a:lnTo>
                    <a:pt x="1347" y="2566"/>
                  </a:lnTo>
                  <a:lnTo>
                    <a:pt x="1355" y="2558"/>
                  </a:lnTo>
                  <a:lnTo>
                    <a:pt x="1361" y="2547"/>
                  </a:lnTo>
                  <a:lnTo>
                    <a:pt x="1366" y="2536"/>
                  </a:lnTo>
                  <a:lnTo>
                    <a:pt x="1369" y="2525"/>
                  </a:lnTo>
                  <a:lnTo>
                    <a:pt x="1370" y="2518"/>
                  </a:lnTo>
                  <a:lnTo>
                    <a:pt x="1370" y="2512"/>
                  </a:lnTo>
                  <a:lnTo>
                    <a:pt x="1370" y="2506"/>
                  </a:lnTo>
                  <a:lnTo>
                    <a:pt x="1369" y="2499"/>
                  </a:lnTo>
                  <a:lnTo>
                    <a:pt x="1368" y="2494"/>
                  </a:lnTo>
                  <a:lnTo>
                    <a:pt x="1366" y="2488"/>
                  </a:lnTo>
                  <a:lnTo>
                    <a:pt x="1364" y="2482"/>
                  </a:lnTo>
                  <a:lnTo>
                    <a:pt x="1360" y="2476"/>
                  </a:lnTo>
                  <a:lnTo>
                    <a:pt x="1357" y="2471"/>
                  </a:lnTo>
                  <a:lnTo>
                    <a:pt x="1352" y="2465"/>
                  </a:lnTo>
                  <a:lnTo>
                    <a:pt x="1347" y="2460"/>
                  </a:lnTo>
                  <a:lnTo>
                    <a:pt x="1340" y="2456"/>
                  </a:lnTo>
                  <a:lnTo>
                    <a:pt x="1333" y="2451"/>
                  </a:lnTo>
                  <a:lnTo>
                    <a:pt x="1326" y="2447"/>
                  </a:lnTo>
                  <a:lnTo>
                    <a:pt x="1317" y="2444"/>
                  </a:lnTo>
                  <a:lnTo>
                    <a:pt x="1308" y="2440"/>
                  </a:lnTo>
                  <a:lnTo>
                    <a:pt x="1299" y="2436"/>
                  </a:lnTo>
                  <a:lnTo>
                    <a:pt x="1274" y="2425"/>
                  </a:lnTo>
                  <a:lnTo>
                    <a:pt x="1257" y="2416"/>
                  </a:lnTo>
                  <a:lnTo>
                    <a:pt x="1236" y="2405"/>
                  </a:lnTo>
                  <a:lnTo>
                    <a:pt x="1214" y="2392"/>
                  </a:lnTo>
                  <a:lnTo>
                    <a:pt x="1191" y="2378"/>
                  </a:lnTo>
                  <a:lnTo>
                    <a:pt x="1166" y="2361"/>
                  </a:lnTo>
                  <a:lnTo>
                    <a:pt x="1140" y="2342"/>
                  </a:lnTo>
                  <a:lnTo>
                    <a:pt x="1113" y="2322"/>
                  </a:lnTo>
                  <a:lnTo>
                    <a:pt x="1086" y="2300"/>
                  </a:lnTo>
                  <a:lnTo>
                    <a:pt x="1060" y="2276"/>
                  </a:lnTo>
                  <a:lnTo>
                    <a:pt x="1034" y="2251"/>
                  </a:lnTo>
                  <a:lnTo>
                    <a:pt x="1022" y="2238"/>
                  </a:lnTo>
                  <a:lnTo>
                    <a:pt x="1010" y="2224"/>
                  </a:lnTo>
                  <a:lnTo>
                    <a:pt x="998" y="2209"/>
                  </a:lnTo>
                  <a:lnTo>
                    <a:pt x="987" y="2195"/>
                  </a:lnTo>
                  <a:lnTo>
                    <a:pt x="979" y="2183"/>
                  </a:lnTo>
                  <a:lnTo>
                    <a:pt x="971" y="2172"/>
                  </a:lnTo>
                  <a:lnTo>
                    <a:pt x="963" y="2163"/>
                  </a:lnTo>
                  <a:lnTo>
                    <a:pt x="957" y="2156"/>
                  </a:lnTo>
                  <a:lnTo>
                    <a:pt x="951" y="2151"/>
                  </a:lnTo>
                  <a:lnTo>
                    <a:pt x="945" y="2147"/>
                  </a:lnTo>
                  <a:lnTo>
                    <a:pt x="942" y="2147"/>
                  </a:lnTo>
                  <a:lnTo>
                    <a:pt x="940" y="2146"/>
                  </a:lnTo>
                  <a:lnTo>
                    <a:pt x="937" y="2146"/>
                  </a:lnTo>
                  <a:lnTo>
                    <a:pt x="935" y="2147"/>
                  </a:lnTo>
                  <a:lnTo>
                    <a:pt x="930" y="2150"/>
                  </a:lnTo>
                  <a:lnTo>
                    <a:pt x="925" y="2155"/>
                  </a:lnTo>
                  <a:lnTo>
                    <a:pt x="921" y="2162"/>
                  </a:lnTo>
                  <a:lnTo>
                    <a:pt x="917" y="2172"/>
                  </a:lnTo>
                  <a:lnTo>
                    <a:pt x="912" y="2185"/>
                  </a:lnTo>
                  <a:lnTo>
                    <a:pt x="908" y="2200"/>
                  </a:lnTo>
                  <a:lnTo>
                    <a:pt x="904" y="2218"/>
                  </a:lnTo>
                  <a:lnTo>
                    <a:pt x="899" y="2238"/>
                  </a:lnTo>
                  <a:lnTo>
                    <a:pt x="897" y="2257"/>
                  </a:lnTo>
                  <a:lnTo>
                    <a:pt x="894" y="2276"/>
                  </a:lnTo>
                  <a:lnTo>
                    <a:pt x="893" y="2295"/>
                  </a:lnTo>
                  <a:lnTo>
                    <a:pt x="891" y="2315"/>
                  </a:lnTo>
                  <a:lnTo>
                    <a:pt x="890" y="2355"/>
                  </a:lnTo>
                  <a:lnTo>
                    <a:pt x="890" y="2395"/>
                  </a:lnTo>
                  <a:lnTo>
                    <a:pt x="892" y="2435"/>
                  </a:lnTo>
                  <a:lnTo>
                    <a:pt x="895" y="2474"/>
                  </a:lnTo>
                  <a:lnTo>
                    <a:pt x="900" y="2513"/>
                  </a:lnTo>
                  <a:lnTo>
                    <a:pt x="905" y="2552"/>
                  </a:lnTo>
                  <a:lnTo>
                    <a:pt x="911" y="2588"/>
                  </a:lnTo>
                  <a:lnTo>
                    <a:pt x="918" y="2622"/>
                  </a:lnTo>
                  <a:lnTo>
                    <a:pt x="926" y="2654"/>
                  </a:lnTo>
                  <a:lnTo>
                    <a:pt x="934" y="2684"/>
                  </a:lnTo>
                  <a:lnTo>
                    <a:pt x="941" y="2711"/>
                  </a:lnTo>
                  <a:lnTo>
                    <a:pt x="950" y="2734"/>
                  </a:lnTo>
                  <a:lnTo>
                    <a:pt x="957" y="2754"/>
                  </a:lnTo>
                  <a:lnTo>
                    <a:pt x="965" y="2769"/>
                  </a:lnTo>
                  <a:lnTo>
                    <a:pt x="966" y="2770"/>
                  </a:lnTo>
                  <a:lnTo>
                    <a:pt x="966" y="2772"/>
                  </a:lnTo>
                  <a:lnTo>
                    <a:pt x="967" y="2773"/>
                  </a:lnTo>
                  <a:lnTo>
                    <a:pt x="968" y="2774"/>
                  </a:lnTo>
                  <a:lnTo>
                    <a:pt x="970" y="2775"/>
                  </a:lnTo>
                  <a:lnTo>
                    <a:pt x="970" y="2777"/>
                  </a:lnTo>
                  <a:lnTo>
                    <a:pt x="971" y="2778"/>
                  </a:lnTo>
                  <a:lnTo>
                    <a:pt x="972" y="2779"/>
                  </a:lnTo>
                  <a:lnTo>
                    <a:pt x="972" y="2779"/>
                  </a:lnTo>
                  <a:lnTo>
                    <a:pt x="972" y="2780"/>
                  </a:lnTo>
                  <a:lnTo>
                    <a:pt x="972" y="2780"/>
                  </a:lnTo>
                  <a:lnTo>
                    <a:pt x="972" y="2780"/>
                  </a:lnTo>
                  <a:lnTo>
                    <a:pt x="972" y="2780"/>
                  </a:lnTo>
                  <a:lnTo>
                    <a:pt x="972" y="2781"/>
                  </a:lnTo>
                  <a:lnTo>
                    <a:pt x="972" y="2781"/>
                  </a:lnTo>
                  <a:lnTo>
                    <a:pt x="972" y="2781"/>
                  </a:lnTo>
                  <a:lnTo>
                    <a:pt x="979" y="2792"/>
                  </a:lnTo>
                  <a:lnTo>
                    <a:pt x="985" y="2804"/>
                  </a:lnTo>
                  <a:lnTo>
                    <a:pt x="990" y="2815"/>
                  </a:lnTo>
                  <a:lnTo>
                    <a:pt x="994" y="2826"/>
                  </a:lnTo>
                  <a:lnTo>
                    <a:pt x="997" y="2838"/>
                  </a:lnTo>
                  <a:lnTo>
                    <a:pt x="999" y="2849"/>
                  </a:lnTo>
                  <a:lnTo>
                    <a:pt x="1000" y="2860"/>
                  </a:lnTo>
                  <a:lnTo>
                    <a:pt x="1000" y="2870"/>
                  </a:lnTo>
                  <a:lnTo>
                    <a:pt x="998" y="2882"/>
                  </a:lnTo>
                  <a:lnTo>
                    <a:pt x="996" y="2891"/>
                  </a:lnTo>
                  <a:lnTo>
                    <a:pt x="993" y="2900"/>
                  </a:lnTo>
                  <a:lnTo>
                    <a:pt x="989" y="2909"/>
                  </a:lnTo>
                  <a:lnTo>
                    <a:pt x="985" y="2916"/>
                  </a:lnTo>
                  <a:lnTo>
                    <a:pt x="979" y="2923"/>
                  </a:lnTo>
                  <a:lnTo>
                    <a:pt x="972" y="2929"/>
                  </a:lnTo>
                  <a:lnTo>
                    <a:pt x="964" y="2934"/>
                  </a:lnTo>
                  <a:lnTo>
                    <a:pt x="955" y="2938"/>
                  </a:lnTo>
                  <a:lnTo>
                    <a:pt x="947" y="2941"/>
                  </a:lnTo>
                  <a:lnTo>
                    <a:pt x="939" y="2944"/>
                  </a:lnTo>
                  <a:lnTo>
                    <a:pt x="931" y="2945"/>
                  </a:lnTo>
                  <a:lnTo>
                    <a:pt x="924" y="2946"/>
                  </a:lnTo>
                  <a:lnTo>
                    <a:pt x="916" y="2947"/>
                  </a:lnTo>
                  <a:lnTo>
                    <a:pt x="908" y="2946"/>
                  </a:lnTo>
                  <a:lnTo>
                    <a:pt x="901" y="2946"/>
                  </a:lnTo>
                  <a:lnTo>
                    <a:pt x="886" y="2943"/>
                  </a:lnTo>
                  <a:lnTo>
                    <a:pt x="870" y="2939"/>
                  </a:lnTo>
                  <a:lnTo>
                    <a:pt x="855" y="2934"/>
                  </a:lnTo>
                  <a:lnTo>
                    <a:pt x="839" y="2929"/>
                  </a:lnTo>
                  <a:lnTo>
                    <a:pt x="830" y="2926"/>
                  </a:lnTo>
                  <a:lnTo>
                    <a:pt x="821" y="2921"/>
                  </a:lnTo>
                  <a:lnTo>
                    <a:pt x="811" y="2916"/>
                  </a:lnTo>
                  <a:lnTo>
                    <a:pt x="802" y="2910"/>
                  </a:lnTo>
                  <a:lnTo>
                    <a:pt x="791" y="2904"/>
                  </a:lnTo>
                  <a:lnTo>
                    <a:pt x="781" y="2896"/>
                  </a:lnTo>
                  <a:lnTo>
                    <a:pt x="770" y="2888"/>
                  </a:lnTo>
                  <a:lnTo>
                    <a:pt x="760" y="2878"/>
                  </a:lnTo>
                  <a:lnTo>
                    <a:pt x="749" y="2867"/>
                  </a:lnTo>
                  <a:lnTo>
                    <a:pt x="738" y="2857"/>
                  </a:lnTo>
                  <a:lnTo>
                    <a:pt x="727" y="2845"/>
                  </a:lnTo>
                  <a:lnTo>
                    <a:pt x="717" y="2833"/>
                  </a:lnTo>
                  <a:lnTo>
                    <a:pt x="706" y="2820"/>
                  </a:lnTo>
                  <a:lnTo>
                    <a:pt x="696" y="2807"/>
                  </a:lnTo>
                  <a:lnTo>
                    <a:pt x="685" y="2792"/>
                  </a:lnTo>
                  <a:lnTo>
                    <a:pt x="675" y="2778"/>
                  </a:lnTo>
                  <a:lnTo>
                    <a:pt x="665" y="2762"/>
                  </a:lnTo>
                  <a:lnTo>
                    <a:pt x="656" y="2746"/>
                  </a:lnTo>
                  <a:lnTo>
                    <a:pt x="647" y="2730"/>
                  </a:lnTo>
                  <a:lnTo>
                    <a:pt x="639" y="2713"/>
                  </a:lnTo>
                  <a:lnTo>
                    <a:pt x="631" y="2694"/>
                  </a:lnTo>
                  <a:lnTo>
                    <a:pt x="624" y="2676"/>
                  </a:lnTo>
                  <a:lnTo>
                    <a:pt x="618" y="2657"/>
                  </a:lnTo>
                  <a:lnTo>
                    <a:pt x="612" y="2638"/>
                  </a:lnTo>
                  <a:lnTo>
                    <a:pt x="607" y="2619"/>
                  </a:lnTo>
                  <a:lnTo>
                    <a:pt x="602" y="2599"/>
                  </a:lnTo>
                  <a:lnTo>
                    <a:pt x="599" y="2579"/>
                  </a:lnTo>
                  <a:lnTo>
                    <a:pt x="596" y="2559"/>
                  </a:lnTo>
                  <a:lnTo>
                    <a:pt x="595" y="2538"/>
                  </a:lnTo>
                  <a:lnTo>
                    <a:pt x="594" y="2516"/>
                  </a:lnTo>
                  <a:lnTo>
                    <a:pt x="594" y="2494"/>
                  </a:lnTo>
                  <a:lnTo>
                    <a:pt x="596" y="2472"/>
                  </a:lnTo>
                  <a:lnTo>
                    <a:pt x="599" y="2438"/>
                  </a:lnTo>
                  <a:lnTo>
                    <a:pt x="604" y="2406"/>
                  </a:lnTo>
                  <a:lnTo>
                    <a:pt x="608" y="2374"/>
                  </a:lnTo>
                  <a:lnTo>
                    <a:pt x="614" y="2343"/>
                  </a:lnTo>
                  <a:lnTo>
                    <a:pt x="619" y="2314"/>
                  </a:lnTo>
                  <a:lnTo>
                    <a:pt x="626" y="2285"/>
                  </a:lnTo>
                  <a:lnTo>
                    <a:pt x="633" y="2258"/>
                  </a:lnTo>
                  <a:lnTo>
                    <a:pt x="640" y="2231"/>
                  </a:lnTo>
                  <a:lnTo>
                    <a:pt x="648" y="2205"/>
                  </a:lnTo>
                  <a:lnTo>
                    <a:pt x="656" y="2180"/>
                  </a:lnTo>
                  <a:lnTo>
                    <a:pt x="665" y="2155"/>
                  </a:lnTo>
                  <a:lnTo>
                    <a:pt x="674" y="2131"/>
                  </a:lnTo>
                  <a:lnTo>
                    <a:pt x="695" y="2084"/>
                  </a:lnTo>
                  <a:lnTo>
                    <a:pt x="716" y="2038"/>
                  </a:lnTo>
                  <a:lnTo>
                    <a:pt x="738" y="1993"/>
                  </a:lnTo>
                  <a:lnTo>
                    <a:pt x="761" y="1948"/>
                  </a:lnTo>
                  <a:lnTo>
                    <a:pt x="786" y="1904"/>
                  </a:lnTo>
                  <a:lnTo>
                    <a:pt x="811" y="1858"/>
                  </a:lnTo>
                  <a:lnTo>
                    <a:pt x="837" y="1810"/>
                  </a:lnTo>
                  <a:lnTo>
                    <a:pt x="864" y="1760"/>
                  </a:lnTo>
                  <a:lnTo>
                    <a:pt x="891" y="1708"/>
                  </a:lnTo>
                  <a:lnTo>
                    <a:pt x="918" y="1652"/>
                  </a:lnTo>
                  <a:close/>
                  <a:moveTo>
                    <a:pt x="857" y="1397"/>
                  </a:moveTo>
                  <a:lnTo>
                    <a:pt x="840" y="1367"/>
                  </a:lnTo>
                  <a:lnTo>
                    <a:pt x="823" y="1338"/>
                  </a:lnTo>
                  <a:lnTo>
                    <a:pt x="806" y="1309"/>
                  </a:lnTo>
                  <a:lnTo>
                    <a:pt x="792" y="1277"/>
                  </a:lnTo>
                  <a:lnTo>
                    <a:pt x="785" y="1261"/>
                  </a:lnTo>
                  <a:lnTo>
                    <a:pt x="778" y="1244"/>
                  </a:lnTo>
                  <a:lnTo>
                    <a:pt x="773" y="1227"/>
                  </a:lnTo>
                  <a:lnTo>
                    <a:pt x="768" y="1209"/>
                  </a:lnTo>
                  <a:lnTo>
                    <a:pt x="763" y="1190"/>
                  </a:lnTo>
                  <a:lnTo>
                    <a:pt x="760" y="1169"/>
                  </a:lnTo>
                  <a:lnTo>
                    <a:pt x="757" y="1148"/>
                  </a:lnTo>
                  <a:lnTo>
                    <a:pt x="755" y="1125"/>
                  </a:lnTo>
                  <a:lnTo>
                    <a:pt x="755" y="1114"/>
                  </a:lnTo>
                  <a:lnTo>
                    <a:pt x="755" y="1103"/>
                  </a:lnTo>
                  <a:lnTo>
                    <a:pt x="756" y="1091"/>
                  </a:lnTo>
                  <a:lnTo>
                    <a:pt x="758" y="1078"/>
                  </a:lnTo>
                  <a:lnTo>
                    <a:pt x="761" y="1065"/>
                  </a:lnTo>
                  <a:lnTo>
                    <a:pt x="764" y="1052"/>
                  </a:lnTo>
                  <a:lnTo>
                    <a:pt x="769" y="1039"/>
                  </a:lnTo>
                  <a:lnTo>
                    <a:pt x="774" y="1027"/>
                  </a:lnTo>
                  <a:lnTo>
                    <a:pt x="781" y="1015"/>
                  </a:lnTo>
                  <a:lnTo>
                    <a:pt x="789" y="1004"/>
                  </a:lnTo>
                  <a:lnTo>
                    <a:pt x="798" y="994"/>
                  </a:lnTo>
                  <a:lnTo>
                    <a:pt x="809" y="985"/>
                  </a:lnTo>
                  <a:lnTo>
                    <a:pt x="814" y="981"/>
                  </a:lnTo>
                  <a:lnTo>
                    <a:pt x="820" y="978"/>
                  </a:lnTo>
                  <a:lnTo>
                    <a:pt x="827" y="974"/>
                  </a:lnTo>
                  <a:lnTo>
                    <a:pt x="834" y="972"/>
                  </a:lnTo>
                  <a:lnTo>
                    <a:pt x="841" y="970"/>
                  </a:lnTo>
                  <a:lnTo>
                    <a:pt x="848" y="968"/>
                  </a:lnTo>
                  <a:lnTo>
                    <a:pt x="856" y="967"/>
                  </a:lnTo>
                  <a:lnTo>
                    <a:pt x="864" y="967"/>
                  </a:lnTo>
                  <a:lnTo>
                    <a:pt x="874" y="967"/>
                  </a:lnTo>
                  <a:lnTo>
                    <a:pt x="884" y="969"/>
                  </a:lnTo>
                  <a:lnTo>
                    <a:pt x="892" y="972"/>
                  </a:lnTo>
                  <a:lnTo>
                    <a:pt x="900" y="977"/>
                  </a:lnTo>
                  <a:lnTo>
                    <a:pt x="908" y="983"/>
                  </a:lnTo>
                  <a:lnTo>
                    <a:pt x="915" y="990"/>
                  </a:lnTo>
                  <a:lnTo>
                    <a:pt x="921" y="997"/>
                  </a:lnTo>
                  <a:lnTo>
                    <a:pt x="927" y="1006"/>
                  </a:lnTo>
                  <a:lnTo>
                    <a:pt x="932" y="1016"/>
                  </a:lnTo>
                  <a:lnTo>
                    <a:pt x="937" y="1027"/>
                  </a:lnTo>
                  <a:lnTo>
                    <a:pt x="941" y="1038"/>
                  </a:lnTo>
                  <a:lnTo>
                    <a:pt x="944" y="1050"/>
                  </a:lnTo>
                  <a:lnTo>
                    <a:pt x="947" y="1063"/>
                  </a:lnTo>
                  <a:lnTo>
                    <a:pt x="950" y="1076"/>
                  </a:lnTo>
                  <a:lnTo>
                    <a:pt x="952" y="1090"/>
                  </a:lnTo>
                  <a:lnTo>
                    <a:pt x="954" y="1104"/>
                  </a:lnTo>
                  <a:lnTo>
                    <a:pt x="955" y="1121"/>
                  </a:lnTo>
                  <a:lnTo>
                    <a:pt x="955" y="1140"/>
                  </a:lnTo>
                  <a:lnTo>
                    <a:pt x="954" y="1159"/>
                  </a:lnTo>
                  <a:lnTo>
                    <a:pt x="952" y="1179"/>
                  </a:lnTo>
                  <a:lnTo>
                    <a:pt x="950" y="1198"/>
                  </a:lnTo>
                  <a:lnTo>
                    <a:pt x="947" y="1219"/>
                  </a:lnTo>
                  <a:lnTo>
                    <a:pt x="943" y="1240"/>
                  </a:lnTo>
                  <a:lnTo>
                    <a:pt x="939" y="1261"/>
                  </a:lnTo>
                  <a:lnTo>
                    <a:pt x="928" y="1304"/>
                  </a:lnTo>
                  <a:lnTo>
                    <a:pt x="915" y="1350"/>
                  </a:lnTo>
                  <a:lnTo>
                    <a:pt x="901" y="1394"/>
                  </a:lnTo>
                  <a:lnTo>
                    <a:pt x="885" y="1439"/>
                  </a:lnTo>
                  <a:lnTo>
                    <a:pt x="881" y="1434"/>
                  </a:lnTo>
                  <a:lnTo>
                    <a:pt x="877" y="1429"/>
                  </a:lnTo>
                  <a:lnTo>
                    <a:pt x="874" y="1423"/>
                  </a:lnTo>
                  <a:lnTo>
                    <a:pt x="870" y="1418"/>
                  </a:lnTo>
                  <a:lnTo>
                    <a:pt x="867" y="1413"/>
                  </a:lnTo>
                  <a:lnTo>
                    <a:pt x="863" y="1407"/>
                  </a:lnTo>
                  <a:lnTo>
                    <a:pt x="860" y="1402"/>
                  </a:lnTo>
                  <a:lnTo>
                    <a:pt x="857" y="1397"/>
                  </a:lnTo>
                  <a:close/>
                  <a:moveTo>
                    <a:pt x="1617" y="796"/>
                  </a:moveTo>
                  <a:lnTo>
                    <a:pt x="1368" y="796"/>
                  </a:lnTo>
                  <a:lnTo>
                    <a:pt x="1359" y="796"/>
                  </a:lnTo>
                  <a:lnTo>
                    <a:pt x="1351" y="794"/>
                  </a:lnTo>
                  <a:lnTo>
                    <a:pt x="1343" y="792"/>
                  </a:lnTo>
                  <a:lnTo>
                    <a:pt x="1336" y="790"/>
                  </a:lnTo>
                  <a:lnTo>
                    <a:pt x="1329" y="786"/>
                  </a:lnTo>
                  <a:lnTo>
                    <a:pt x="1322" y="781"/>
                  </a:lnTo>
                  <a:lnTo>
                    <a:pt x="1316" y="776"/>
                  </a:lnTo>
                  <a:lnTo>
                    <a:pt x="1310" y="771"/>
                  </a:lnTo>
                  <a:lnTo>
                    <a:pt x="1305" y="765"/>
                  </a:lnTo>
                  <a:lnTo>
                    <a:pt x="1300" y="759"/>
                  </a:lnTo>
                  <a:lnTo>
                    <a:pt x="1296" y="752"/>
                  </a:lnTo>
                  <a:lnTo>
                    <a:pt x="1292" y="745"/>
                  </a:lnTo>
                  <a:lnTo>
                    <a:pt x="1290" y="737"/>
                  </a:lnTo>
                  <a:lnTo>
                    <a:pt x="1288" y="730"/>
                  </a:lnTo>
                  <a:lnTo>
                    <a:pt x="1286" y="721"/>
                  </a:lnTo>
                  <a:lnTo>
                    <a:pt x="1286" y="713"/>
                  </a:lnTo>
                  <a:lnTo>
                    <a:pt x="1286" y="705"/>
                  </a:lnTo>
                  <a:lnTo>
                    <a:pt x="1288" y="697"/>
                  </a:lnTo>
                  <a:lnTo>
                    <a:pt x="1290" y="689"/>
                  </a:lnTo>
                  <a:lnTo>
                    <a:pt x="1292" y="681"/>
                  </a:lnTo>
                  <a:lnTo>
                    <a:pt x="1296" y="674"/>
                  </a:lnTo>
                  <a:lnTo>
                    <a:pt x="1300" y="667"/>
                  </a:lnTo>
                  <a:lnTo>
                    <a:pt x="1305" y="661"/>
                  </a:lnTo>
                  <a:lnTo>
                    <a:pt x="1310" y="655"/>
                  </a:lnTo>
                  <a:lnTo>
                    <a:pt x="1316" y="650"/>
                  </a:lnTo>
                  <a:lnTo>
                    <a:pt x="1322" y="645"/>
                  </a:lnTo>
                  <a:lnTo>
                    <a:pt x="1329" y="641"/>
                  </a:lnTo>
                  <a:lnTo>
                    <a:pt x="1336" y="638"/>
                  </a:lnTo>
                  <a:lnTo>
                    <a:pt x="1343" y="635"/>
                  </a:lnTo>
                  <a:lnTo>
                    <a:pt x="1351" y="633"/>
                  </a:lnTo>
                  <a:lnTo>
                    <a:pt x="1359" y="632"/>
                  </a:lnTo>
                  <a:lnTo>
                    <a:pt x="1368" y="631"/>
                  </a:lnTo>
                  <a:lnTo>
                    <a:pt x="1478" y="631"/>
                  </a:lnTo>
                  <a:lnTo>
                    <a:pt x="1619" y="632"/>
                  </a:lnTo>
                  <a:lnTo>
                    <a:pt x="1616" y="642"/>
                  </a:lnTo>
                  <a:lnTo>
                    <a:pt x="1612" y="652"/>
                  </a:lnTo>
                  <a:lnTo>
                    <a:pt x="1609" y="662"/>
                  </a:lnTo>
                  <a:lnTo>
                    <a:pt x="1607" y="673"/>
                  </a:lnTo>
                  <a:lnTo>
                    <a:pt x="1605" y="684"/>
                  </a:lnTo>
                  <a:lnTo>
                    <a:pt x="1604" y="695"/>
                  </a:lnTo>
                  <a:lnTo>
                    <a:pt x="1603" y="706"/>
                  </a:lnTo>
                  <a:lnTo>
                    <a:pt x="1603" y="717"/>
                  </a:lnTo>
                  <a:lnTo>
                    <a:pt x="1603" y="727"/>
                  </a:lnTo>
                  <a:lnTo>
                    <a:pt x="1604" y="737"/>
                  </a:lnTo>
                  <a:lnTo>
                    <a:pt x="1605" y="747"/>
                  </a:lnTo>
                  <a:lnTo>
                    <a:pt x="1606" y="757"/>
                  </a:lnTo>
                  <a:lnTo>
                    <a:pt x="1608" y="767"/>
                  </a:lnTo>
                  <a:lnTo>
                    <a:pt x="1611" y="777"/>
                  </a:lnTo>
                  <a:lnTo>
                    <a:pt x="1613" y="787"/>
                  </a:lnTo>
                  <a:lnTo>
                    <a:pt x="1617" y="796"/>
                  </a:lnTo>
                  <a:close/>
                  <a:moveTo>
                    <a:pt x="1660" y="869"/>
                  </a:moveTo>
                  <a:lnTo>
                    <a:pt x="1660" y="1655"/>
                  </a:lnTo>
                  <a:lnTo>
                    <a:pt x="1659" y="2176"/>
                  </a:lnTo>
                  <a:lnTo>
                    <a:pt x="1658" y="2166"/>
                  </a:lnTo>
                  <a:lnTo>
                    <a:pt x="1655" y="2157"/>
                  </a:lnTo>
                  <a:lnTo>
                    <a:pt x="1653" y="2149"/>
                  </a:lnTo>
                  <a:lnTo>
                    <a:pt x="1650" y="2139"/>
                  </a:lnTo>
                  <a:lnTo>
                    <a:pt x="1646" y="2130"/>
                  </a:lnTo>
                  <a:lnTo>
                    <a:pt x="1643" y="2121"/>
                  </a:lnTo>
                  <a:lnTo>
                    <a:pt x="1639" y="2112"/>
                  </a:lnTo>
                  <a:lnTo>
                    <a:pt x="1635" y="2102"/>
                  </a:lnTo>
                  <a:lnTo>
                    <a:pt x="1627" y="2084"/>
                  </a:lnTo>
                  <a:lnTo>
                    <a:pt x="1618" y="2065"/>
                  </a:lnTo>
                  <a:lnTo>
                    <a:pt x="1607" y="2046"/>
                  </a:lnTo>
                  <a:lnTo>
                    <a:pt x="1595" y="2027"/>
                  </a:lnTo>
                  <a:lnTo>
                    <a:pt x="1582" y="2008"/>
                  </a:lnTo>
                  <a:lnTo>
                    <a:pt x="1567" y="1988"/>
                  </a:lnTo>
                  <a:lnTo>
                    <a:pt x="1551" y="1968"/>
                  </a:lnTo>
                  <a:lnTo>
                    <a:pt x="1533" y="1948"/>
                  </a:lnTo>
                  <a:lnTo>
                    <a:pt x="1511" y="1927"/>
                  </a:lnTo>
                  <a:lnTo>
                    <a:pt x="1489" y="1906"/>
                  </a:lnTo>
                  <a:lnTo>
                    <a:pt x="1464" y="1884"/>
                  </a:lnTo>
                  <a:lnTo>
                    <a:pt x="1437" y="1861"/>
                  </a:lnTo>
                  <a:lnTo>
                    <a:pt x="1407" y="1837"/>
                  </a:lnTo>
                  <a:lnTo>
                    <a:pt x="1375" y="1812"/>
                  </a:lnTo>
                  <a:lnTo>
                    <a:pt x="1340" y="1786"/>
                  </a:lnTo>
                  <a:lnTo>
                    <a:pt x="1301" y="1759"/>
                  </a:lnTo>
                  <a:lnTo>
                    <a:pt x="1300" y="1743"/>
                  </a:lnTo>
                  <a:lnTo>
                    <a:pt x="1298" y="1726"/>
                  </a:lnTo>
                  <a:lnTo>
                    <a:pt x="1297" y="1710"/>
                  </a:lnTo>
                  <a:lnTo>
                    <a:pt x="1297" y="1694"/>
                  </a:lnTo>
                  <a:lnTo>
                    <a:pt x="1296" y="1678"/>
                  </a:lnTo>
                  <a:lnTo>
                    <a:pt x="1296" y="1663"/>
                  </a:lnTo>
                  <a:lnTo>
                    <a:pt x="1296" y="1647"/>
                  </a:lnTo>
                  <a:lnTo>
                    <a:pt x="1297" y="1632"/>
                  </a:lnTo>
                  <a:lnTo>
                    <a:pt x="1301" y="1595"/>
                  </a:lnTo>
                  <a:lnTo>
                    <a:pt x="1306" y="1556"/>
                  </a:lnTo>
                  <a:lnTo>
                    <a:pt x="1312" y="1514"/>
                  </a:lnTo>
                  <a:lnTo>
                    <a:pt x="1320" y="1470"/>
                  </a:lnTo>
                  <a:lnTo>
                    <a:pt x="1329" y="1425"/>
                  </a:lnTo>
                  <a:lnTo>
                    <a:pt x="1339" y="1378"/>
                  </a:lnTo>
                  <a:lnTo>
                    <a:pt x="1351" y="1329"/>
                  </a:lnTo>
                  <a:lnTo>
                    <a:pt x="1365" y="1279"/>
                  </a:lnTo>
                  <a:lnTo>
                    <a:pt x="1380" y="1228"/>
                  </a:lnTo>
                  <a:lnTo>
                    <a:pt x="1397" y="1177"/>
                  </a:lnTo>
                  <a:lnTo>
                    <a:pt x="1416" y="1125"/>
                  </a:lnTo>
                  <a:lnTo>
                    <a:pt x="1437" y="1073"/>
                  </a:lnTo>
                  <a:lnTo>
                    <a:pt x="1449" y="1048"/>
                  </a:lnTo>
                  <a:lnTo>
                    <a:pt x="1460" y="1022"/>
                  </a:lnTo>
                  <a:lnTo>
                    <a:pt x="1473" y="996"/>
                  </a:lnTo>
                  <a:lnTo>
                    <a:pt x="1485" y="970"/>
                  </a:lnTo>
                  <a:lnTo>
                    <a:pt x="1499" y="944"/>
                  </a:lnTo>
                  <a:lnTo>
                    <a:pt x="1513" y="919"/>
                  </a:lnTo>
                  <a:lnTo>
                    <a:pt x="1528" y="893"/>
                  </a:lnTo>
                  <a:lnTo>
                    <a:pt x="1543" y="868"/>
                  </a:lnTo>
                  <a:lnTo>
                    <a:pt x="1660" y="869"/>
                  </a:lnTo>
                  <a:close/>
                  <a:moveTo>
                    <a:pt x="1660" y="2274"/>
                  </a:moveTo>
                  <a:lnTo>
                    <a:pt x="1660" y="2313"/>
                  </a:lnTo>
                  <a:lnTo>
                    <a:pt x="1660" y="2367"/>
                  </a:lnTo>
                  <a:lnTo>
                    <a:pt x="1659" y="2403"/>
                  </a:lnTo>
                  <a:lnTo>
                    <a:pt x="1658" y="2434"/>
                  </a:lnTo>
                  <a:lnTo>
                    <a:pt x="1655" y="2462"/>
                  </a:lnTo>
                  <a:lnTo>
                    <a:pt x="1652" y="2487"/>
                  </a:lnTo>
                  <a:lnTo>
                    <a:pt x="1648" y="2509"/>
                  </a:lnTo>
                  <a:lnTo>
                    <a:pt x="1644" y="2529"/>
                  </a:lnTo>
                  <a:lnTo>
                    <a:pt x="1639" y="2546"/>
                  </a:lnTo>
                  <a:lnTo>
                    <a:pt x="1634" y="2560"/>
                  </a:lnTo>
                  <a:lnTo>
                    <a:pt x="1629" y="2573"/>
                  </a:lnTo>
                  <a:lnTo>
                    <a:pt x="1623" y="2583"/>
                  </a:lnTo>
                  <a:lnTo>
                    <a:pt x="1618" y="2591"/>
                  </a:lnTo>
                  <a:lnTo>
                    <a:pt x="1612" y="2599"/>
                  </a:lnTo>
                  <a:lnTo>
                    <a:pt x="1602" y="2609"/>
                  </a:lnTo>
                  <a:lnTo>
                    <a:pt x="1593" y="2616"/>
                  </a:lnTo>
                  <a:lnTo>
                    <a:pt x="1586" y="2622"/>
                  </a:lnTo>
                  <a:lnTo>
                    <a:pt x="1578" y="2628"/>
                  </a:lnTo>
                  <a:lnTo>
                    <a:pt x="1571" y="2633"/>
                  </a:lnTo>
                  <a:lnTo>
                    <a:pt x="1564" y="2637"/>
                  </a:lnTo>
                  <a:lnTo>
                    <a:pt x="1549" y="2644"/>
                  </a:lnTo>
                  <a:lnTo>
                    <a:pt x="1535" y="2648"/>
                  </a:lnTo>
                  <a:lnTo>
                    <a:pt x="1520" y="2650"/>
                  </a:lnTo>
                  <a:lnTo>
                    <a:pt x="1506" y="2651"/>
                  </a:lnTo>
                  <a:lnTo>
                    <a:pt x="1491" y="2651"/>
                  </a:lnTo>
                  <a:lnTo>
                    <a:pt x="1477" y="2650"/>
                  </a:lnTo>
                  <a:lnTo>
                    <a:pt x="1481" y="2623"/>
                  </a:lnTo>
                  <a:lnTo>
                    <a:pt x="1486" y="2597"/>
                  </a:lnTo>
                  <a:lnTo>
                    <a:pt x="1492" y="2570"/>
                  </a:lnTo>
                  <a:lnTo>
                    <a:pt x="1498" y="2543"/>
                  </a:lnTo>
                  <a:lnTo>
                    <a:pt x="1506" y="2516"/>
                  </a:lnTo>
                  <a:lnTo>
                    <a:pt x="1514" y="2490"/>
                  </a:lnTo>
                  <a:lnTo>
                    <a:pt x="1525" y="2464"/>
                  </a:lnTo>
                  <a:lnTo>
                    <a:pt x="1535" y="2439"/>
                  </a:lnTo>
                  <a:lnTo>
                    <a:pt x="1547" y="2414"/>
                  </a:lnTo>
                  <a:lnTo>
                    <a:pt x="1559" y="2390"/>
                  </a:lnTo>
                  <a:lnTo>
                    <a:pt x="1573" y="2368"/>
                  </a:lnTo>
                  <a:lnTo>
                    <a:pt x="1588" y="2345"/>
                  </a:lnTo>
                  <a:lnTo>
                    <a:pt x="1604" y="2325"/>
                  </a:lnTo>
                  <a:lnTo>
                    <a:pt x="1622" y="2306"/>
                  </a:lnTo>
                  <a:lnTo>
                    <a:pt x="1631" y="2298"/>
                  </a:lnTo>
                  <a:lnTo>
                    <a:pt x="1640" y="2289"/>
                  </a:lnTo>
                  <a:lnTo>
                    <a:pt x="1650" y="2281"/>
                  </a:lnTo>
                  <a:lnTo>
                    <a:pt x="1660" y="2274"/>
                  </a:lnTo>
                  <a:close/>
                  <a:moveTo>
                    <a:pt x="1378" y="2048"/>
                  </a:moveTo>
                  <a:lnTo>
                    <a:pt x="1369" y="2028"/>
                  </a:lnTo>
                  <a:lnTo>
                    <a:pt x="1361" y="2008"/>
                  </a:lnTo>
                  <a:lnTo>
                    <a:pt x="1353" y="1986"/>
                  </a:lnTo>
                  <a:lnTo>
                    <a:pt x="1346" y="1965"/>
                  </a:lnTo>
                  <a:lnTo>
                    <a:pt x="1339" y="1944"/>
                  </a:lnTo>
                  <a:lnTo>
                    <a:pt x="1332" y="1922"/>
                  </a:lnTo>
                  <a:lnTo>
                    <a:pt x="1327" y="1900"/>
                  </a:lnTo>
                  <a:lnTo>
                    <a:pt x="1321" y="1878"/>
                  </a:lnTo>
                  <a:lnTo>
                    <a:pt x="1322" y="1879"/>
                  </a:lnTo>
                  <a:lnTo>
                    <a:pt x="1322" y="1879"/>
                  </a:lnTo>
                  <a:lnTo>
                    <a:pt x="1323" y="1879"/>
                  </a:lnTo>
                  <a:lnTo>
                    <a:pt x="1324" y="1880"/>
                  </a:lnTo>
                  <a:lnTo>
                    <a:pt x="1324" y="1880"/>
                  </a:lnTo>
                  <a:lnTo>
                    <a:pt x="1325" y="1880"/>
                  </a:lnTo>
                  <a:lnTo>
                    <a:pt x="1326" y="1881"/>
                  </a:lnTo>
                  <a:lnTo>
                    <a:pt x="1326" y="1881"/>
                  </a:lnTo>
                  <a:lnTo>
                    <a:pt x="1336" y="1887"/>
                  </a:lnTo>
                  <a:lnTo>
                    <a:pt x="1348" y="1895"/>
                  </a:lnTo>
                  <a:lnTo>
                    <a:pt x="1363" y="1907"/>
                  </a:lnTo>
                  <a:lnTo>
                    <a:pt x="1379" y="1920"/>
                  </a:lnTo>
                  <a:lnTo>
                    <a:pt x="1396" y="1935"/>
                  </a:lnTo>
                  <a:lnTo>
                    <a:pt x="1415" y="1952"/>
                  </a:lnTo>
                  <a:lnTo>
                    <a:pt x="1434" y="1970"/>
                  </a:lnTo>
                  <a:lnTo>
                    <a:pt x="1453" y="1989"/>
                  </a:lnTo>
                  <a:lnTo>
                    <a:pt x="1472" y="2009"/>
                  </a:lnTo>
                  <a:lnTo>
                    <a:pt x="1490" y="2029"/>
                  </a:lnTo>
                  <a:lnTo>
                    <a:pt x="1507" y="2048"/>
                  </a:lnTo>
                  <a:lnTo>
                    <a:pt x="1524" y="2067"/>
                  </a:lnTo>
                  <a:lnTo>
                    <a:pt x="1537" y="2086"/>
                  </a:lnTo>
                  <a:lnTo>
                    <a:pt x="1549" y="2103"/>
                  </a:lnTo>
                  <a:lnTo>
                    <a:pt x="1553" y="2111"/>
                  </a:lnTo>
                  <a:lnTo>
                    <a:pt x="1557" y="2119"/>
                  </a:lnTo>
                  <a:lnTo>
                    <a:pt x="1560" y="2126"/>
                  </a:lnTo>
                  <a:lnTo>
                    <a:pt x="1563" y="2133"/>
                  </a:lnTo>
                  <a:lnTo>
                    <a:pt x="1565" y="2141"/>
                  </a:lnTo>
                  <a:lnTo>
                    <a:pt x="1568" y="2151"/>
                  </a:lnTo>
                  <a:lnTo>
                    <a:pt x="1570" y="2162"/>
                  </a:lnTo>
                  <a:lnTo>
                    <a:pt x="1571" y="2174"/>
                  </a:lnTo>
                  <a:lnTo>
                    <a:pt x="1570" y="2187"/>
                  </a:lnTo>
                  <a:lnTo>
                    <a:pt x="1568" y="2198"/>
                  </a:lnTo>
                  <a:lnTo>
                    <a:pt x="1566" y="2204"/>
                  </a:lnTo>
                  <a:lnTo>
                    <a:pt x="1564" y="2208"/>
                  </a:lnTo>
                  <a:lnTo>
                    <a:pt x="1561" y="2213"/>
                  </a:lnTo>
                  <a:lnTo>
                    <a:pt x="1556" y="2217"/>
                  </a:lnTo>
                  <a:lnTo>
                    <a:pt x="1550" y="2221"/>
                  </a:lnTo>
                  <a:lnTo>
                    <a:pt x="1543" y="2223"/>
                  </a:lnTo>
                  <a:lnTo>
                    <a:pt x="1535" y="2223"/>
                  </a:lnTo>
                  <a:lnTo>
                    <a:pt x="1526" y="2222"/>
                  </a:lnTo>
                  <a:lnTo>
                    <a:pt x="1515" y="2219"/>
                  </a:lnTo>
                  <a:lnTo>
                    <a:pt x="1505" y="2214"/>
                  </a:lnTo>
                  <a:lnTo>
                    <a:pt x="1494" y="2207"/>
                  </a:lnTo>
                  <a:lnTo>
                    <a:pt x="1482" y="2198"/>
                  </a:lnTo>
                  <a:lnTo>
                    <a:pt x="1470" y="2187"/>
                  </a:lnTo>
                  <a:lnTo>
                    <a:pt x="1458" y="2173"/>
                  </a:lnTo>
                  <a:lnTo>
                    <a:pt x="1445" y="2158"/>
                  </a:lnTo>
                  <a:lnTo>
                    <a:pt x="1432" y="2141"/>
                  </a:lnTo>
                  <a:lnTo>
                    <a:pt x="1419" y="2121"/>
                  </a:lnTo>
                  <a:lnTo>
                    <a:pt x="1406" y="2099"/>
                  </a:lnTo>
                  <a:lnTo>
                    <a:pt x="1392" y="2074"/>
                  </a:lnTo>
                  <a:lnTo>
                    <a:pt x="1378" y="2048"/>
                  </a:lnTo>
                  <a:close/>
                  <a:moveTo>
                    <a:pt x="78" y="1828"/>
                  </a:moveTo>
                  <a:lnTo>
                    <a:pt x="80" y="1740"/>
                  </a:lnTo>
                  <a:lnTo>
                    <a:pt x="87" y="1654"/>
                  </a:lnTo>
                  <a:lnTo>
                    <a:pt x="97" y="1569"/>
                  </a:lnTo>
                  <a:lnTo>
                    <a:pt x="112" y="1486"/>
                  </a:lnTo>
                  <a:lnTo>
                    <a:pt x="130" y="1403"/>
                  </a:lnTo>
                  <a:lnTo>
                    <a:pt x="153" y="1323"/>
                  </a:lnTo>
                  <a:lnTo>
                    <a:pt x="179" y="1243"/>
                  </a:lnTo>
                  <a:lnTo>
                    <a:pt x="208" y="1166"/>
                  </a:lnTo>
                  <a:lnTo>
                    <a:pt x="241" y="1090"/>
                  </a:lnTo>
                  <a:lnTo>
                    <a:pt x="278" y="1017"/>
                  </a:lnTo>
                  <a:lnTo>
                    <a:pt x="317" y="945"/>
                  </a:lnTo>
                  <a:lnTo>
                    <a:pt x="360" y="875"/>
                  </a:lnTo>
                  <a:lnTo>
                    <a:pt x="406" y="809"/>
                  </a:lnTo>
                  <a:lnTo>
                    <a:pt x="456" y="743"/>
                  </a:lnTo>
                  <a:lnTo>
                    <a:pt x="508" y="681"/>
                  </a:lnTo>
                  <a:lnTo>
                    <a:pt x="563" y="621"/>
                  </a:lnTo>
                  <a:lnTo>
                    <a:pt x="620" y="563"/>
                  </a:lnTo>
                  <a:lnTo>
                    <a:pt x="680" y="508"/>
                  </a:lnTo>
                  <a:lnTo>
                    <a:pt x="743" y="456"/>
                  </a:lnTo>
                  <a:lnTo>
                    <a:pt x="808" y="407"/>
                  </a:lnTo>
                  <a:lnTo>
                    <a:pt x="875" y="361"/>
                  </a:lnTo>
                  <a:lnTo>
                    <a:pt x="945" y="318"/>
                  </a:lnTo>
                  <a:lnTo>
                    <a:pt x="1017" y="279"/>
                  </a:lnTo>
                  <a:lnTo>
                    <a:pt x="1090" y="241"/>
                  </a:lnTo>
                  <a:lnTo>
                    <a:pt x="1166" y="208"/>
                  </a:lnTo>
                  <a:lnTo>
                    <a:pt x="1243" y="179"/>
                  </a:lnTo>
                  <a:lnTo>
                    <a:pt x="1322" y="153"/>
                  </a:lnTo>
                  <a:lnTo>
                    <a:pt x="1403" y="131"/>
                  </a:lnTo>
                  <a:lnTo>
                    <a:pt x="1484" y="113"/>
                  </a:lnTo>
                  <a:lnTo>
                    <a:pt x="1569" y="98"/>
                  </a:lnTo>
                  <a:lnTo>
                    <a:pt x="1653" y="88"/>
                  </a:lnTo>
                  <a:lnTo>
                    <a:pt x="1739" y="80"/>
                  </a:lnTo>
                  <a:lnTo>
                    <a:pt x="1721" y="89"/>
                  </a:lnTo>
                  <a:lnTo>
                    <a:pt x="1704" y="97"/>
                  </a:lnTo>
                  <a:lnTo>
                    <a:pt x="1688" y="107"/>
                  </a:lnTo>
                  <a:lnTo>
                    <a:pt x="1672" y="118"/>
                  </a:lnTo>
                  <a:lnTo>
                    <a:pt x="1658" y="130"/>
                  </a:lnTo>
                  <a:lnTo>
                    <a:pt x="1644" y="143"/>
                  </a:lnTo>
                  <a:lnTo>
                    <a:pt x="1632" y="157"/>
                  </a:lnTo>
                  <a:lnTo>
                    <a:pt x="1620" y="172"/>
                  </a:lnTo>
                  <a:lnTo>
                    <a:pt x="1610" y="188"/>
                  </a:lnTo>
                  <a:lnTo>
                    <a:pt x="1601" y="205"/>
                  </a:lnTo>
                  <a:lnTo>
                    <a:pt x="1593" y="222"/>
                  </a:lnTo>
                  <a:lnTo>
                    <a:pt x="1586" y="240"/>
                  </a:lnTo>
                  <a:lnTo>
                    <a:pt x="1581" y="259"/>
                  </a:lnTo>
                  <a:lnTo>
                    <a:pt x="1577" y="279"/>
                  </a:lnTo>
                  <a:lnTo>
                    <a:pt x="1575" y="299"/>
                  </a:lnTo>
                  <a:lnTo>
                    <a:pt x="1574" y="319"/>
                  </a:lnTo>
                  <a:lnTo>
                    <a:pt x="1574" y="334"/>
                  </a:lnTo>
                  <a:lnTo>
                    <a:pt x="1576" y="349"/>
                  </a:lnTo>
                  <a:lnTo>
                    <a:pt x="1578" y="363"/>
                  </a:lnTo>
                  <a:lnTo>
                    <a:pt x="1580" y="377"/>
                  </a:lnTo>
                  <a:lnTo>
                    <a:pt x="1584" y="390"/>
                  </a:lnTo>
                  <a:lnTo>
                    <a:pt x="1588" y="403"/>
                  </a:lnTo>
                  <a:lnTo>
                    <a:pt x="1593" y="416"/>
                  </a:lnTo>
                  <a:lnTo>
                    <a:pt x="1599" y="429"/>
                  </a:lnTo>
                  <a:lnTo>
                    <a:pt x="1605" y="442"/>
                  </a:lnTo>
                  <a:lnTo>
                    <a:pt x="1612" y="454"/>
                  </a:lnTo>
                  <a:lnTo>
                    <a:pt x="1620" y="465"/>
                  </a:lnTo>
                  <a:lnTo>
                    <a:pt x="1628" y="476"/>
                  </a:lnTo>
                  <a:lnTo>
                    <a:pt x="1637" y="487"/>
                  </a:lnTo>
                  <a:lnTo>
                    <a:pt x="1646" y="497"/>
                  </a:lnTo>
                  <a:lnTo>
                    <a:pt x="1656" y="506"/>
                  </a:lnTo>
                  <a:lnTo>
                    <a:pt x="1666" y="515"/>
                  </a:lnTo>
                  <a:lnTo>
                    <a:pt x="1670" y="520"/>
                  </a:lnTo>
                  <a:lnTo>
                    <a:pt x="1674" y="525"/>
                  </a:lnTo>
                  <a:lnTo>
                    <a:pt x="1676" y="531"/>
                  </a:lnTo>
                  <a:lnTo>
                    <a:pt x="1677" y="537"/>
                  </a:lnTo>
                  <a:lnTo>
                    <a:pt x="1678" y="540"/>
                  </a:lnTo>
                  <a:lnTo>
                    <a:pt x="1677" y="543"/>
                  </a:lnTo>
                  <a:lnTo>
                    <a:pt x="1676" y="545"/>
                  </a:lnTo>
                  <a:lnTo>
                    <a:pt x="1675" y="547"/>
                  </a:lnTo>
                  <a:lnTo>
                    <a:pt x="1673" y="549"/>
                  </a:lnTo>
                  <a:lnTo>
                    <a:pt x="1670" y="551"/>
                  </a:lnTo>
                  <a:lnTo>
                    <a:pt x="1667" y="552"/>
                  </a:lnTo>
                  <a:lnTo>
                    <a:pt x="1663" y="552"/>
                  </a:lnTo>
                  <a:lnTo>
                    <a:pt x="1478" y="552"/>
                  </a:lnTo>
                  <a:lnTo>
                    <a:pt x="1373" y="552"/>
                  </a:lnTo>
                  <a:lnTo>
                    <a:pt x="1357" y="553"/>
                  </a:lnTo>
                  <a:lnTo>
                    <a:pt x="1342" y="555"/>
                  </a:lnTo>
                  <a:lnTo>
                    <a:pt x="1327" y="559"/>
                  </a:lnTo>
                  <a:lnTo>
                    <a:pt x="1312" y="564"/>
                  </a:lnTo>
                  <a:lnTo>
                    <a:pt x="1299" y="571"/>
                  </a:lnTo>
                  <a:lnTo>
                    <a:pt x="1286" y="579"/>
                  </a:lnTo>
                  <a:lnTo>
                    <a:pt x="1274" y="588"/>
                  </a:lnTo>
                  <a:lnTo>
                    <a:pt x="1262" y="598"/>
                  </a:lnTo>
                  <a:lnTo>
                    <a:pt x="1252" y="610"/>
                  </a:lnTo>
                  <a:lnTo>
                    <a:pt x="1242" y="622"/>
                  </a:lnTo>
                  <a:lnTo>
                    <a:pt x="1234" y="635"/>
                  </a:lnTo>
                  <a:lnTo>
                    <a:pt x="1228" y="649"/>
                  </a:lnTo>
                  <a:lnTo>
                    <a:pt x="1223" y="663"/>
                  </a:lnTo>
                  <a:lnTo>
                    <a:pt x="1219" y="678"/>
                  </a:lnTo>
                  <a:lnTo>
                    <a:pt x="1216" y="694"/>
                  </a:lnTo>
                  <a:lnTo>
                    <a:pt x="1216" y="710"/>
                  </a:lnTo>
                  <a:lnTo>
                    <a:pt x="1216" y="726"/>
                  </a:lnTo>
                  <a:lnTo>
                    <a:pt x="1219" y="741"/>
                  </a:lnTo>
                  <a:lnTo>
                    <a:pt x="1223" y="756"/>
                  </a:lnTo>
                  <a:lnTo>
                    <a:pt x="1228" y="771"/>
                  </a:lnTo>
                  <a:lnTo>
                    <a:pt x="1234" y="785"/>
                  </a:lnTo>
                  <a:lnTo>
                    <a:pt x="1242" y="798"/>
                  </a:lnTo>
                  <a:lnTo>
                    <a:pt x="1252" y="810"/>
                  </a:lnTo>
                  <a:lnTo>
                    <a:pt x="1262" y="821"/>
                  </a:lnTo>
                  <a:lnTo>
                    <a:pt x="1274" y="832"/>
                  </a:lnTo>
                  <a:lnTo>
                    <a:pt x="1286" y="841"/>
                  </a:lnTo>
                  <a:lnTo>
                    <a:pt x="1299" y="848"/>
                  </a:lnTo>
                  <a:lnTo>
                    <a:pt x="1312" y="855"/>
                  </a:lnTo>
                  <a:lnTo>
                    <a:pt x="1327" y="860"/>
                  </a:lnTo>
                  <a:lnTo>
                    <a:pt x="1342" y="864"/>
                  </a:lnTo>
                  <a:lnTo>
                    <a:pt x="1357" y="867"/>
                  </a:lnTo>
                  <a:lnTo>
                    <a:pt x="1373" y="867"/>
                  </a:lnTo>
                  <a:lnTo>
                    <a:pt x="1478" y="868"/>
                  </a:lnTo>
                  <a:lnTo>
                    <a:pt x="1449" y="915"/>
                  </a:lnTo>
                  <a:lnTo>
                    <a:pt x="1421" y="964"/>
                  </a:lnTo>
                  <a:lnTo>
                    <a:pt x="1395" y="1013"/>
                  </a:lnTo>
                  <a:lnTo>
                    <a:pt x="1371" y="1062"/>
                  </a:lnTo>
                  <a:lnTo>
                    <a:pt x="1348" y="1112"/>
                  </a:lnTo>
                  <a:lnTo>
                    <a:pt x="1326" y="1163"/>
                  </a:lnTo>
                  <a:lnTo>
                    <a:pt x="1307" y="1213"/>
                  </a:lnTo>
                  <a:lnTo>
                    <a:pt x="1289" y="1264"/>
                  </a:lnTo>
                  <a:lnTo>
                    <a:pt x="1273" y="1315"/>
                  </a:lnTo>
                  <a:lnTo>
                    <a:pt x="1258" y="1365"/>
                  </a:lnTo>
                  <a:lnTo>
                    <a:pt x="1244" y="1415"/>
                  </a:lnTo>
                  <a:lnTo>
                    <a:pt x="1234" y="1465"/>
                  </a:lnTo>
                  <a:lnTo>
                    <a:pt x="1225" y="1514"/>
                  </a:lnTo>
                  <a:lnTo>
                    <a:pt x="1218" y="1562"/>
                  </a:lnTo>
                  <a:lnTo>
                    <a:pt x="1212" y="1609"/>
                  </a:lnTo>
                  <a:lnTo>
                    <a:pt x="1209" y="1656"/>
                  </a:lnTo>
                  <a:lnTo>
                    <a:pt x="1209" y="1661"/>
                  </a:lnTo>
                  <a:lnTo>
                    <a:pt x="1209" y="1667"/>
                  </a:lnTo>
                  <a:lnTo>
                    <a:pt x="1209" y="1672"/>
                  </a:lnTo>
                  <a:lnTo>
                    <a:pt x="1209" y="1677"/>
                  </a:lnTo>
                  <a:lnTo>
                    <a:pt x="1209" y="1683"/>
                  </a:lnTo>
                  <a:lnTo>
                    <a:pt x="1209" y="1688"/>
                  </a:lnTo>
                  <a:lnTo>
                    <a:pt x="1209" y="1693"/>
                  </a:lnTo>
                  <a:lnTo>
                    <a:pt x="1209" y="1699"/>
                  </a:lnTo>
                  <a:lnTo>
                    <a:pt x="1195" y="1690"/>
                  </a:lnTo>
                  <a:lnTo>
                    <a:pt x="1180" y="1680"/>
                  </a:lnTo>
                  <a:lnTo>
                    <a:pt x="1166" y="1671"/>
                  </a:lnTo>
                  <a:lnTo>
                    <a:pt x="1151" y="1662"/>
                  </a:lnTo>
                  <a:lnTo>
                    <a:pt x="1135" y="1651"/>
                  </a:lnTo>
                  <a:lnTo>
                    <a:pt x="1119" y="1642"/>
                  </a:lnTo>
                  <a:lnTo>
                    <a:pt x="1103" y="1632"/>
                  </a:lnTo>
                  <a:lnTo>
                    <a:pt x="1087" y="1622"/>
                  </a:lnTo>
                  <a:lnTo>
                    <a:pt x="1073" y="1613"/>
                  </a:lnTo>
                  <a:lnTo>
                    <a:pt x="1058" y="1603"/>
                  </a:lnTo>
                  <a:lnTo>
                    <a:pt x="1043" y="1593"/>
                  </a:lnTo>
                  <a:lnTo>
                    <a:pt x="1028" y="1582"/>
                  </a:lnTo>
                  <a:lnTo>
                    <a:pt x="1013" y="1570"/>
                  </a:lnTo>
                  <a:lnTo>
                    <a:pt x="998" y="1558"/>
                  </a:lnTo>
                  <a:lnTo>
                    <a:pt x="983" y="1545"/>
                  </a:lnTo>
                  <a:lnTo>
                    <a:pt x="967" y="1531"/>
                  </a:lnTo>
                  <a:lnTo>
                    <a:pt x="977" y="1502"/>
                  </a:lnTo>
                  <a:lnTo>
                    <a:pt x="986" y="1471"/>
                  </a:lnTo>
                  <a:lnTo>
                    <a:pt x="995" y="1442"/>
                  </a:lnTo>
                  <a:lnTo>
                    <a:pt x="1003" y="1413"/>
                  </a:lnTo>
                  <a:lnTo>
                    <a:pt x="1016" y="1357"/>
                  </a:lnTo>
                  <a:lnTo>
                    <a:pt x="1027" y="1302"/>
                  </a:lnTo>
                  <a:lnTo>
                    <a:pt x="1036" y="1253"/>
                  </a:lnTo>
                  <a:lnTo>
                    <a:pt x="1042" y="1210"/>
                  </a:lnTo>
                  <a:lnTo>
                    <a:pt x="1045" y="1175"/>
                  </a:lnTo>
                  <a:lnTo>
                    <a:pt x="1046" y="1147"/>
                  </a:lnTo>
                  <a:lnTo>
                    <a:pt x="1046" y="1132"/>
                  </a:lnTo>
                  <a:lnTo>
                    <a:pt x="1044" y="1114"/>
                  </a:lnTo>
                  <a:lnTo>
                    <a:pt x="1042" y="1095"/>
                  </a:lnTo>
                  <a:lnTo>
                    <a:pt x="1038" y="1076"/>
                  </a:lnTo>
                  <a:lnTo>
                    <a:pt x="1034" y="1056"/>
                  </a:lnTo>
                  <a:lnTo>
                    <a:pt x="1028" y="1035"/>
                  </a:lnTo>
                  <a:lnTo>
                    <a:pt x="1021" y="1015"/>
                  </a:lnTo>
                  <a:lnTo>
                    <a:pt x="1012" y="995"/>
                  </a:lnTo>
                  <a:lnTo>
                    <a:pt x="1007" y="986"/>
                  </a:lnTo>
                  <a:lnTo>
                    <a:pt x="1001" y="976"/>
                  </a:lnTo>
                  <a:lnTo>
                    <a:pt x="995" y="968"/>
                  </a:lnTo>
                  <a:lnTo>
                    <a:pt x="989" y="959"/>
                  </a:lnTo>
                  <a:lnTo>
                    <a:pt x="982" y="950"/>
                  </a:lnTo>
                  <a:lnTo>
                    <a:pt x="974" y="942"/>
                  </a:lnTo>
                  <a:lnTo>
                    <a:pt x="965" y="935"/>
                  </a:lnTo>
                  <a:lnTo>
                    <a:pt x="957" y="928"/>
                  </a:lnTo>
                  <a:lnTo>
                    <a:pt x="948" y="922"/>
                  </a:lnTo>
                  <a:lnTo>
                    <a:pt x="938" y="917"/>
                  </a:lnTo>
                  <a:lnTo>
                    <a:pt x="928" y="912"/>
                  </a:lnTo>
                  <a:lnTo>
                    <a:pt x="917" y="908"/>
                  </a:lnTo>
                  <a:lnTo>
                    <a:pt x="906" y="905"/>
                  </a:lnTo>
                  <a:lnTo>
                    <a:pt x="894" y="903"/>
                  </a:lnTo>
                  <a:lnTo>
                    <a:pt x="881" y="901"/>
                  </a:lnTo>
                  <a:lnTo>
                    <a:pt x="868" y="901"/>
                  </a:lnTo>
                  <a:lnTo>
                    <a:pt x="852" y="901"/>
                  </a:lnTo>
                  <a:lnTo>
                    <a:pt x="836" y="903"/>
                  </a:lnTo>
                  <a:lnTo>
                    <a:pt x="821" y="906"/>
                  </a:lnTo>
                  <a:lnTo>
                    <a:pt x="808" y="910"/>
                  </a:lnTo>
                  <a:lnTo>
                    <a:pt x="795" y="915"/>
                  </a:lnTo>
                  <a:lnTo>
                    <a:pt x="783" y="920"/>
                  </a:lnTo>
                  <a:lnTo>
                    <a:pt x="772" y="927"/>
                  </a:lnTo>
                  <a:lnTo>
                    <a:pt x="761" y="934"/>
                  </a:lnTo>
                  <a:lnTo>
                    <a:pt x="752" y="943"/>
                  </a:lnTo>
                  <a:lnTo>
                    <a:pt x="743" y="951"/>
                  </a:lnTo>
                  <a:lnTo>
                    <a:pt x="735" y="962"/>
                  </a:lnTo>
                  <a:lnTo>
                    <a:pt x="728" y="972"/>
                  </a:lnTo>
                  <a:lnTo>
                    <a:pt x="722" y="982"/>
                  </a:lnTo>
                  <a:lnTo>
                    <a:pt x="716" y="993"/>
                  </a:lnTo>
                  <a:lnTo>
                    <a:pt x="710" y="1005"/>
                  </a:lnTo>
                  <a:lnTo>
                    <a:pt x="706" y="1017"/>
                  </a:lnTo>
                  <a:lnTo>
                    <a:pt x="702" y="1029"/>
                  </a:lnTo>
                  <a:lnTo>
                    <a:pt x="699" y="1041"/>
                  </a:lnTo>
                  <a:lnTo>
                    <a:pt x="696" y="1054"/>
                  </a:lnTo>
                  <a:lnTo>
                    <a:pt x="693" y="1066"/>
                  </a:lnTo>
                  <a:lnTo>
                    <a:pt x="689" y="1092"/>
                  </a:lnTo>
                  <a:lnTo>
                    <a:pt x="688" y="1117"/>
                  </a:lnTo>
                  <a:lnTo>
                    <a:pt x="688" y="1142"/>
                  </a:lnTo>
                  <a:lnTo>
                    <a:pt x="690" y="1166"/>
                  </a:lnTo>
                  <a:lnTo>
                    <a:pt x="694" y="1187"/>
                  </a:lnTo>
                  <a:lnTo>
                    <a:pt x="698" y="1207"/>
                  </a:lnTo>
                  <a:lnTo>
                    <a:pt x="702" y="1226"/>
                  </a:lnTo>
                  <a:lnTo>
                    <a:pt x="708" y="1246"/>
                  </a:lnTo>
                  <a:lnTo>
                    <a:pt x="715" y="1266"/>
                  </a:lnTo>
                  <a:lnTo>
                    <a:pt x="722" y="1286"/>
                  </a:lnTo>
                  <a:lnTo>
                    <a:pt x="730" y="1308"/>
                  </a:lnTo>
                  <a:lnTo>
                    <a:pt x="738" y="1328"/>
                  </a:lnTo>
                  <a:lnTo>
                    <a:pt x="747" y="1348"/>
                  </a:lnTo>
                  <a:lnTo>
                    <a:pt x="757" y="1369"/>
                  </a:lnTo>
                  <a:lnTo>
                    <a:pt x="768" y="1389"/>
                  </a:lnTo>
                  <a:lnTo>
                    <a:pt x="778" y="1409"/>
                  </a:lnTo>
                  <a:lnTo>
                    <a:pt x="790" y="1429"/>
                  </a:lnTo>
                  <a:lnTo>
                    <a:pt x="801" y="1449"/>
                  </a:lnTo>
                  <a:lnTo>
                    <a:pt x="826" y="1488"/>
                  </a:lnTo>
                  <a:lnTo>
                    <a:pt x="851" y="1524"/>
                  </a:lnTo>
                  <a:lnTo>
                    <a:pt x="847" y="1533"/>
                  </a:lnTo>
                  <a:lnTo>
                    <a:pt x="844" y="1541"/>
                  </a:lnTo>
                  <a:lnTo>
                    <a:pt x="840" y="1550"/>
                  </a:lnTo>
                  <a:lnTo>
                    <a:pt x="836" y="1558"/>
                  </a:lnTo>
                  <a:lnTo>
                    <a:pt x="832" y="1567"/>
                  </a:lnTo>
                  <a:lnTo>
                    <a:pt x="829" y="1575"/>
                  </a:lnTo>
                  <a:lnTo>
                    <a:pt x="825" y="1583"/>
                  </a:lnTo>
                  <a:lnTo>
                    <a:pt x="821" y="1591"/>
                  </a:lnTo>
                  <a:lnTo>
                    <a:pt x="808" y="1620"/>
                  </a:lnTo>
                  <a:lnTo>
                    <a:pt x="794" y="1654"/>
                  </a:lnTo>
                  <a:lnTo>
                    <a:pt x="778" y="1691"/>
                  </a:lnTo>
                  <a:lnTo>
                    <a:pt x="760" y="1732"/>
                  </a:lnTo>
                  <a:lnTo>
                    <a:pt x="740" y="1777"/>
                  </a:lnTo>
                  <a:lnTo>
                    <a:pt x="719" y="1824"/>
                  </a:lnTo>
                  <a:lnTo>
                    <a:pt x="695" y="1875"/>
                  </a:lnTo>
                  <a:lnTo>
                    <a:pt x="669" y="1927"/>
                  </a:lnTo>
                  <a:lnTo>
                    <a:pt x="651" y="1963"/>
                  </a:lnTo>
                  <a:lnTo>
                    <a:pt x="634" y="1998"/>
                  </a:lnTo>
                  <a:lnTo>
                    <a:pt x="618" y="2034"/>
                  </a:lnTo>
                  <a:lnTo>
                    <a:pt x="604" y="2069"/>
                  </a:lnTo>
                  <a:lnTo>
                    <a:pt x="591" y="2104"/>
                  </a:lnTo>
                  <a:lnTo>
                    <a:pt x="578" y="2138"/>
                  </a:lnTo>
                  <a:lnTo>
                    <a:pt x="567" y="2173"/>
                  </a:lnTo>
                  <a:lnTo>
                    <a:pt x="558" y="2208"/>
                  </a:lnTo>
                  <a:lnTo>
                    <a:pt x="549" y="2242"/>
                  </a:lnTo>
                  <a:lnTo>
                    <a:pt x="542" y="2275"/>
                  </a:lnTo>
                  <a:lnTo>
                    <a:pt x="535" y="2308"/>
                  </a:lnTo>
                  <a:lnTo>
                    <a:pt x="530" y="2341"/>
                  </a:lnTo>
                  <a:lnTo>
                    <a:pt x="526" y="2375"/>
                  </a:lnTo>
                  <a:lnTo>
                    <a:pt x="523" y="2407"/>
                  </a:lnTo>
                  <a:lnTo>
                    <a:pt x="521" y="2438"/>
                  </a:lnTo>
                  <a:lnTo>
                    <a:pt x="520" y="2470"/>
                  </a:lnTo>
                  <a:lnTo>
                    <a:pt x="519" y="2493"/>
                  </a:lnTo>
                  <a:lnTo>
                    <a:pt x="520" y="2515"/>
                  </a:lnTo>
                  <a:lnTo>
                    <a:pt x="521" y="2538"/>
                  </a:lnTo>
                  <a:lnTo>
                    <a:pt x="523" y="2559"/>
                  </a:lnTo>
                  <a:lnTo>
                    <a:pt x="525" y="2579"/>
                  </a:lnTo>
                  <a:lnTo>
                    <a:pt x="528" y="2599"/>
                  </a:lnTo>
                  <a:lnTo>
                    <a:pt x="531" y="2618"/>
                  </a:lnTo>
                  <a:lnTo>
                    <a:pt x="535" y="2636"/>
                  </a:lnTo>
                  <a:lnTo>
                    <a:pt x="544" y="2671"/>
                  </a:lnTo>
                  <a:lnTo>
                    <a:pt x="554" y="2704"/>
                  </a:lnTo>
                  <a:lnTo>
                    <a:pt x="565" y="2733"/>
                  </a:lnTo>
                  <a:lnTo>
                    <a:pt x="577" y="2760"/>
                  </a:lnTo>
                  <a:lnTo>
                    <a:pt x="589" y="2785"/>
                  </a:lnTo>
                  <a:lnTo>
                    <a:pt x="602" y="2807"/>
                  </a:lnTo>
                  <a:lnTo>
                    <a:pt x="615" y="2827"/>
                  </a:lnTo>
                  <a:lnTo>
                    <a:pt x="627" y="2845"/>
                  </a:lnTo>
                  <a:lnTo>
                    <a:pt x="650" y="2876"/>
                  </a:lnTo>
                  <a:lnTo>
                    <a:pt x="670" y="2898"/>
                  </a:lnTo>
                  <a:lnTo>
                    <a:pt x="682" y="2911"/>
                  </a:lnTo>
                  <a:lnTo>
                    <a:pt x="697" y="2924"/>
                  </a:lnTo>
                  <a:lnTo>
                    <a:pt x="714" y="2937"/>
                  </a:lnTo>
                  <a:lnTo>
                    <a:pt x="732" y="2950"/>
                  </a:lnTo>
                  <a:lnTo>
                    <a:pt x="751" y="2962"/>
                  </a:lnTo>
                  <a:lnTo>
                    <a:pt x="772" y="2974"/>
                  </a:lnTo>
                  <a:lnTo>
                    <a:pt x="793" y="2984"/>
                  </a:lnTo>
                  <a:lnTo>
                    <a:pt x="816" y="2994"/>
                  </a:lnTo>
                  <a:lnTo>
                    <a:pt x="838" y="3002"/>
                  </a:lnTo>
                  <a:lnTo>
                    <a:pt x="862" y="3008"/>
                  </a:lnTo>
                  <a:lnTo>
                    <a:pt x="873" y="3010"/>
                  </a:lnTo>
                  <a:lnTo>
                    <a:pt x="885" y="3011"/>
                  </a:lnTo>
                  <a:lnTo>
                    <a:pt x="897" y="3012"/>
                  </a:lnTo>
                  <a:lnTo>
                    <a:pt x="908" y="3013"/>
                  </a:lnTo>
                  <a:lnTo>
                    <a:pt x="920" y="3013"/>
                  </a:lnTo>
                  <a:lnTo>
                    <a:pt x="931" y="3012"/>
                  </a:lnTo>
                  <a:lnTo>
                    <a:pt x="942" y="3010"/>
                  </a:lnTo>
                  <a:lnTo>
                    <a:pt x="953" y="3008"/>
                  </a:lnTo>
                  <a:lnTo>
                    <a:pt x="964" y="3005"/>
                  </a:lnTo>
                  <a:lnTo>
                    <a:pt x="976" y="3001"/>
                  </a:lnTo>
                  <a:lnTo>
                    <a:pt x="986" y="2996"/>
                  </a:lnTo>
                  <a:lnTo>
                    <a:pt x="997" y="2990"/>
                  </a:lnTo>
                  <a:lnTo>
                    <a:pt x="1011" y="2980"/>
                  </a:lnTo>
                  <a:lnTo>
                    <a:pt x="1024" y="2969"/>
                  </a:lnTo>
                  <a:lnTo>
                    <a:pt x="1034" y="2958"/>
                  </a:lnTo>
                  <a:lnTo>
                    <a:pt x="1043" y="2946"/>
                  </a:lnTo>
                  <a:lnTo>
                    <a:pt x="1051" y="2935"/>
                  </a:lnTo>
                  <a:lnTo>
                    <a:pt x="1057" y="2922"/>
                  </a:lnTo>
                  <a:lnTo>
                    <a:pt x="1062" y="2910"/>
                  </a:lnTo>
                  <a:lnTo>
                    <a:pt x="1066" y="2898"/>
                  </a:lnTo>
                  <a:lnTo>
                    <a:pt x="1069" y="2886"/>
                  </a:lnTo>
                  <a:lnTo>
                    <a:pt x="1071" y="2874"/>
                  </a:lnTo>
                  <a:lnTo>
                    <a:pt x="1073" y="2862"/>
                  </a:lnTo>
                  <a:lnTo>
                    <a:pt x="1074" y="2851"/>
                  </a:lnTo>
                  <a:lnTo>
                    <a:pt x="1075" y="2830"/>
                  </a:lnTo>
                  <a:lnTo>
                    <a:pt x="1076" y="2813"/>
                  </a:lnTo>
                  <a:lnTo>
                    <a:pt x="1076" y="2813"/>
                  </a:lnTo>
                  <a:lnTo>
                    <a:pt x="1076" y="2813"/>
                  </a:lnTo>
                  <a:lnTo>
                    <a:pt x="1076" y="2812"/>
                  </a:lnTo>
                  <a:lnTo>
                    <a:pt x="1076" y="2812"/>
                  </a:lnTo>
                  <a:lnTo>
                    <a:pt x="1076" y="2812"/>
                  </a:lnTo>
                  <a:lnTo>
                    <a:pt x="1076" y="2811"/>
                  </a:lnTo>
                  <a:lnTo>
                    <a:pt x="1076" y="2811"/>
                  </a:lnTo>
                  <a:lnTo>
                    <a:pt x="1076" y="2811"/>
                  </a:lnTo>
                  <a:lnTo>
                    <a:pt x="1079" y="2806"/>
                  </a:lnTo>
                  <a:lnTo>
                    <a:pt x="1082" y="2801"/>
                  </a:lnTo>
                  <a:lnTo>
                    <a:pt x="1084" y="2797"/>
                  </a:lnTo>
                  <a:lnTo>
                    <a:pt x="1087" y="2791"/>
                  </a:lnTo>
                  <a:lnTo>
                    <a:pt x="1090" y="2786"/>
                  </a:lnTo>
                  <a:lnTo>
                    <a:pt x="1093" y="2780"/>
                  </a:lnTo>
                  <a:lnTo>
                    <a:pt x="1096" y="2774"/>
                  </a:lnTo>
                  <a:lnTo>
                    <a:pt x="1099" y="2768"/>
                  </a:lnTo>
                  <a:lnTo>
                    <a:pt x="1102" y="2760"/>
                  </a:lnTo>
                  <a:lnTo>
                    <a:pt x="1105" y="2754"/>
                  </a:lnTo>
                  <a:lnTo>
                    <a:pt x="1108" y="2750"/>
                  </a:lnTo>
                  <a:lnTo>
                    <a:pt x="1112" y="2746"/>
                  </a:lnTo>
                  <a:lnTo>
                    <a:pt x="1115" y="2743"/>
                  </a:lnTo>
                  <a:lnTo>
                    <a:pt x="1118" y="2742"/>
                  </a:lnTo>
                  <a:lnTo>
                    <a:pt x="1121" y="2741"/>
                  </a:lnTo>
                  <a:lnTo>
                    <a:pt x="1124" y="2741"/>
                  </a:lnTo>
                  <a:lnTo>
                    <a:pt x="1130" y="2743"/>
                  </a:lnTo>
                  <a:lnTo>
                    <a:pt x="1136" y="2747"/>
                  </a:lnTo>
                  <a:lnTo>
                    <a:pt x="1142" y="2753"/>
                  </a:lnTo>
                  <a:lnTo>
                    <a:pt x="1147" y="2760"/>
                  </a:lnTo>
                  <a:lnTo>
                    <a:pt x="1170" y="2783"/>
                  </a:lnTo>
                  <a:lnTo>
                    <a:pt x="1196" y="2807"/>
                  </a:lnTo>
                  <a:lnTo>
                    <a:pt x="1224" y="2831"/>
                  </a:lnTo>
                  <a:lnTo>
                    <a:pt x="1256" y="2856"/>
                  </a:lnTo>
                  <a:lnTo>
                    <a:pt x="1288" y="2880"/>
                  </a:lnTo>
                  <a:lnTo>
                    <a:pt x="1321" y="2902"/>
                  </a:lnTo>
                  <a:lnTo>
                    <a:pt x="1338" y="2912"/>
                  </a:lnTo>
                  <a:lnTo>
                    <a:pt x="1355" y="2922"/>
                  </a:lnTo>
                  <a:lnTo>
                    <a:pt x="1372" y="2931"/>
                  </a:lnTo>
                  <a:lnTo>
                    <a:pt x="1389" y="2939"/>
                  </a:lnTo>
                  <a:lnTo>
                    <a:pt x="1392" y="2965"/>
                  </a:lnTo>
                  <a:lnTo>
                    <a:pt x="1396" y="2992"/>
                  </a:lnTo>
                  <a:lnTo>
                    <a:pt x="1401" y="3018"/>
                  </a:lnTo>
                  <a:lnTo>
                    <a:pt x="1407" y="3047"/>
                  </a:lnTo>
                  <a:lnTo>
                    <a:pt x="1415" y="3074"/>
                  </a:lnTo>
                  <a:lnTo>
                    <a:pt x="1424" y="3101"/>
                  </a:lnTo>
                  <a:lnTo>
                    <a:pt x="1434" y="3129"/>
                  </a:lnTo>
                  <a:lnTo>
                    <a:pt x="1447" y="3156"/>
                  </a:lnTo>
                  <a:lnTo>
                    <a:pt x="1461" y="3184"/>
                  </a:lnTo>
                  <a:lnTo>
                    <a:pt x="1478" y="3211"/>
                  </a:lnTo>
                  <a:lnTo>
                    <a:pt x="1487" y="3226"/>
                  </a:lnTo>
                  <a:lnTo>
                    <a:pt x="1496" y="3239"/>
                  </a:lnTo>
                  <a:lnTo>
                    <a:pt x="1507" y="3253"/>
                  </a:lnTo>
                  <a:lnTo>
                    <a:pt x="1517" y="3266"/>
                  </a:lnTo>
                  <a:lnTo>
                    <a:pt x="1530" y="3279"/>
                  </a:lnTo>
                  <a:lnTo>
                    <a:pt x="1542" y="3292"/>
                  </a:lnTo>
                  <a:lnTo>
                    <a:pt x="1554" y="3305"/>
                  </a:lnTo>
                  <a:lnTo>
                    <a:pt x="1568" y="3318"/>
                  </a:lnTo>
                  <a:lnTo>
                    <a:pt x="1582" y="3331"/>
                  </a:lnTo>
                  <a:lnTo>
                    <a:pt x="1597" y="3344"/>
                  </a:lnTo>
                  <a:lnTo>
                    <a:pt x="1612" y="3356"/>
                  </a:lnTo>
                  <a:lnTo>
                    <a:pt x="1628" y="3368"/>
                  </a:lnTo>
                  <a:lnTo>
                    <a:pt x="1629" y="3369"/>
                  </a:lnTo>
                  <a:lnTo>
                    <a:pt x="1630" y="3369"/>
                  </a:lnTo>
                  <a:lnTo>
                    <a:pt x="1631" y="3370"/>
                  </a:lnTo>
                  <a:lnTo>
                    <a:pt x="1631" y="3370"/>
                  </a:lnTo>
                  <a:lnTo>
                    <a:pt x="1632" y="3371"/>
                  </a:lnTo>
                  <a:lnTo>
                    <a:pt x="1633" y="3371"/>
                  </a:lnTo>
                  <a:lnTo>
                    <a:pt x="1634" y="3372"/>
                  </a:lnTo>
                  <a:lnTo>
                    <a:pt x="1635" y="3372"/>
                  </a:lnTo>
                  <a:lnTo>
                    <a:pt x="1634" y="3376"/>
                  </a:lnTo>
                  <a:lnTo>
                    <a:pt x="1633" y="3380"/>
                  </a:lnTo>
                  <a:lnTo>
                    <a:pt x="1633" y="3384"/>
                  </a:lnTo>
                  <a:lnTo>
                    <a:pt x="1632" y="3388"/>
                  </a:lnTo>
                  <a:lnTo>
                    <a:pt x="1632" y="3392"/>
                  </a:lnTo>
                  <a:lnTo>
                    <a:pt x="1632" y="3397"/>
                  </a:lnTo>
                  <a:lnTo>
                    <a:pt x="1632" y="3401"/>
                  </a:lnTo>
                  <a:lnTo>
                    <a:pt x="1632" y="3405"/>
                  </a:lnTo>
                  <a:lnTo>
                    <a:pt x="1632" y="3421"/>
                  </a:lnTo>
                  <a:lnTo>
                    <a:pt x="1633" y="3436"/>
                  </a:lnTo>
                  <a:lnTo>
                    <a:pt x="1635" y="3450"/>
                  </a:lnTo>
                  <a:lnTo>
                    <a:pt x="1638" y="3464"/>
                  </a:lnTo>
                  <a:lnTo>
                    <a:pt x="1642" y="3477"/>
                  </a:lnTo>
                  <a:lnTo>
                    <a:pt x="1646" y="3489"/>
                  </a:lnTo>
                  <a:lnTo>
                    <a:pt x="1651" y="3500"/>
                  </a:lnTo>
                  <a:lnTo>
                    <a:pt x="1657" y="3511"/>
                  </a:lnTo>
                  <a:lnTo>
                    <a:pt x="1664" y="3521"/>
                  </a:lnTo>
                  <a:lnTo>
                    <a:pt x="1671" y="3531"/>
                  </a:lnTo>
                  <a:lnTo>
                    <a:pt x="1680" y="3540"/>
                  </a:lnTo>
                  <a:lnTo>
                    <a:pt x="1688" y="3548"/>
                  </a:lnTo>
                  <a:lnTo>
                    <a:pt x="1698" y="3555"/>
                  </a:lnTo>
                  <a:lnTo>
                    <a:pt x="1708" y="3562"/>
                  </a:lnTo>
                  <a:lnTo>
                    <a:pt x="1719" y="3568"/>
                  </a:lnTo>
                  <a:lnTo>
                    <a:pt x="1731" y="3573"/>
                  </a:lnTo>
                  <a:lnTo>
                    <a:pt x="1646" y="3566"/>
                  </a:lnTo>
                  <a:lnTo>
                    <a:pt x="1561" y="3555"/>
                  </a:lnTo>
                  <a:lnTo>
                    <a:pt x="1477" y="3541"/>
                  </a:lnTo>
                  <a:lnTo>
                    <a:pt x="1396" y="3522"/>
                  </a:lnTo>
                  <a:lnTo>
                    <a:pt x="1316" y="3500"/>
                  </a:lnTo>
                  <a:lnTo>
                    <a:pt x="1236" y="3474"/>
                  </a:lnTo>
                  <a:lnTo>
                    <a:pt x="1160" y="3445"/>
                  </a:lnTo>
                  <a:lnTo>
                    <a:pt x="1085" y="3412"/>
                  </a:lnTo>
                  <a:lnTo>
                    <a:pt x="1012" y="3374"/>
                  </a:lnTo>
                  <a:lnTo>
                    <a:pt x="939" y="3335"/>
                  </a:lnTo>
                  <a:lnTo>
                    <a:pt x="870" y="3292"/>
                  </a:lnTo>
                  <a:lnTo>
                    <a:pt x="804" y="3246"/>
                  </a:lnTo>
                  <a:lnTo>
                    <a:pt x="739" y="3196"/>
                  </a:lnTo>
                  <a:lnTo>
                    <a:pt x="676" y="3145"/>
                  </a:lnTo>
                  <a:lnTo>
                    <a:pt x="617" y="3090"/>
                  </a:lnTo>
                  <a:lnTo>
                    <a:pt x="560" y="3032"/>
                  </a:lnTo>
                  <a:lnTo>
                    <a:pt x="505" y="2972"/>
                  </a:lnTo>
                  <a:lnTo>
                    <a:pt x="454" y="2910"/>
                  </a:lnTo>
                  <a:lnTo>
                    <a:pt x="404" y="2845"/>
                  </a:lnTo>
                  <a:lnTo>
                    <a:pt x="358" y="2778"/>
                  </a:lnTo>
                  <a:lnTo>
                    <a:pt x="316" y="2709"/>
                  </a:lnTo>
                  <a:lnTo>
                    <a:pt x="276" y="2636"/>
                  </a:lnTo>
                  <a:lnTo>
                    <a:pt x="240" y="2563"/>
                  </a:lnTo>
                  <a:lnTo>
                    <a:pt x="207" y="2487"/>
                  </a:lnTo>
                  <a:lnTo>
                    <a:pt x="178" y="2410"/>
                  </a:lnTo>
                  <a:lnTo>
                    <a:pt x="153" y="2331"/>
                  </a:lnTo>
                  <a:lnTo>
                    <a:pt x="130" y="2251"/>
                  </a:lnTo>
                  <a:lnTo>
                    <a:pt x="111" y="2168"/>
                  </a:lnTo>
                  <a:lnTo>
                    <a:pt x="97" y="2085"/>
                  </a:lnTo>
                  <a:lnTo>
                    <a:pt x="87" y="2000"/>
                  </a:lnTo>
                  <a:lnTo>
                    <a:pt x="80" y="1914"/>
                  </a:lnTo>
                  <a:lnTo>
                    <a:pt x="78" y="1828"/>
                  </a:lnTo>
                  <a:close/>
                  <a:moveTo>
                    <a:pt x="1880" y="3575"/>
                  </a:moveTo>
                  <a:lnTo>
                    <a:pt x="1893" y="3569"/>
                  </a:lnTo>
                  <a:lnTo>
                    <a:pt x="1904" y="3562"/>
                  </a:lnTo>
                  <a:lnTo>
                    <a:pt x="1916" y="3555"/>
                  </a:lnTo>
                  <a:lnTo>
                    <a:pt x="1926" y="3547"/>
                  </a:lnTo>
                  <a:lnTo>
                    <a:pt x="1936" y="3538"/>
                  </a:lnTo>
                  <a:lnTo>
                    <a:pt x="1946" y="3529"/>
                  </a:lnTo>
                  <a:lnTo>
                    <a:pt x="1954" y="3519"/>
                  </a:lnTo>
                  <a:lnTo>
                    <a:pt x="1962" y="3508"/>
                  </a:lnTo>
                  <a:lnTo>
                    <a:pt x="1969" y="3497"/>
                  </a:lnTo>
                  <a:lnTo>
                    <a:pt x="1976" y="3485"/>
                  </a:lnTo>
                  <a:lnTo>
                    <a:pt x="1981" y="3473"/>
                  </a:lnTo>
                  <a:lnTo>
                    <a:pt x="1986" y="3460"/>
                  </a:lnTo>
                  <a:lnTo>
                    <a:pt x="1989" y="3447"/>
                  </a:lnTo>
                  <a:lnTo>
                    <a:pt x="1992" y="3433"/>
                  </a:lnTo>
                  <a:lnTo>
                    <a:pt x="1994" y="3420"/>
                  </a:lnTo>
                  <a:lnTo>
                    <a:pt x="1994" y="3405"/>
                  </a:lnTo>
                  <a:lnTo>
                    <a:pt x="1994" y="3401"/>
                  </a:lnTo>
                  <a:lnTo>
                    <a:pt x="1994" y="3397"/>
                  </a:lnTo>
                  <a:lnTo>
                    <a:pt x="1994" y="3392"/>
                  </a:lnTo>
                  <a:lnTo>
                    <a:pt x="1993" y="3388"/>
                  </a:lnTo>
                  <a:lnTo>
                    <a:pt x="1993" y="3384"/>
                  </a:lnTo>
                  <a:lnTo>
                    <a:pt x="1992" y="3379"/>
                  </a:lnTo>
                  <a:lnTo>
                    <a:pt x="1992" y="3375"/>
                  </a:lnTo>
                  <a:lnTo>
                    <a:pt x="1991" y="3371"/>
                  </a:lnTo>
                  <a:lnTo>
                    <a:pt x="2011" y="3357"/>
                  </a:lnTo>
                  <a:lnTo>
                    <a:pt x="2030" y="3342"/>
                  </a:lnTo>
                  <a:lnTo>
                    <a:pt x="2048" y="3326"/>
                  </a:lnTo>
                  <a:lnTo>
                    <a:pt x="2064" y="3310"/>
                  </a:lnTo>
                  <a:lnTo>
                    <a:pt x="2081" y="3295"/>
                  </a:lnTo>
                  <a:lnTo>
                    <a:pt x="2094" y="3280"/>
                  </a:lnTo>
                  <a:lnTo>
                    <a:pt x="2107" y="3265"/>
                  </a:lnTo>
                  <a:lnTo>
                    <a:pt x="2118" y="3252"/>
                  </a:lnTo>
                  <a:lnTo>
                    <a:pt x="2127" y="3239"/>
                  </a:lnTo>
                  <a:lnTo>
                    <a:pt x="2136" y="3225"/>
                  </a:lnTo>
                  <a:lnTo>
                    <a:pt x="2145" y="3210"/>
                  </a:lnTo>
                  <a:lnTo>
                    <a:pt x="2154" y="3195"/>
                  </a:lnTo>
                  <a:lnTo>
                    <a:pt x="2162" y="3180"/>
                  </a:lnTo>
                  <a:lnTo>
                    <a:pt x="2170" y="3164"/>
                  </a:lnTo>
                  <a:lnTo>
                    <a:pt x="2178" y="3147"/>
                  </a:lnTo>
                  <a:lnTo>
                    <a:pt x="2185" y="3129"/>
                  </a:lnTo>
                  <a:lnTo>
                    <a:pt x="2191" y="3111"/>
                  </a:lnTo>
                  <a:lnTo>
                    <a:pt x="2197" y="3093"/>
                  </a:lnTo>
                  <a:lnTo>
                    <a:pt x="2202" y="3074"/>
                  </a:lnTo>
                  <a:lnTo>
                    <a:pt x="2206" y="3054"/>
                  </a:lnTo>
                  <a:lnTo>
                    <a:pt x="2209" y="3033"/>
                  </a:lnTo>
                  <a:lnTo>
                    <a:pt x="2212" y="3012"/>
                  </a:lnTo>
                  <a:lnTo>
                    <a:pt x="2214" y="2991"/>
                  </a:lnTo>
                  <a:lnTo>
                    <a:pt x="2214" y="2969"/>
                  </a:lnTo>
                  <a:lnTo>
                    <a:pt x="2214" y="2968"/>
                  </a:lnTo>
                  <a:lnTo>
                    <a:pt x="2214" y="2966"/>
                  </a:lnTo>
                  <a:lnTo>
                    <a:pt x="2214" y="2965"/>
                  </a:lnTo>
                  <a:lnTo>
                    <a:pt x="2214" y="2963"/>
                  </a:lnTo>
                  <a:lnTo>
                    <a:pt x="2214" y="2962"/>
                  </a:lnTo>
                  <a:lnTo>
                    <a:pt x="2213" y="2960"/>
                  </a:lnTo>
                  <a:lnTo>
                    <a:pt x="2213" y="2959"/>
                  </a:lnTo>
                  <a:lnTo>
                    <a:pt x="2212" y="2957"/>
                  </a:lnTo>
                  <a:lnTo>
                    <a:pt x="2232" y="2950"/>
                  </a:lnTo>
                  <a:lnTo>
                    <a:pt x="2253" y="2942"/>
                  </a:lnTo>
                  <a:lnTo>
                    <a:pt x="2273" y="2933"/>
                  </a:lnTo>
                  <a:lnTo>
                    <a:pt x="2293" y="2922"/>
                  </a:lnTo>
                  <a:lnTo>
                    <a:pt x="2313" y="2911"/>
                  </a:lnTo>
                  <a:lnTo>
                    <a:pt x="2333" y="2899"/>
                  </a:lnTo>
                  <a:lnTo>
                    <a:pt x="2352" y="2886"/>
                  </a:lnTo>
                  <a:lnTo>
                    <a:pt x="2372" y="2873"/>
                  </a:lnTo>
                  <a:lnTo>
                    <a:pt x="2391" y="2858"/>
                  </a:lnTo>
                  <a:lnTo>
                    <a:pt x="2409" y="2844"/>
                  </a:lnTo>
                  <a:lnTo>
                    <a:pt x="2427" y="2830"/>
                  </a:lnTo>
                  <a:lnTo>
                    <a:pt x="2443" y="2816"/>
                  </a:lnTo>
                  <a:lnTo>
                    <a:pt x="2459" y="2801"/>
                  </a:lnTo>
                  <a:lnTo>
                    <a:pt x="2474" y="2787"/>
                  </a:lnTo>
                  <a:lnTo>
                    <a:pt x="2489" y="2773"/>
                  </a:lnTo>
                  <a:lnTo>
                    <a:pt x="2502" y="2760"/>
                  </a:lnTo>
                  <a:lnTo>
                    <a:pt x="2507" y="2753"/>
                  </a:lnTo>
                  <a:lnTo>
                    <a:pt x="2513" y="2747"/>
                  </a:lnTo>
                  <a:lnTo>
                    <a:pt x="2519" y="2743"/>
                  </a:lnTo>
                  <a:lnTo>
                    <a:pt x="2525" y="2741"/>
                  </a:lnTo>
                  <a:lnTo>
                    <a:pt x="2528" y="2741"/>
                  </a:lnTo>
                  <a:lnTo>
                    <a:pt x="2531" y="2742"/>
                  </a:lnTo>
                  <a:lnTo>
                    <a:pt x="2534" y="2743"/>
                  </a:lnTo>
                  <a:lnTo>
                    <a:pt x="2537" y="2746"/>
                  </a:lnTo>
                  <a:lnTo>
                    <a:pt x="2540" y="2750"/>
                  </a:lnTo>
                  <a:lnTo>
                    <a:pt x="2544" y="2754"/>
                  </a:lnTo>
                  <a:lnTo>
                    <a:pt x="2547" y="2760"/>
                  </a:lnTo>
                  <a:lnTo>
                    <a:pt x="2550" y="2768"/>
                  </a:lnTo>
                  <a:lnTo>
                    <a:pt x="2559" y="2786"/>
                  </a:lnTo>
                  <a:lnTo>
                    <a:pt x="2568" y="2803"/>
                  </a:lnTo>
                  <a:lnTo>
                    <a:pt x="2576" y="2816"/>
                  </a:lnTo>
                  <a:lnTo>
                    <a:pt x="2584" y="2827"/>
                  </a:lnTo>
                  <a:lnTo>
                    <a:pt x="2592" y="2836"/>
                  </a:lnTo>
                  <a:lnTo>
                    <a:pt x="2599" y="2842"/>
                  </a:lnTo>
                  <a:lnTo>
                    <a:pt x="2603" y="2844"/>
                  </a:lnTo>
                  <a:lnTo>
                    <a:pt x="2607" y="2845"/>
                  </a:lnTo>
                  <a:lnTo>
                    <a:pt x="2610" y="2846"/>
                  </a:lnTo>
                  <a:lnTo>
                    <a:pt x="2614" y="2846"/>
                  </a:lnTo>
                  <a:lnTo>
                    <a:pt x="2618" y="2846"/>
                  </a:lnTo>
                  <a:lnTo>
                    <a:pt x="2622" y="2845"/>
                  </a:lnTo>
                  <a:lnTo>
                    <a:pt x="2626" y="2843"/>
                  </a:lnTo>
                  <a:lnTo>
                    <a:pt x="2631" y="2841"/>
                  </a:lnTo>
                  <a:lnTo>
                    <a:pt x="2638" y="2835"/>
                  </a:lnTo>
                  <a:lnTo>
                    <a:pt x="2647" y="2826"/>
                  </a:lnTo>
                  <a:lnTo>
                    <a:pt x="2655" y="2815"/>
                  </a:lnTo>
                  <a:lnTo>
                    <a:pt x="2664" y="2802"/>
                  </a:lnTo>
                  <a:lnTo>
                    <a:pt x="2674" y="2787"/>
                  </a:lnTo>
                  <a:lnTo>
                    <a:pt x="2684" y="2769"/>
                  </a:lnTo>
                  <a:lnTo>
                    <a:pt x="2693" y="2750"/>
                  </a:lnTo>
                  <a:lnTo>
                    <a:pt x="2703" y="2724"/>
                  </a:lnTo>
                  <a:lnTo>
                    <a:pt x="2713" y="2693"/>
                  </a:lnTo>
                  <a:lnTo>
                    <a:pt x="2723" y="2658"/>
                  </a:lnTo>
                  <a:lnTo>
                    <a:pt x="2732" y="2619"/>
                  </a:lnTo>
                  <a:lnTo>
                    <a:pt x="2741" y="2576"/>
                  </a:lnTo>
                  <a:lnTo>
                    <a:pt x="2748" y="2532"/>
                  </a:lnTo>
                  <a:lnTo>
                    <a:pt x="2754" y="2484"/>
                  </a:lnTo>
                  <a:lnTo>
                    <a:pt x="2772" y="2479"/>
                  </a:lnTo>
                  <a:lnTo>
                    <a:pt x="2789" y="2473"/>
                  </a:lnTo>
                  <a:lnTo>
                    <a:pt x="2807" y="2466"/>
                  </a:lnTo>
                  <a:lnTo>
                    <a:pt x="2824" y="2458"/>
                  </a:lnTo>
                  <a:lnTo>
                    <a:pt x="2840" y="2450"/>
                  </a:lnTo>
                  <a:lnTo>
                    <a:pt x="2856" y="2441"/>
                  </a:lnTo>
                  <a:lnTo>
                    <a:pt x="2872" y="2432"/>
                  </a:lnTo>
                  <a:lnTo>
                    <a:pt x="2888" y="2421"/>
                  </a:lnTo>
                  <a:lnTo>
                    <a:pt x="2903" y="2411"/>
                  </a:lnTo>
                  <a:lnTo>
                    <a:pt x="2919" y="2399"/>
                  </a:lnTo>
                  <a:lnTo>
                    <a:pt x="2933" y="2387"/>
                  </a:lnTo>
                  <a:lnTo>
                    <a:pt x="2947" y="2375"/>
                  </a:lnTo>
                  <a:lnTo>
                    <a:pt x="2961" y="2362"/>
                  </a:lnTo>
                  <a:lnTo>
                    <a:pt x="2974" y="2347"/>
                  </a:lnTo>
                  <a:lnTo>
                    <a:pt x="2986" y="2333"/>
                  </a:lnTo>
                  <a:lnTo>
                    <a:pt x="2998" y="2318"/>
                  </a:lnTo>
                  <a:lnTo>
                    <a:pt x="3010" y="2303"/>
                  </a:lnTo>
                  <a:lnTo>
                    <a:pt x="3021" y="2287"/>
                  </a:lnTo>
                  <a:lnTo>
                    <a:pt x="3031" y="2271"/>
                  </a:lnTo>
                  <a:lnTo>
                    <a:pt x="3040" y="2254"/>
                  </a:lnTo>
                  <a:lnTo>
                    <a:pt x="3049" y="2237"/>
                  </a:lnTo>
                  <a:lnTo>
                    <a:pt x="3058" y="2220"/>
                  </a:lnTo>
                  <a:lnTo>
                    <a:pt x="3065" y="2202"/>
                  </a:lnTo>
                  <a:lnTo>
                    <a:pt x="3072" y="2184"/>
                  </a:lnTo>
                  <a:lnTo>
                    <a:pt x="3079" y="2164"/>
                  </a:lnTo>
                  <a:lnTo>
                    <a:pt x="3084" y="2145"/>
                  </a:lnTo>
                  <a:lnTo>
                    <a:pt x="3089" y="2126"/>
                  </a:lnTo>
                  <a:lnTo>
                    <a:pt x="3093" y="2107"/>
                  </a:lnTo>
                  <a:lnTo>
                    <a:pt x="3096" y="2087"/>
                  </a:lnTo>
                  <a:lnTo>
                    <a:pt x="3098" y="2067"/>
                  </a:lnTo>
                  <a:lnTo>
                    <a:pt x="3099" y="2046"/>
                  </a:lnTo>
                  <a:lnTo>
                    <a:pt x="3100" y="2026"/>
                  </a:lnTo>
                  <a:lnTo>
                    <a:pt x="3098" y="1996"/>
                  </a:lnTo>
                  <a:lnTo>
                    <a:pt x="3094" y="1966"/>
                  </a:lnTo>
                  <a:lnTo>
                    <a:pt x="3088" y="1936"/>
                  </a:lnTo>
                  <a:lnTo>
                    <a:pt x="3081" y="1905"/>
                  </a:lnTo>
                  <a:lnTo>
                    <a:pt x="3072" y="1875"/>
                  </a:lnTo>
                  <a:lnTo>
                    <a:pt x="3062" y="1844"/>
                  </a:lnTo>
                  <a:lnTo>
                    <a:pt x="3051" y="1812"/>
                  </a:lnTo>
                  <a:lnTo>
                    <a:pt x="3039" y="1782"/>
                  </a:lnTo>
                  <a:lnTo>
                    <a:pt x="3026" y="1752"/>
                  </a:lnTo>
                  <a:lnTo>
                    <a:pt x="3012" y="1722"/>
                  </a:lnTo>
                  <a:lnTo>
                    <a:pt x="2998" y="1693"/>
                  </a:lnTo>
                  <a:lnTo>
                    <a:pt x="2983" y="1665"/>
                  </a:lnTo>
                  <a:lnTo>
                    <a:pt x="2953" y="1610"/>
                  </a:lnTo>
                  <a:lnTo>
                    <a:pt x="2924" y="1561"/>
                  </a:lnTo>
                  <a:lnTo>
                    <a:pt x="2914" y="1543"/>
                  </a:lnTo>
                  <a:lnTo>
                    <a:pt x="2902" y="1524"/>
                  </a:lnTo>
                  <a:lnTo>
                    <a:pt x="2891" y="1502"/>
                  </a:lnTo>
                  <a:lnTo>
                    <a:pt x="2880" y="1478"/>
                  </a:lnTo>
                  <a:lnTo>
                    <a:pt x="2869" y="1452"/>
                  </a:lnTo>
                  <a:lnTo>
                    <a:pt x="2858" y="1425"/>
                  </a:lnTo>
                  <a:lnTo>
                    <a:pt x="2849" y="1397"/>
                  </a:lnTo>
                  <a:lnTo>
                    <a:pt x="2840" y="1368"/>
                  </a:lnTo>
                  <a:lnTo>
                    <a:pt x="2832" y="1337"/>
                  </a:lnTo>
                  <a:lnTo>
                    <a:pt x="2826" y="1306"/>
                  </a:lnTo>
                  <a:lnTo>
                    <a:pt x="2824" y="1289"/>
                  </a:lnTo>
                  <a:lnTo>
                    <a:pt x="2822" y="1273"/>
                  </a:lnTo>
                  <a:lnTo>
                    <a:pt x="2821" y="1257"/>
                  </a:lnTo>
                  <a:lnTo>
                    <a:pt x="2820" y="1240"/>
                  </a:lnTo>
                  <a:lnTo>
                    <a:pt x="2819" y="1224"/>
                  </a:lnTo>
                  <a:lnTo>
                    <a:pt x="2820" y="1208"/>
                  </a:lnTo>
                  <a:lnTo>
                    <a:pt x="2821" y="1191"/>
                  </a:lnTo>
                  <a:lnTo>
                    <a:pt x="2823" y="1175"/>
                  </a:lnTo>
                  <a:lnTo>
                    <a:pt x="2825" y="1159"/>
                  </a:lnTo>
                  <a:lnTo>
                    <a:pt x="2828" y="1142"/>
                  </a:lnTo>
                  <a:lnTo>
                    <a:pt x="2832" y="1125"/>
                  </a:lnTo>
                  <a:lnTo>
                    <a:pt x="2837" y="1109"/>
                  </a:lnTo>
                  <a:lnTo>
                    <a:pt x="2860" y="1119"/>
                  </a:lnTo>
                  <a:lnTo>
                    <a:pt x="2884" y="1129"/>
                  </a:lnTo>
                  <a:lnTo>
                    <a:pt x="2910" y="1138"/>
                  </a:lnTo>
                  <a:lnTo>
                    <a:pt x="2936" y="1146"/>
                  </a:lnTo>
                  <a:lnTo>
                    <a:pt x="2963" y="1152"/>
                  </a:lnTo>
                  <a:lnTo>
                    <a:pt x="2993" y="1157"/>
                  </a:lnTo>
                  <a:lnTo>
                    <a:pt x="3024" y="1160"/>
                  </a:lnTo>
                  <a:lnTo>
                    <a:pt x="3057" y="1161"/>
                  </a:lnTo>
                  <a:lnTo>
                    <a:pt x="3072" y="1161"/>
                  </a:lnTo>
                  <a:lnTo>
                    <a:pt x="3086" y="1160"/>
                  </a:lnTo>
                  <a:lnTo>
                    <a:pt x="3099" y="1159"/>
                  </a:lnTo>
                  <a:lnTo>
                    <a:pt x="3112" y="1157"/>
                  </a:lnTo>
                  <a:lnTo>
                    <a:pt x="3125" y="1155"/>
                  </a:lnTo>
                  <a:lnTo>
                    <a:pt x="3136" y="1152"/>
                  </a:lnTo>
                  <a:lnTo>
                    <a:pt x="3147" y="1149"/>
                  </a:lnTo>
                  <a:lnTo>
                    <a:pt x="3158" y="1146"/>
                  </a:lnTo>
                  <a:lnTo>
                    <a:pt x="3168" y="1142"/>
                  </a:lnTo>
                  <a:lnTo>
                    <a:pt x="3177" y="1138"/>
                  </a:lnTo>
                  <a:lnTo>
                    <a:pt x="3187" y="1133"/>
                  </a:lnTo>
                  <a:lnTo>
                    <a:pt x="3195" y="1127"/>
                  </a:lnTo>
                  <a:lnTo>
                    <a:pt x="3209" y="1117"/>
                  </a:lnTo>
                  <a:lnTo>
                    <a:pt x="3222" y="1105"/>
                  </a:lnTo>
                  <a:lnTo>
                    <a:pt x="3233" y="1094"/>
                  </a:lnTo>
                  <a:lnTo>
                    <a:pt x="3242" y="1082"/>
                  </a:lnTo>
                  <a:lnTo>
                    <a:pt x="3249" y="1070"/>
                  </a:lnTo>
                  <a:lnTo>
                    <a:pt x="3255" y="1058"/>
                  </a:lnTo>
                  <a:lnTo>
                    <a:pt x="3260" y="1047"/>
                  </a:lnTo>
                  <a:lnTo>
                    <a:pt x="3263" y="1036"/>
                  </a:lnTo>
                  <a:lnTo>
                    <a:pt x="3264" y="1026"/>
                  </a:lnTo>
                  <a:lnTo>
                    <a:pt x="3265" y="1018"/>
                  </a:lnTo>
                  <a:lnTo>
                    <a:pt x="3265" y="1007"/>
                  </a:lnTo>
                  <a:lnTo>
                    <a:pt x="3264" y="998"/>
                  </a:lnTo>
                  <a:lnTo>
                    <a:pt x="3263" y="988"/>
                  </a:lnTo>
                  <a:lnTo>
                    <a:pt x="3261" y="979"/>
                  </a:lnTo>
                  <a:lnTo>
                    <a:pt x="3259" y="970"/>
                  </a:lnTo>
                  <a:lnTo>
                    <a:pt x="3256" y="961"/>
                  </a:lnTo>
                  <a:lnTo>
                    <a:pt x="3253" y="952"/>
                  </a:lnTo>
                  <a:lnTo>
                    <a:pt x="3249" y="944"/>
                  </a:lnTo>
                  <a:lnTo>
                    <a:pt x="3240" y="929"/>
                  </a:lnTo>
                  <a:lnTo>
                    <a:pt x="3230" y="915"/>
                  </a:lnTo>
                  <a:lnTo>
                    <a:pt x="3218" y="903"/>
                  </a:lnTo>
                  <a:lnTo>
                    <a:pt x="3205" y="891"/>
                  </a:lnTo>
                  <a:lnTo>
                    <a:pt x="3191" y="881"/>
                  </a:lnTo>
                  <a:lnTo>
                    <a:pt x="3175" y="873"/>
                  </a:lnTo>
                  <a:lnTo>
                    <a:pt x="3159" y="865"/>
                  </a:lnTo>
                  <a:lnTo>
                    <a:pt x="3143" y="859"/>
                  </a:lnTo>
                  <a:lnTo>
                    <a:pt x="3127" y="854"/>
                  </a:lnTo>
                  <a:lnTo>
                    <a:pt x="3110" y="850"/>
                  </a:lnTo>
                  <a:lnTo>
                    <a:pt x="3094" y="848"/>
                  </a:lnTo>
                  <a:lnTo>
                    <a:pt x="3078" y="847"/>
                  </a:lnTo>
                  <a:lnTo>
                    <a:pt x="3064" y="847"/>
                  </a:lnTo>
                  <a:lnTo>
                    <a:pt x="3049" y="848"/>
                  </a:lnTo>
                  <a:lnTo>
                    <a:pt x="3034" y="850"/>
                  </a:lnTo>
                  <a:lnTo>
                    <a:pt x="3018" y="852"/>
                  </a:lnTo>
                  <a:lnTo>
                    <a:pt x="3002" y="856"/>
                  </a:lnTo>
                  <a:lnTo>
                    <a:pt x="2986" y="860"/>
                  </a:lnTo>
                  <a:lnTo>
                    <a:pt x="2969" y="866"/>
                  </a:lnTo>
                  <a:lnTo>
                    <a:pt x="2952" y="873"/>
                  </a:lnTo>
                  <a:lnTo>
                    <a:pt x="2936" y="881"/>
                  </a:lnTo>
                  <a:lnTo>
                    <a:pt x="2919" y="891"/>
                  </a:lnTo>
                  <a:lnTo>
                    <a:pt x="2902" y="902"/>
                  </a:lnTo>
                  <a:lnTo>
                    <a:pt x="2886" y="915"/>
                  </a:lnTo>
                  <a:lnTo>
                    <a:pt x="2870" y="929"/>
                  </a:lnTo>
                  <a:lnTo>
                    <a:pt x="2855" y="945"/>
                  </a:lnTo>
                  <a:lnTo>
                    <a:pt x="2840" y="965"/>
                  </a:lnTo>
                  <a:lnTo>
                    <a:pt x="2826" y="985"/>
                  </a:lnTo>
                  <a:lnTo>
                    <a:pt x="2826" y="985"/>
                  </a:lnTo>
                  <a:lnTo>
                    <a:pt x="2826" y="985"/>
                  </a:lnTo>
                  <a:lnTo>
                    <a:pt x="2826" y="986"/>
                  </a:lnTo>
                  <a:lnTo>
                    <a:pt x="2826" y="986"/>
                  </a:lnTo>
                  <a:lnTo>
                    <a:pt x="2825" y="986"/>
                  </a:lnTo>
                  <a:lnTo>
                    <a:pt x="2825" y="986"/>
                  </a:lnTo>
                  <a:lnTo>
                    <a:pt x="2825" y="987"/>
                  </a:lnTo>
                  <a:lnTo>
                    <a:pt x="2825" y="987"/>
                  </a:lnTo>
                  <a:lnTo>
                    <a:pt x="2815" y="982"/>
                  </a:lnTo>
                  <a:lnTo>
                    <a:pt x="2805" y="976"/>
                  </a:lnTo>
                  <a:lnTo>
                    <a:pt x="2795" y="971"/>
                  </a:lnTo>
                  <a:lnTo>
                    <a:pt x="2784" y="965"/>
                  </a:lnTo>
                  <a:lnTo>
                    <a:pt x="2773" y="959"/>
                  </a:lnTo>
                  <a:lnTo>
                    <a:pt x="2762" y="952"/>
                  </a:lnTo>
                  <a:lnTo>
                    <a:pt x="2750" y="946"/>
                  </a:lnTo>
                  <a:lnTo>
                    <a:pt x="2738" y="940"/>
                  </a:lnTo>
                  <a:lnTo>
                    <a:pt x="2719" y="931"/>
                  </a:lnTo>
                  <a:lnTo>
                    <a:pt x="2699" y="922"/>
                  </a:lnTo>
                  <a:lnTo>
                    <a:pt x="2678" y="914"/>
                  </a:lnTo>
                  <a:lnTo>
                    <a:pt x="2658" y="907"/>
                  </a:lnTo>
                  <a:lnTo>
                    <a:pt x="2638" y="901"/>
                  </a:lnTo>
                  <a:lnTo>
                    <a:pt x="2616" y="896"/>
                  </a:lnTo>
                  <a:lnTo>
                    <a:pt x="2595" y="891"/>
                  </a:lnTo>
                  <a:lnTo>
                    <a:pt x="2574" y="888"/>
                  </a:lnTo>
                  <a:lnTo>
                    <a:pt x="2576" y="878"/>
                  </a:lnTo>
                  <a:lnTo>
                    <a:pt x="2577" y="868"/>
                  </a:lnTo>
                  <a:lnTo>
                    <a:pt x="2578" y="858"/>
                  </a:lnTo>
                  <a:lnTo>
                    <a:pt x="2580" y="848"/>
                  </a:lnTo>
                  <a:lnTo>
                    <a:pt x="2580" y="838"/>
                  </a:lnTo>
                  <a:lnTo>
                    <a:pt x="2581" y="828"/>
                  </a:lnTo>
                  <a:lnTo>
                    <a:pt x="2582" y="818"/>
                  </a:lnTo>
                  <a:lnTo>
                    <a:pt x="2582" y="808"/>
                  </a:lnTo>
                  <a:lnTo>
                    <a:pt x="2582" y="778"/>
                  </a:lnTo>
                  <a:lnTo>
                    <a:pt x="2581" y="750"/>
                  </a:lnTo>
                  <a:lnTo>
                    <a:pt x="2579" y="721"/>
                  </a:lnTo>
                  <a:lnTo>
                    <a:pt x="2574" y="693"/>
                  </a:lnTo>
                  <a:lnTo>
                    <a:pt x="2568" y="664"/>
                  </a:lnTo>
                  <a:lnTo>
                    <a:pt x="2561" y="636"/>
                  </a:lnTo>
                  <a:lnTo>
                    <a:pt x="2552" y="607"/>
                  </a:lnTo>
                  <a:lnTo>
                    <a:pt x="2541" y="580"/>
                  </a:lnTo>
                  <a:lnTo>
                    <a:pt x="2534" y="567"/>
                  </a:lnTo>
                  <a:lnTo>
                    <a:pt x="2528" y="554"/>
                  </a:lnTo>
                  <a:lnTo>
                    <a:pt x="2520" y="541"/>
                  </a:lnTo>
                  <a:lnTo>
                    <a:pt x="2513" y="528"/>
                  </a:lnTo>
                  <a:lnTo>
                    <a:pt x="2505" y="516"/>
                  </a:lnTo>
                  <a:lnTo>
                    <a:pt x="2496" y="504"/>
                  </a:lnTo>
                  <a:lnTo>
                    <a:pt x="2487" y="492"/>
                  </a:lnTo>
                  <a:lnTo>
                    <a:pt x="2477" y="481"/>
                  </a:lnTo>
                  <a:lnTo>
                    <a:pt x="2467" y="469"/>
                  </a:lnTo>
                  <a:lnTo>
                    <a:pt x="2456" y="459"/>
                  </a:lnTo>
                  <a:lnTo>
                    <a:pt x="2445" y="448"/>
                  </a:lnTo>
                  <a:lnTo>
                    <a:pt x="2433" y="438"/>
                  </a:lnTo>
                  <a:lnTo>
                    <a:pt x="2420" y="427"/>
                  </a:lnTo>
                  <a:lnTo>
                    <a:pt x="2407" y="418"/>
                  </a:lnTo>
                  <a:lnTo>
                    <a:pt x="2394" y="409"/>
                  </a:lnTo>
                  <a:lnTo>
                    <a:pt x="2380" y="401"/>
                  </a:lnTo>
                  <a:lnTo>
                    <a:pt x="2361" y="392"/>
                  </a:lnTo>
                  <a:lnTo>
                    <a:pt x="2340" y="384"/>
                  </a:lnTo>
                  <a:lnTo>
                    <a:pt x="2319" y="377"/>
                  </a:lnTo>
                  <a:lnTo>
                    <a:pt x="2298" y="371"/>
                  </a:lnTo>
                  <a:lnTo>
                    <a:pt x="2276" y="367"/>
                  </a:lnTo>
                  <a:lnTo>
                    <a:pt x="2253" y="363"/>
                  </a:lnTo>
                  <a:lnTo>
                    <a:pt x="2231" y="361"/>
                  </a:lnTo>
                  <a:lnTo>
                    <a:pt x="2209" y="359"/>
                  </a:lnTo>
                  <a:lnTo>
                    <a:pt x="2188" y="358"/>
                  </a:lnTo>
                  <a:lnTo>
                    <a:pt x="2167" y="358"/>
                  </a:lnTo>
                  <a:lnTo>
                    <a:pt x="2147" y="359"/>
                  </a:lnTo>
                  <a:lnTo>
                    <a:pt x="2129" y="360"/>
                  </a:lnTo>
                  <a:lnTo>
                    <a:pt x="2112" y="362"/>
                  </a:lnTo>
                  <a:lnTo>
                    <a:pt x="2096" y="364"/>
                  </a:lnTo>
                  <a:lnTo>
                    <a:pt x="2083" y="367"/>
                  </a:lnTo>
                  <a:lnTo>
                    <a:pt x="2071" y="370"/>
                  </a:lnTo>
                  <a:lnTo>
                    <a:pt x="2071" y="370"/>
                  </a:lnTo>
                  <a:lnTo>
                    <a:pt x="2070" y="370"/>
                  </a:lnTo>
                  <a:lnTo>
                    <a:pt x="2070" y="370"/>
                  </a:lnTo>
                  <a:lnTo>
                    <a:pt x="2070" y="370"/>
                  </a:lnTo>
                  <a:lnTo>
                    <a:pt x="2070" y="370"/>
                  </a:lnTo>
                  <a:lnTo>
                    <a:pt x="2071" y="370"/>
                  </a:lnTo>
                  <a:lnTo>
                    <a:pt x="2071" y="370"/>
                  </a:lnTo>
                  <a:lnTo>
                    <a:pt x="2071" y="370"/>
                  </a:lnTo>
                  <a:lnTo>
                    <a:pt x="2072" y="364"/>
                  </a:lnTo>
                  <a:lnTo>
                    <a:pt x="2073" y="357"/>
                  </a:lnTo>
                  <a:lnTo>
                    <a:pt x="2074" y="351"/>
                  </a:lnTo>
                  <a:lnTo>
                    <a:pt x="2074" y="345"/>
                  </a:lnTo>
                  <a:lnTo>
                    <a:pt x="2075" y="339"/>
                  </a:lnTo>
                  <a:lnTo>
                    <a:pt x="2075" y="332"/>
                  </a:lnTo>
                  <a:lnTo>
                    <a:pt x="2075" y="326"/>
                  </a:lnTo>
                  <a:lnTo>
                    <a:pt x="2075" y="319"/>
                  </a:lnTo>
                  <a:lnTo>
                    <a:pt x="2074" y="299"/>
                  </a:lnTo>
                  <a:lnTo>
                    <a:pt x="2072" y="280"/>
                  </a:lnTo>
                  <a:lnTo>
                    <a:pt x="2068" y="259"/>
                  </a:lnTo>
                  <a:lnTo>
                    <a:pt x="2063" y="241"/>
                  </a:lnTo>
                  <a:lnTo>
                    <a:pt x="2056" y="223"/>
                  </a:lnTo>
                  <a:lnTo>
                    <a:pt x="2048" y="205"/>
                  </a:lnTo>
                  <a:lnTo>
                    <a:pt x="2039" y="188"/>
                  </a:lnTo>
                  <a:lnTo>
                    <a:pt x="2029" y="173"/>
                  </a:lnTo>
                  <a:lnTo>
                    <a:pt x="2017" y="158"/>
                  </a:lnTo>
                  <a:lnTo>
                    <a:pt x="2005" y="144"/>
                  </a:lnTo>
                  <a:lnTo>
                    <a:pt x="1991" y="130"/>
                  </a:lnTo>
                  <a:lnTo>
                    <a:pt x="1977" y="118"/>
                  </a:lnTo>
                  <a:lnTo>
                    <a:pt x="1961" y="107"/>
                  </a:lnTo>
                  <a:lnTo>
                    <a:pt x="1945" y="98"/>
                  </a:lnTo>
                  <a:lnTo>
                    <a:pt x="1928" y="89"/>
                  </a:lnTo>
                  <a:lnTo>
                    <a:pt x="1911" y="81"/>
                  </a:lnTo>
                  <a:lnTo>
                    <a:pt x="1996" y="88"/>
                  </a:lnTo>
                  <a:lnTo>
                    <a:pt x="2081" y="99"/>
                  </a:lnTo>
                  <a:lnTo>
                    <a:pt x="2164" y="113"/>
                  </a:lnTo>
                  <a:lnTo>
                    <a:pt x="2246" y="132"/>
                  </a:lnTo>
                  <a:lnTo>
                    <a:pt x="2326" y="154"/>
                  </a:lnTo>
                  <a:lnTo>
                    <a:pt x="2406" y="180"/>
                  </a:lnTo>
                  <a:lnTo>
                    <a:pt x="2483" y="209"/>
                  </a:lnTo>
                  <a:lnTo>
                    <a:pt x="2558" y="242"/>
                  </a:lnTo>
                  <a:lnTo>
                    <a:pt x="2632" y="280"/>
                  </a:lnTo>
                  <a:lnTo>
                    <a:pt x="2703" y="319"/>
                  </a:lnTo>
                  <a:lnTo>
                    <a:pt x="2772" y="362"/>
                  </a:lnTo>
                  <a:lnTo>
                    <a:pt x="2839" y="408"/>
                  </a:lnTo>
                  <a:lnTo>
                    <a:pt x="2904" y="458"/>
                  </a:lnTo>
                  <a:lnTo>
                    <a:pt x="2967" y="509"/>
                  </a:lnTo>
                  <a:lnTo>
                    <a:pt x="3027" y="564"/>
                  </a:lnTo>
                  <a:lnTo>
                    <a:pt x="3084" y="622"/>
                  </a:lnTo>
                  <a:lnTo>
                    <a:pt x="3139" y="682"/>
                  </a:lnTo>
                  <a:lnTo>
                    <a:pt x="3192" y="744"/>
                  </a:lnTo>
                  <a:lnTo>
                    <a:pt x="3241" y="810"/>
                  </a:lnTo>
                  <a:lnTo>
                    <a:pt x="3286" y="876"/>
                  </a:lnTo>
                  <a:lnTo>
                    <a:pt x="3329" y="946"/>
                  </a:lnTo>
                  <a:lnTo>
                    <a:pt x="3369" y="1018"/>
                  </a:lnTo>
                  <a:lnTo>
                    <a:pt x="3405" y="1091"/>
                  </a:lnTo>
                  <a:lnTo>
                    <a:pt x="3438" y="1167"/>
                  </a:lnTo>
                  <a:lnTo>
                    <a:pt x="3468" y="1244"/>
                  </a:lnTo>
                  <a:lnTo>
                    <a:pt x="3494" y="1323"/>
                  </a:lnTo>
                  <a:lnTo>
                    <a:pt x="3516" y="1404"/>
                  </a:lnTo>
                  <a:lnTo>
                    <a:pt x="3535" y="1486"/>
                  </a:lnTo>
                  <a:lnTo>
                    <a:pt x="3549" y="1569"/>
                  </a:lnTo>
                  <a:lnTo>
                    <a:pt x="3560" y="1654"/>
                  </a:lnTo>
                  <a:lnTo>
                    <a:pt x="3566" y="1740"/>
                  </a:lnTo>
                  <a:lnTo>
                    <a:pt x="3568" y="1828"/>
                  </a:lnTo>
                  <a:lnTo>
                    <a:pt x="3566" y="1915"/>
                  </a:lnTo>
                  <a:lnTo>
                    <a:pt x="3559" y="2003"/>
                  </a:lnTo>
                  <a:lnTo>
                    <a:pt x="3549" y="2088"/>
                  </a:lnTo>
                  <a:lnTo>
                    <a:pt x="3534" y="2172"/>
                  </a:lnTo>
                  <a:lnTo>
                    <a:pt x="3515" y="2256"/>
                  </a:lnTo>
                  <a:lnTo>
                    <a:pt x="3493" y="2337"/>
                  </a:lnTo>
                  <a:lnTo>
                    <a:pt x="3467" y="2417"/>
                  </a:lnTo>
                  <a:lnTo>
                    <a:pt x="3436" y="2495"/>
                  </a:lnTo>
                  <a:lnTo>
                    <a:pt x="3402" y="2571"/>
                  </a:lnTo>
                  <a:lnTo>
                    <a:pt x="3365" y="2645"/>
                  </a:lnTo>
                  <a:lnTo>
                    <a:pt x="3325" y="2718"/>
                  </a:lnTo>
                  <a:lnTo>
                    <a:pt x="3281" y="2788"/>
                  </a:lnTo>
                  <a:lnTo>
                    <a:pt x="3234" y="2855"/>
                  </a:lnTo>
                  <a:lnTo>
                    <a:pt x="3185" y="2921"/>
                  </a:lnTo>
                  <a:lnTo>
                    <a:pt x="3131" y="2984"/>
                  </a:lnTo>
                  <a:lnTo>
                    <a:pt x="3075" y="3044"/>
                  </a:lnTo>
                  <a:lnTo>
                    <a:pt x="3017" y="3102"/>
                  </a:lnTo>
                  <a:lnTo>
                    <a:pt x="2956" y="3156"/>
                  </a:lnTo>
                  <a:lnTo>
                    <a:pt x="2892" y="3208"/>
                  </a:lnTo>
                  <a:lnTo>
                    <a:pt x="2826" y="3258"/>
                  </a:lnTo>
                  <a:lnTo>
                    <a:pt x="2758" y="3303"/>
                  </a:lnTo>
                  <a:lnTo>
                    <a:pt x="2687" y="3346"/>
                  </a:lnTo>
                  <a:lnTo>
                    <a:pt x="2614" y="3385"/>
                  </a:lnTo>
                  <a:lnTo>
                    <a:pt x="2539" y="3422"/>
                  </a:lnTo>
                  <a:lnTo>
                    <a:pt x="2463" y="3454"/>
                  </a:lnTo>
                  <a:lnTo>
                    <a:pt x="2384" y="3483"/>
                  </a:lnTo>
                  <a:lnTo>
                    <a:pt x="2303" y="3508"/>
                  </a:lnTo>
                  <a:lnTo>
                    <a:pt x="2222" y="3529"/>
                  </a:lnTo>
                  <a:lnTo>
                    <a:pt x="2139" y="3546"/>
                  </a:lnTo>
                  <a:lnTo>
                    <a:pt x="2053" y="3559"/>
                  </a:lnTo>
                  <a:lnTo>
                    <a:pt x="1967" y="3570"/>
                  </a:lnTo>
                  <a:lnTo>
                    <a:pt x="1880" y="3575"/>
                  </a:lnTo>
                  <a:close/>
                  <a:moveTo>
                    <a:pt x="2883" y="1018"/>
                  </a:moveTo>
                  <a:lnTo>
                    <a:pt x="2887" y="1012"/>
                  </a:lnTo>
                  <a:lnTo>
                    <a:pt x="2891" y="1006"/>
                  </a:lnTo>
                  <a:lnTo>
                    <a:pt x="2896" y="1001"/>
                  </a:lnTo>
                  <a:lnTo>
                    <a:pt x="2901" y="995"/>
                  </a:lnTo>
                  <a:lnTo>
                    <a:pt x="2905" y="989"/>
                  </a:lnTo>
                  <a:lnTo>
                    <a:pt x="2911" y="984"/>
                  </a:lnTo>
                  <a:lnTo>
                    <a:pt x="2916" y="978"/>
                  </a:lnTo>
                  <a:lnTo>
                    <a:pt x="2922" y="973"/>
                  </a:lnTo>
                  <a:lnTo>
                    <a:pt x="2929" y="967"/>
                  </a:lnTo>
                  <a:lnTo>
                    <a:pt x="2936" y="960"/>
                  </a:lnTo>
                  <a:lnTo>
                    <a:pt x="2945" y="953"/>
                  </a:lnTo>
                  <a:lnTo>
                    <a:pt x="2954" y="947"/>
                  </a:lnTo>
                  <a:lnTo>
                    <a:pt x="2975" y="936"/>
                  </a:lnTo>
                  <a:lnTo>
                    <a:pt x="2996" y="925"/>
                  </a:lnTo>
                  <a:lnTo>
                    <a:pt x="3019" y="917"/>
                  </a:lnTo>
                  <a:lnTo>
                    <a:pt x="3041" y="910"/>
                  </a:lnTo>
                  <a:lnTo>
                    <a:pt x="3052" y="908"/>
                  </a:lnTo>
                  <a:lnTo>
                    <a:pt x="3062" y="906"/>
                  </a:lnTo>
                  <a:lnTo>
                    <a:pt x="3072" y="905"/>
                  </a:lnTo>
                  <a:lnTo>
                    <a:pt x="3081" y="905"/>
                  </a:lnTo>
                  <a:lnTo>
                    <a:pt x="3090" y="905"/>
                  </a:lnTo>
                  <a:lnTo>
                    <a:pt x="3099" y="906"/>
                  </a:lnTo>
                  <a:lnTo>
                    <a:pt x="3108" y="908"/>
                  </a:lnTo>
                  <a:lnTo>
                    <a:pt x="3117" y="910"/>
                  </a:lnTo>
                  <a:lnTo>
                    <a:pt x="3126" y="913"/>
                  </a:lnTo>
                  <a:lnTo>
                    <a:pt x="3134" y="917"/>
                  </a:lnTo>
                  <a:lnTo>
                    <a:pt x="3142" y="921"/>
                  </a:lnTo>
                  <a:lnTo>
                    <a:pt x="3150" y="926"/>
                  </a:lnTo>
                  <a:lnTo>
                    <a:pt x="3157" y="932"/>
                  </a:lnTo>
                  <a:lnTo>
                    <a:pt x="3164" y="938"/>
                  </a:lnTo>
                  <a:lnTo>
                    <a:pt x="3170" y="945"/>
                  </a:lnTo>
                  <a:lnTo>
                    <a:pt x="3176" y="953"/>
                  </a:lnTo>
                  <a:lnTo>
                    <a:pt x="3180" y="962"/>
                  </a:lnTo>
                  <a:lnTo>
                    <a:pt x="3185" y="972"/>
                  </a:lnTo>
                  <a:lnTo>
                    <a:pt x="3187" y="982"/>
                  </a:lnTo>
                  <a:lnTo>
                    <a:pt x="3189" y="992"/>
                  </a:lnTo>
                  <a:lnTo>
                    <a:pt x="3189" y="1000"/>
                  </a:lnTo>
                  <a:lnTo>
                    <a:pt x="3189" y="1008"/>
                  </a:lnTo>
                  <a:lnTo>
                    <a:pt x="3188" y="1016"/>
                  </a:lnTo>
                  <a:lnTo>
                    <a:pt x="3186" y="1023"/>
                  </a:lnTo>
                  <a:lnTo>
                    <a:pt x="3183" y="1030"/>
                  </a:lnTo>
                  <a:lnTo>
                    <a:pt x="3179" y="1036"/>
                  </a:lnTo>
                  <a:lnTo>
                    <a:pt x="3175" y="1042"/>
                  </a:lnTo>
                  <a:lnTo>
                    <a:pt x="3169" y="1047"/>
                  </a:lnTo>
                  <a:lnTo>
                    <a:pt x="3163" y="1052"/>
                  </a:lnTo>
                  <a:lnTo>
                    <a:pt x="3156" y="1056"/>
                  </a:lnTo>
                  <a:lnTo>
                    <a:pt x="3147" y="1060"/>
                  </a:lnTo>
                  <a:lnTo>
                    <a:pt x="3137" y="1063"/>
                  </a:lnTo>
                  <a:lnTo>
                    <a:pt x="3126" y="1065"/>
                  </a:lnTo>
                  <a:lnTo>
                    <a:pt x="3114" y="1067"/>
                  </a:lnTo>
                  <a:lnTo>
                    <a:pt x="3101" y="1068"/>
                  </a:lnTo>
                  <a:lnTo>
                    <a:pt x="3086" y="1069"/>
                  </a:lnTo>
                  <a:lnTo>
                    <a:pt x="3056" y="1068"/>
                  </a:lnTo>
                  <a:lnTo>
                    <a:pt x="3028" y="1065"/>
                  </a:lnTo>
                  <a:lnTo>
                    <a:pt x="3002" y="1061"/>
                  </a:lnTo>
                  <a:lnTo>
                    <a:pt x="2978" y="1055"/>
                  </a:lnTo>
                  <a:lnTo>
                    <a:pt x="2954" y="1048"/>
                  </a:lnTo>
                  <a:lnTo>
                    <a:pt x="2931" y="1039"/>
                  </a:lnTo>
                  <a:lnTo>
                    <a:pt x="2906" y="1029"/>
                  </a:lnTo>
                  <a:lnTo>
                    <a:pt x="2883" y="1018"/>
                  </a:lnTo>
                  <a:close/>
                </a:path>
              </a:pathLst>
            </a:custGeom>
            <a:solidFill>
              <a:srgbClr val="006A53"/>
            </a:solidFill>
            <a:ln w="9525">
              <a:noFill/>
              <a:round/>
              <a:headEnd/>
              <a:tailEnd/>
            </a:ln>
          </p:spPr>
          <p:txBody>
            <a:bodyPr/>
            <a:lstStyle/>
            <a:p>
              <a:pPr>
                <a:defRPr/>
              </a:pPr>
              <a:endParaRPr lang="en-US" dirty="0"/>
            </a:p>
          </p:txBody>
        </p:sp>
        <p:sp>
          <p:nvSpPr>
            <p:cNvPr id="9" name="Freeform 117"/>
            <p:cNvSpPr>
              <a:spLocks/>
            </p:cNvSpPr>
            <p:nvPr/>
          </p:nvSpPr>
          <p:spPr bwMode="black">
            <a:xfrm>
              <a:off x="939" y="3876"/>
              <a:ext cx="2"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a:defRPr/>
              </a:pPr>
              <a:endParaRPr lang="en-US" dirty="0"/>
            </a:p>
          </p:txBody>
        </p:sp>
        <p:sp>
          <p:nvSpPr>
            <p:cNvPr id="10" name="Freeform 118"/>
            <p:cNvSpPr>
              <a:spLocks/>
            </p:cNvSpPr>
            <p:nvPr/>
          </p:nvSpPr>
          <p:spPr bwMode="black">
            <a:xfrm>
              <a:off x="939" y="3876"/>
              <a:ext cx="2" cy="1"/>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a:defRPr/>
              </a:pPr>
              <a:endParaRPr lang="en-US" dirty="0"/>
            </a:p>
          </p:txBody>
        </p:sp>
        <p:sp>
          <p:nvSpPr>
            <p:cNvPr id="11" name="Freeform 119"/>
            <p:cNvSpPr>
              <a:spLocks/>
            </p:cNvSpPr>
            <p:nvPr/>
          </p:nvSpPr>
          <p:spPr bwMode="black">
            <a:xfrm>
              <a:off x="1095" y="3927"/>
              <a:ext cx="96" cy="96"/>
            </a:xfrm>
            <a:custGeom>
              <a:avLst/>
              <a:gdLst/>
              <a:ahLst/>
              <a:cxnLst>
                <a:cxn ang="0">
                  <a:pos x="255" y="221"/>
                </a:cxn>
                <a:cxn ang="0">
                  <a:pos x="263" y="1028"/>
                </a:cxn>
                <a:cxn ang="0">
                  <a:pos x="295" y="1137"/>
                </a:cxn>
                <a:cxn ang="0">
                  <a:pos x="340" y="1211"/>
                </a:cxn>
                <a:cxn ang="0">
                  <a:pos x="370" y="1242"/>
                </a:cxn>
                <a:cxn ang="0">
                  <a:pos x="404" y="1264"/>
                </a:cxn>
                <a:cxn ang="0">
                  <a:pos x="437" y="1278"/>
                </a:cxn>
                <a:cxn ang="0">
                  <a:pos x="453" y="1296"/>
                </a:cxn>
                <a:cxn ang="0">
                  <a:pos x="454" y="1317"/>
                </a:cxn>
                <a:cxn ang="0">
                  <a:pos x="443" y="1334"/>
                </a:cxn>
                <a:cxn ang="0">
                  <a:pos x="35" y="1339"/>
                </a:cxn>
                <a:cxn ang="0">
                  <a:pos x="16" y="1331"/>
                </a:cxn>
                <a:cxn ang="0">
                  <a:pos x="3" y="1311"/>
                </a:cxn>
                <a:cxn ang="0">
                  <a:pos x="6" y="1289"/>
                </a:cxn>
                <a:cxn ang="0">
                  <a:pos x="35" y="1273"/>
                </a:cxn>
                <a:cxn ang="0">
                  <a:pos x="70" y="1258"/>
                </a:cxn>
                <a:cxn ang="0">
                  <a:pos x="101" y="1233"/>
                </a:cxn>
                <a:cxn ang="0">
                  <a:pos x="127" y="1198"/>
                </a:cxn>
                <a:cxn ang="0">
                  <a:pos x="166" y="1107"/>
                </a:cxn>
                <a:cxn ang="0">
                  <a:pos x="187" y="994"/>
                </a:cxn>
                <a:cxn ang="0">
                  <a:pos x="189" y="137"/>
                </a:cxn>
                <a:cxn ang="0">
                  <a:pos x="173" y="95"/>
                </a:cxn>
                <a:cxn ang="0">
                  <a:pos x="139" y="72"/>
                </a:cxn>
                <a:cxn ang="0">
                  <a:pos x="70" y="61"/>
                </a:cxn>
                <a:cxn ang="0">
                  <a:pos x="13" y="54"/>
                </a:cxn>
                <a:cxn ang="0">
                  <a:pos x="1" y="35"/>
                </a:cxn>
                <a:cxn ang="0">
                  <a:pos x="6" y="14"/>
                </a:cxn>
                <a:cxn ang="0">
                  <a:pos x="27" y="1"/>
                </a:cxn>
                <a:cxn ang="0">
                  <a:pos x="259" y="0"/>
                </a:cxn>
                <a:cxn ang="0">
                  <a:pos x="401" y="0"/>
                </a:cxn>
                <a:cxn ang="0">
                  <a:pos x="424" y="3"/>
                </a:cxn>
                <a:cxn ang="0">
                  <a:pos x="455" y="27"/>
                </a:cxn>
                <a:cxn ang="0">
                  <a:pos x="1088" y="904"/>
                </a:cxn>
                <a:cxn ang="0">
                  <a:pos x="1085" y="316"/>
                </a:cxn>
                <a:cxn ang="0">
                  <a:pos x="1060" y="207"/>
                </a:cxn>
                <a:cxn ang="0">
                  <a:pos x="1023" y="131"/>
                </a:cxn>
                <a:cxn ang="0">
                  <a:pos x="995" y="99"/>
                </a:cxn>
                <a:cxn ang="0">
                  <a:pos x="964" y="77"/>
                </a:cxn>
                <a:cxn ang="0">
                  <a:pos x="927" y="64"/>
                </a:cxn>
                <a:cxn ang="0">
                  <a:pos x="899" y="45"/>
                </a:cxn>
                <a:cxn ang="0">
                  <a:pos x="893" y="23"/>
                </a:cxn>
                <a:cxn ang="0">
                  <a:pos x="910" y="5"/>
                </a:cxn>
                <a:cxn ang="0">
                  <a:pos x="977" y="0"/>
                </a:cxn>
                <a:cxn ang="0">
                  <a:pos x="1192" y="0"/>
                </a:cxn>
                <a:cxn ang="0">
                  <a:pos x="1337" y="1"/>
                </a:cxn>
                <a:cxn ang="0">
                  <a:pos x="1349" y="13"/>
                </a:cxn>
                <a:cxn ang="0">
                  <a:pos x="1352" y="34"/>
                </a:cxn>
                <a:cxn ang="0">
                  <a:pos x="1345" y="55"/>
                </a:cxn>
                <a:cxn ang="0">
                  <a:pos x="1323" y="66"/>
                </a:cxn>
                <a:cxn ang="0">
                  <a:pos x="1288" y="84"/>
                </a:cxn>
                <a:cxn ang="0">
                  <a:pos x="1256" y="111"/>
                </a:cxn>
                <a:cxn ang="0">
                  <a:pos x="1220" y="157"/>
                </a:cxn>
                <a:cxn ang="0">
                  <a:pos x="1178" y="254"/>
                </a:cxn>
                <a:cxn ang="0">
                  <a:pos x="1157" y="372"/>
                </a:cxn>
              </a:cxnLst>
              <a:rect l="0" t="0" r="r" b="b"/>
              <a:pathLst>
                <a:path w="1352" h="1339">
                  <a:moveTo>
                    <a:pt x="1156" y="406"/>
                  </a:moveTo>
                  <a:lnTo>
                    <a:pt x="1156" y="1339"/>
                  </a:lnTo>
                  <a:lnTo>
                    <a:pt x="1084" y="1339"/>
                  </a:lnTo>
                  <a:lnTo>
                    <a:pt x="255" y="221"/>
                  </a:lnTo>
                  <a:lnTo>
                    <a:pt x="255" y="934"/>
                  </a:lnTo>
                  <a:lnTo>
                    <a:pt x="256" y="966"/>
                  </a:lnTo>
                  <a:lnTo>
                    <a:pt x="259" y="998"/>
                  </a:lnTo>
                  <a:lnTo>
                    <a:pt x="263" y="1028"/>
                  </a:lnTo>
                  <a:lnTo>
                    <a:pt x="269" y="1057"/>
                  </a:lnTo>
                  <a:lnTo>
                    <a:pt x="276" y="1085"/>
                  </a:lnTo>
                  <a:lnTo>
                    <a:pt x="285" y="1112"/>
                  </a:lnTo>
                  <a:lnTo>
                    <a:pt x="295" y="1137"/>
                  </a:lnTo>
                  <a:lnTo>
                    <a:pt x="306" y="1160"/>
                  </a:lnTo>
                  <a:lnTo>
                    <a:pt x="319" y="1182"/>
                  </a:lnTo>
                  <a:lnTo>
                    <a:pt x="333" y="1201"/>
                  </a:lnTo>
                  <a:lnTo>
                    <a:pt x="340" y="1211"/>
                  </a:lnTo>
                  <a:lnTo>
                    <a:pt x="347" y="1219"/>
                  </a:lnTo>
                  <a:lnTo>
                    <a:pt x="355" y="1227"/>
                  </a:lnTo>
                  <a:lnTo>
                    <a:pt x="362" y="1235"/>
                  </a:lnTo>
                  <a:lnTo>
                    <a:pt x="370" y="1242"/>
                  </a:lnTo>
                  <a:lnTo>
                    <a:pt x="378" y="1248"/>
                  </a:lnTo>
                  <a:lnTo>
                    <a:pt x="387" y="1254"/>
                  </a:lnTo>
                  <a:lnTo>
                    <a:pt x="395" y="1259"/>
                  </a:lnTo>
                  <a:lnTo>
                    <a:pt x="404" y="1264"/>
                  </a:lnTo>
                  <a:lnTo>
                    <a:pt x="412" y="1268"/>
                  </a:lnTo>
                  <a:lnTo>
                    <a:pt x="421" y="1272"/>
                  </a:lnTo>
                  <a:lnTo>
                    <a:pt x="430" y="1275"/>
                  </a:lnTo>
                  <a:lnTo>
                    <a:pt x="437" y="1278"/>
                  </a:lnTo>
                  <a:lnTo>
                    <a:pt x="443" y="1281"/>
                  </a:lnTo>
                  <a:lnTo>
                    <a:pt x="448" y="1286"/>
                  </a:lnTo>
                  <a:lnTo>
                    <a:pt x="451" y="1290"/>
                  </a:lnTo>
                  <a:lnTo>
                    <a:pt x="453" y="1296"/>
                  </a:lnTo>
                  <a:lnTo>
                    <a:pt x="455" y="1301"/>
                  </a:lnTo>
                  <a:lnTo>
                    <a:pt x="455" y="1306"/>
                  </a:lnTo>
                  <a:lnTo>
                    <a:pt x="455" y="1312"/>
                  </a:lnTo>
                  <a:lnTo>
                    <a:pt x="454" y="1317"/>
                  </a:lnTo>
                  <a:lnTo>
                    <a:pt x="452" y="1322"/>
                  </a:lnTo>
                  <a:lnTo>
                    <a:pt x="450" y="1327"/>
                  </a:lnTo>
                  <a:lnTo>
                    <a:pt x="447" y="1331"/>
                  </a:lnTo>
                  <a:lnTo>
                    <a:pt x="443" y="1334"/>
                  </a:lnTo>
                  <a:lnTo>
                    <a:pt x="439" y="1337"/>
                  </a:lnTo>
                  <a:lnTo>
                    <a:pt x="435" y="1339"/>
                  </a:lnTo>
                  <a:lnTo>
                    <a:pt x="430" y="1339"/>
                  </a:lnTo>
                  <a:lnTo>
                    <a:pt x="35" y="1339"/>
                  </a:lnTo>
                  <a:lnTo>
                    <a:pt x="30" y="1339"/>
                  </a:lnTo>
                  <a:lnTo>
                    <a:pt x="25" y="1337"/>
                  </a:lnTo>
                  <a:lnTo>
                    <a:pt x="20" y="1334"/>
                  </a:lnTo>
                  <a:lnTo>
                    <a:pt x="16" y="1331"/>
                  </a:lnTo>
                  <a:lnTo>
                    <a:pt x="12" y="1326"/>
                  </a:lnTo>
                  <a:lnTo>
                    <a:pt x="8" y="1322"/>
                  </a:lnTo>
                  <a:lnTo>
                    <a:pt x="5" y="1316"/>
                  </a:lnTo>
                  <a:lnTo>
                    <a:pt x="3" y="1311"/>
                  </a:lnTo>
                  <a:lnTo>
                    <a:pt x="2" y="1305"/>
                  </a:lnTo>
                  <a:lnTo>
                    <a:pt x="2" y="1300"/>
                  </a:lnTo>
                  <a:lnTo>
                    <a:pt x="4" y="1294"/>
                  </a:lnTo>
                  <a:lnTo>
                    <a:pt x="6" y="1289"/>
                  </a:lnTo>
                  <a:lnTo>
                    <a:pt x="11" y="1284"/>
                  </a:lnTo>
                  <a:lnTo>
                    <a:pt x="17" y="1280"/>
                  </a:lnTo>
                  <a:lnTo>
                    <a:pt x="25" y="1276"/>
                  </a:lnTo>
                  <a:lnTo>
                    <a:pt x="35" y="1273"/>
                  </a:lnTo>
                  <a:lnTo>
                    <a:pt x="45" y="1271"/>
                  </a:lnTo>
                  <a:lnTo>
                    <a:pt x="53" y="1266"/>
                  </a:lnTo>
                  <a:lnTo>
                    <a:pt x="62" y="1263"/>
                  </a:lnTo>
                  <a:lnTo>
                    <a:pt x="70" y="1258"/>
                  </a:lnTo>
                  <a:lnTo>
                    <a:pt x="78" y="1253"/>
                  </a:lnTo>
                  <a:lnTo>
                    <a:pt x="86" y="1247"/>
                  </a:lnTo>
                  <a:lnTo>
                    <a:pt x="93" y="1240"/>
                  </a:lnTo>
                  <a:lnTo>
                    <a:pt x="101" y="1233"/>
                  </a:lnTo>
                  <a:lnTo>
                    <a:pt x="108" y="1225"/>
                  </a:lnTo>
                  <a:lnTo>
                    <a:pt x="114" y="1217"/>
                  </a:lnTo>
                  <a:lnTo>
                    <a:pt x="121" y="1208"/>
                  </a:lnTo>
                  <a:lnTo>
                    <a:pt x="127" y="1198"/>
                  </a:lnTo>
                  <a:lnTo>
                    <a:pt x="139" y="1178"/>
                  </a:lnTo>
                  <a:lnTo>
                    <a:pt x="149" y="1156"/>
                  </a:lnTo>
                  <a:lnTo>
                    <a:pt x="158" y="1132"/>
                  </a:lnTo>
                  <a:lnTo>
                    <a:pt x="166" y="1107"/>
                  </a:lnTo>
                  <a:lnTo>
                    <a:pt x="173" y="1079"/>
                  </a:lnTo>
                  <a:lnTo>
                    <a:pt x="179" y="1052"/>
                  </a:lnTo>
                  <a:lnTo>
                    <a:pt x="184" y="1023"/>
                  </a:lnTo>
                  <a:lnTo>
                    <a:pt x="187" y="994"/>
                  </a:lnTo>
                  <a:lnTo>
                    <a:pt x="189" y="964"/>
                  </a:lnTo>
                  <a:lnTo>
                    <a:pt x="189" y="934"/>
                  </a:lnTo>
                  <a:lnTo>
                    <a:pt x="189" y="151"/>
                  </a:lnTo>
                  <a:lnTo>
                    <a:pt x="189" y="137"/>
                  </a:lnTo>
                  <a:lnTo>
                    <a:pt x="187" y="125"/>
                  </a:lnTo>
                  <a:lnTo>
                    <a:pt x="184" y="114"/>
                  </a:lnTo>
                  <a:lnTo>
                    <a:pt x="179" y="104"/>
                  </a:lnTo>
                  <a:lnTo>
                    <a:pt x="173" y="95"/>
                  </a:lnTo>
                  <a:lnTo>
                    <a:pt x="166" y="88"/>
                  </a:lnTo>
                  <a:lnTo>
                    <a:pt x="158" y="81"/>
                  </a:lnTo>
                  <a:lnTo>
                    <a:pt x="149" y="76"/>
                  </a:lnTo>
                  <a:lnTo>
                    <a:pt x="139" y="72"/>
                  </a:lnTo>
                  <a:lnTo>
                    <a:pt x="127" y="68"/>
                  </a:lnTo>
                  <a:lnTo>
                    <a:pt x="114" y="65"/>
                  </a:lnTo>
                  <a:lnTo>
                    <a:pt x="101" y="63"/>
                  </a:lnTo>
                  <a:lnTo>
                    <a:pt x="70" y="61"/>
                  </a:lnTo>
                  <a:lnTo>
                    <a:pt x="35" y="60"/>
                  </a:lnTo>
                  <a:lnTo>
                    <a:pt x="26" y="59"/>
                  </a:lnTo>
                  <a:lnTo>
                    <a:pt x="19" y="57"/>
                  </a:lnTo>
                  <a:lnTo>
                    <a:pt x="13" y="54"/>
                  </a:lnTo>
                  <a:lnTo>
                    <a:pt x="8" y="50"/>
                  </a:lnTo>
                  <a:lnTo>
                    <a:pt x="4" y="45"/>
                  </a:lnTo>
                  <a:lnTo>
                    <a:pt x="2" y="40"/>
                  </a:lnTo>
                  <a:lnTo>
                    <a:pt x="1" y="35"/>
                  </a:lnTo>
                  <a:lnTo>
                    <a:pt x="0" y="30"/>
                  </a:lnTo>
                  <a:lnTo>
                    <a:pt x="1" y="24"/>
                  </a:lnTo>
                  <a:lnTo>
                    <a:pt x="3" y="19"/>
                  </a:lnTo>
                  <a:lnTo>
                    <a:pt x="6" y="14"/>
                  </a:lnTo>
                  <a:lnTo>
                    <a:pt x="10" y="9"/>
                  </a:lnTo>
                  <a:lnTo>
                    <a:pt x="15" y="6"/>
                  </a:lnTo>
                  <a:lnTo>
                    <a:pt x="21" y="3"/>
                  </a:lnTo>
                  <a:lnTo>
                    <a:pt x="27" y="1"/>
                  </a:lnTo>
                  <a:lnTo>
                    <a:pt x="35" y="0"/>
                  </a:lnTo>
                  <a:lnTo>
                    <a:pt x="121" y="0"/>
                  </a:lnTo>
                  <a:lnTo>
                    <a:pt x="195" y="0"/>
                  </a:lnTo>
                  <a:lnTo>
                    <a:pt x="259" y="0"/>
                  </a:lnTo>
                  <a:lnTo>
                    <a:pt x="311" y="0"/>
                  </a:lnTo>
                  <a:lnTo>
                    <a:pt x="353" y="0"/>
                  </a:lnTo>
                  <a:lnTo>
                    <a:pt x="383" y="0"/>
                  </a:lnTo>
                  <a:lnTo>
                    <a:pt x="401" y="0"/>
                  </a:lnTo>
                  <a:lnTo>
                    <a:pt x="407" y="0"/>
                  </a:lnTo>
                  <a:lnTo>
                    <a:pt x="413" y="1"/>
                  </a:lnTo>
                  <a:lnTo>
                    <a:pt x="418" y="1"/>
                  </a:lnTo>
                  <a:lnTo>
                    <a:pt x="424" y="3"/>
                  </a:lnTo>
                  <a:lnTo>
                    <a:pt x="429" y="5"/>
                  </a:lnTo>
                  <a:lnTo>
                    <a:pt x="438" y="11"/>
                  </a:lnTo>
                  <a:lnTo>
                    <a:pt x="447" y="18"/>
                  </a:lnTo>
                  <a:lnTo>
                    <a:pt x="455" y="27"/>
                  </a:lnTo>
                  <a:lnTo>
                    <a:pt x="463" y="37"/>
                  </a:lnTo>
                  <a:lnTo>
                    <a:pt x="470" y="47"/>
                  </a:lnTo>
                  <a:lnTo>
                    <a:pt x="478" y="60"/>
                  </a:lnTo>
                  <a:lnTo>
                    <a:pt x="1088" y="904"/>
                  </a:lnTo>
                  <a:lnTo>
                    <a:pt x="1091" y="406"/>
                  </a:lnTo>
                  <a:lnTo>
                    <a:pt x="1091" y="375"/>
                  </a:lnTo>
                  <a:lnTo>
                    <a:pt x="1089" y="345"/>
                  </a:lnTo>
                  <a:lnTo>
                    <a:pt x="1085" y="316"/>
                  </a:lnTo>
                  <a:lnTo>
                    <a:pt x="1081" y="287"/>
                  </a:lnTo>
                  <a:lnTo>
                    <a:pt x="1075" y="260"/>
                  </a:lnTo>
                  <a:lnTo>
                    <a:pt x="1068" y="233"/>
                  </a:lnTo>
                  <a:lnTo>
                    <a:pt x="1060" y="207"/>
                  </a:lnTo>
                  <a:lnTo>
                    <a:pt x="1051" y="183"/>
                  </a:lnTo>
                  <a:lnTo>
                    <a:pt x="1040" y="161"/>
                  </a:lnTo>
                  <a:lnTo>
                    <a:pt x="1029" y="141"/>
                  </a:lnTo>
                  <a:lnTo>
                    <a:pt x="1023" y="131"/>
                  </a:lnTo>
                  <a:lnTo>
                    <a:pt x="1016" y="123"/>
                  </a:lnTo>
                  <a:lnTo>
                    <a:pt x="1010" y="114"/>
                  </a:lnTo>
                  <a:lnTo>
                    <a:pt x="1003" y="106"/>
                  </a:lnTo>
                  <a:lnTo>
                    <a:pt x="995" y="99"/>
                  </a:lnTo>
                  <a:lnTo>
                    <a:pt x="988" y="93"/>
                  </a:lnTo>
                  <a:lnTo>
                    <a:pt x="980" y="87"/>
                  </a:lnTo>
                  <a:lnTo>
                    <a:pt x="972" y="81"/>
                  </a:lnTo>
                  <a:lnTo>
                    <a:pt x="964" y="77"/>
                  </a:lnTo>
                  <a:lnTo>
                    <a:pt x="955" y="73"/>
                  </a:lnTo>
                  <a:lnTo>
                    <a:pt x="947" y="69"/>
                  </a:lnTo>
                  <a:lnTo>
                    <a:pt x="938" y="67"/>
                  </a:lnTo>
                  <a:lnTo>
                    <a:pt x="927" y="64"/>
                  </a:lnTo>
                  <a:lnTo>
                    <a:pt x="918" y="61"/>
                  </a:lnTo>
                  <a:lnTo>
                    <a:pt x="910" y="56"/>
                  </a:lnTo>
                  <a:lnTo>
                    <a:pt x="904" y="50"/>
                  </a:lnTo>
                  <a:lnTo>
                    <a:pt x="899" y="45"/>
                  </a:lnTo>
                  <a:lnTo>
                    <a:pt x="895" y="40"/>
                  </a:lnTo>
                  <a:lnTo>
                    <a:pt x="893" y="34"/>
                  </a:lnTo>
                  <a:lnTo>
                    <a:pt x="892" y="28"/>
                  </a:lnTo>
                  <a:lnTo>
                    <a:pt x="893" y="23"/>
                  </a:lnTo>
                  <a:lnTo>
                    <a:pt x="895" y="18"/>
                  </a:lnTo>
                  <a:lnTo>
                    <a:pt x="898" y="13"/>
                  </a:lnTo>
                  <a:lnTo>
                    <a:pt x="903" y="9"/>
                  </a:lnTo>
                  <a:lnTo>
                    <a:pt x="910" y="5"/>
                  </a:lnTo>
                  <a:lnTo>
                    <a:pt x="917" y="3"/>
                  </a:lnTo>
                  <a:lnTo>
                    <a:pt x="927" y="1"/>
                  </a:lnTo>
                  <a:lnTo>
                    <a:pt x="938" y="0"/>
                  </a:lnTo>
                  <a:lnTo>
                    <a:pt x="977" y="0"/>
                  </a:lnTo>
                  <a:lnTo>
                    <a:pt x="1025" y="0"/>
                  </a:lnTo>
                  <a:lnTo>
                    <a:pt x="1078" y="0"/>
                  </a:lnTo>
                  <a:lnTo>
                    <a:pt x="1134" y="0"/>
                  </a:lnTo>
                  <a:lnTo>
                    <a:pt x="1192" y="0"/>
                  </a:lnTo>
                  <a:lnTo>
                    <a:pt x="1245" y="0"/>
                  </a:lnTo>
                  <a:lnTo>
                    <a:pt x="1293" y="0"/>
                  </a:lnTo>
                  <a:lnTo>
                    <a:pt x="1332" y="0"/>
                  </a:lnTo>
                  <a:lnTo>
                    <a:pt x="1337" y="1"/>
                  </a:lnTo>
                  <a:lnTo>
                    <a:pt x="1341" y="3"/>
                  </a:lnTo>
                  <a:lnTo>
                    <a:pt x="1344" y="5"/>
                  </a:lnTo>
                  <a:lnTo>
                    <a:pt x="1347" y="9"/>
                  </a:lnTo>
                  <a:lnTo>
                    <a:pt x="1349" y="13"/>
                  </a:lnTo>
                  <a:lnTo>
                    <a:pt x="1351" y="18"/>
                  </a:lnTo>
                  <a:lnTo>
                    <a:pt x="1352" y="23"/>
                  </a:lnTo>
                  <a:lnTo>
                    <a:pt x="1352" y="29"/>
                  </a:lnTo>
                  <a:lnTo>
                    <a:pt x="1352" y="34"/>
                  </a:lnTo>
                  <a:lnTo>
                    <a:pt x="1351" y="40"/>
                  </a:lnTo>
                  <a:lnTo>
                    <a:pt x="1350" y="45"/>
                  </a:lnTo>
                  <a:lnTo>
                    <a:pt x="1347" y="50"/>
                  </a:lnTo>
                  <a:lnTo>
                    <a:pt x="1345" y="55"/>
                  </a:lnTo>
                  <a:lnTo>
                    <a:pt x="1341" y="59"/>
                  </a:lnTo>
                  <a:lnTo>
                    <a:pt x="1337" y="62"/>
                  </a:lnTo>
                  <a:lnTo>
                    <a:pt x="1332" y="63"/>
                  </a:lnTo>
                  <a:lnTo>
                    <a:pt x="1323" y="66"/>
                  </a:lnTo>
                  <a:lnTo>
                    <a:pt x="1314" y="70"/>
                  </a:lnTo>
                  <a:lnTo>
                    <a:pt x="1305" y="74"/>
                  </a:lnTo>
                  <a:lnTo>
                    <a:pt x="1297" y="79"/>
                  </a:lnTo>
                  <a:lnTo>
                    <a:pt x="1288" y="84"/>
                  </a:lnTo>
                  <a:lnTo>
                    <a:pt x="1280" y="90"/>
                  </a:lnTo>
                  <a:lnTo>
                    <a:pt x="1272" y="97"/>
                  </a:lnTo>
                  <a:lnTo>
                    <a:pt x="1264" y="104"/>
                  </a:lnTo>
                  <a:lnTo>
                    <a:pt x="1256" y="111"/>
                  </a:lnTo>
                  <a:lnTo>
                    <a:pt x="1248" y="119"/>
                  </a:lnTo>
                  <a:lnTo>
                    <a:pt x="1241" y="128"/>
                  </a:lnTo>
                  <a:lnTo>
                    <a:pt x="1234" y="137"/>
                  </a:lnTo>
                  <a:lnTo>
                    <a:pt x="1220" y="157"/>
                  </a:lnTo>
                  <a:lnTo>
                    <a:pt x="1208" y="178"/>
                  </a:lnTo>
                  <a:lnTo>
                    <a:pt x="1197" y="201"/>
                  </a:lnTo>
                  <a:lnTo>
                    <a:pt x="1186" y="227"/>
                  </a:lnTo>
                  <a:lnTo>
                    <a:pt x="1178" y="254"/>
                  </a:lnTo>
                  <a:lnTo>
                    <a:pt x="1170" y="281"/>
                  </a:lnTo>
                  <a:lnTo>
                    <a:pt x="1164" y="310"/>
                  </a:lnTo>
                  <a:lnTo>
                    <a:pt x="1160" y="341"/>
                  </a:lnTo>
                  <a:lnTo>
                    <a:pt x="1157" y="372"/>
                  </a:lnTo>
                  <a:lnTo>
                    <a:pt x="1156" y="406"/>
                  </a:lnTo>
                  <a:close/>
                </a:path>
              </a:pathLst>
            </a:custGeom>
            <a:solidFill>
              <a:srgbClr val="006A53"/>
            </a:solidFill>
            <a:ln w="9525">
              <a:noFill/>
              <a:round/>
              <a:headEnd/>
              <a:tailEnd/>
            </a:ln>
          </p:spPr>
          <p:txBody>
            <a:bodyPr/>
            <a:lstStyle/>
            <a:p>
              <a:pPr>
                <a:defRPr/>
              </a:pPr>
              <a:endParaRPr lang="en-US" dirty="0"/>
            </a:p>
          </p:txBody>
        </p:sp>
        <p:sp>
          <p:nvSpPr>
            <p:cNvPr id="12" name="Freeform 120"/>
            <p:cNvSpPr>
              <a:spLocks noEditPoints="1"/>
            </p:cNvSpPr>
            <p:nvPr/>
          </p:nvSpPr>
          <p:spPr bwMode="black">
            <a:xfrm>
              <a:off x="1185" y="3958"/>
              <a:ext cx="61" cy="67"/>
            </a:xfrm>
            <a:custGeom>
              <a:avLst/>
              <a:gdLst/>
              <a:ahLst/>
              <a:cxnLst>
                <a:cxn ang="0">
                  <a:pos x="632" y="584"/>
                </a:cxn>
                <a:cxn ang="0">
                  <a:pos x="615" y="709"/>
                </a:cxn>
                <a:cxn ang="0">
                  <a:pos x="595" y="772"/>
                </a:cxn>
                <a:cxn ang="0">
                  <a:pos x="567" y="826"/>
                </a:cxn>
                <a:cxn ang="0">
                  <a:pos x="528" y="869"/>
                </a:cxn>
                <a:cxn ang="0">
                  <a:pos x="477" y="894"/>
                </a:cxn>
                <a:cxn ang="0">
                  <a:pos x="413" y="899"/>
                </a:cxn>
                <a:cxn ang="0">
                  <a:pos x="356" y="883"/>
                </a:cxn>
                <a:cxn ang="0">
                  <a:pos x="311" y="850"/>
                </a:cxn>
                <a:cxn ang="0">
                  <a:pos x="278" y="801"/>
                </a:cxn>
                <a:cxn ang="0">
                  <a:pos x="255" y="741"/>
                </a:cxn>
                <a:cxn ang="0">
                  <a:pos x="237" y="656"/>
                </a:cxn>
                <a:cxn ang="0">
                  <a:pos x="227" y="512"/>
                </a:cxn>
                <a:cxn ang="0">
                  <a:pos x="229" y="369"/>
                </a:cxn>
                <a:cxn ang="0">
                  <a:pos x="246" y="244"/>
                </a:cxn>
                <a:cxn ang="0">
                  <a:pos x="265" y="180"/>
                </a:cxn>
                <a:cxn ang="0">
                  <a:pos x="293" y="124"/>
                </a:cxn>
                <a:cxn ang="0">
                  <a:pos x="331" y="82"/>
                </a:cxn>
                <a:cxn ang="0">
                  <a:pos x="382" y="57"/>
                </a:cxn>
                <a:cxn ang="0">
                  <a:pos x="447" y="52"/>
                </a:cxn>
                <a:cxn ang="0">
                  <a:pos x="505" y="67"/>
                </a:cxn>
                <a:cxn ang="0">
                  <a:pos x="550" y="101"/>
                </a:cxn>
                <a:cxn ang="0">
                  <a:pos x="583" y="151"/>
                </a:cxn>
                <a:cxn ang="0">
                  <a:pos x="607" y="211"/>
                </a:cxn>
                <a:cxn ang="0">
                  <a:pos x="625" y="296"/>
                </a:cxn>
                <a:cxn ang="0">
                  <a:pos x="635" y="441"/>
                </a:cxn>
                <a:cxn ang="0">
                  <a:pos x="854" y="435"/>
                </a:cxn>
                <a:cxn ang="0">
                  <a:pos x="839" y="338"/>
                </a:cxn>
                <a:cxn ang="0">
                  <a:pos x="808" y="249"/>
                </a:cxn>
                <a:cxn ang="0">
                  <a:pos x="765" y="172"/>
                </a:cxn>
                <a:cxn ang="0">
                  <a:pos x="708" y="107"/>
                </a:cxn>
                <a:cxn ang="0">
                  <a:pos x="641" y="56"/>
                </a:cxn>
                <a:cxn ang="0">
                  <a:pos x="563" y="21"/>
                </a:cxn>
                <a:cxn ang="0">
                  <a:pos x="477" y="2"/>
                </a:cxn>
                <a:cxn ang="0">
                  <a:pos x="383" y="2"/>
                </a:cxn>
                <a:cxn ang="0">
                  <a:pos x="297" y="22"/>
                </a:cxn>
                <a:cxn ang="0">
                  <a:pos x="219" y="61"/>
                </a:cxn>
                <a:cxn ang="0">
                  <a:pos x="150" y="115"/>
                </a:cxn>
                <a:cxn ang="0">
                  <a:pos x="93" y="184"/>
                </a:cxn>
                <a:cxn ang="0">
                  <a:pos x="49" y="262"/>
                </a:cxn>
                <a:cxn ang="0">
                  <a:pos x="18" y="349"/>
                </a:cxn>
                <a:cxn ang="0">
                  <a:pos x="2" y="440"/>
                </a:cxn>
                <a:cxn ang="0">
                  <a:pos x="2" y="533"/>
                </a:cxn>
                <a:cxn ang="0">
                  <a:pos x="19" y="620"/>
                </a:cxn>
                <a:cxn ang="0">
                  <a:pos x="51" y="702"/>
                </a:cxn>
                <a:cxn ang="0">
                  <a:pos x="96" y="775"/>
                </a:cxn>
                <a:cxn ang="0">
                  <a:pos x="154" y="838"/>
                </a:cxn>
                <a:cxn ang="0">
                  <a:pos x="223" y="888"/>
                </a:cxn>
                <a:cxn ang="0">
                  <a:pos x="300" y="923"/>
                </a:cxn>
                <a:cxn ang="0">
                  <a:pos x="385" y="942"/>
                </a:cxn>
                <a:cxn ang="0">
                  <a:pos x="475" y="941"/>
                </a:cxn>
                <a:cxn ang="0">
                  <a:pos x="559" y="922"/>
                </a:cxn>
                <a:cxn ang="0">
                  <a:pos x="636" y="887"/>
                </a:cxn>
                <a:cxn ang="0">
                  <a:pos x="703" y="836"/>
                </a:cxn>
                <a:cxn ang="0">
                  <a:pos x="761" y="774"/>
                </a:cxn>
                <a:cxn ang="0">
                  <a:pos x="806" y="702"/>
                </a:cxn>
                <a:cxn ang="0">
                  <a:pos x="838" y="620"/>
                </a:cxn>
                <a:cxn ang="0">
                  <a:pos x="854" y="533"/>
                </a:cxn>
              </a:cxnLst>
              <a:rect l="0" t="0" r="r" b="b"/>
              <a:pathLst>
                <a:path w="856" h="944">
                  <a:moveTo>
                    <a:pt x="635" y="476"/>
                  </a:moveTo>
                  <a:lnTo>
                    <a:pt x="635" y="512"/>
                  </a:lnTo>
                  <a:lnTo>
                    <a:pt x="634" y="548"/>
                  </a:lnTo>
                  <a:lnTo>
                    <a:pt x="632" y="584"/>
                  </a:lnTo>
                  <a:lnTo>
                    <a:pt x="629" y="620"/>
                  </a:lnTo>
                  <a:lnTo>
                    <a:pt x="624" y="656"/>
                  </a:lnTo>
                  <a:lnTo>
                    <a:pt x="618" y="692"/>
                  </a:lnTo>
                  <a:lnTo>
                    <a:pt x="615" y="709"/>
                  </a:lnTo>
                  <a:lnTo>
                    <a:pt x="611" y="725"/>
                  </a:lnTo>
                  <a:lnTo>
                    <a:pt x="606" y="741"/>
                  </a:lnTo>
                  <a:lnTo>
                    <a:pt x="601" y="757"/>
                  </a:lnTo>
                  <a:lnTo>
                    <a:pt x="595" y="772"/>
                  </a:lnTo>
                  <a:lnTo>
                    <a:pt x="589" y="787"/>
                  </a:lnTo>
                  <a:lnTo>
                    <a:pt x="582" y="801"/>
                  </a:lnTo>
                  <a:lnTo>
                    <a:pt x="575" y="814"/>
                  </a:lnTo>
                  <a:lnTo>
                    <a:pt x="567" y="826"/>
                  </a:lnTo>
                  <a:lnTo>
                    <a:pt x="558" y="838"/>
                  </a:lnTo>
                  <a:lnTo>
                    <a:pt x="549" y="850"/>
                  </a:lnTo>
                  <a:lnTo>
                    <a:pt x="539" y="860"/>
                  </a:lnTo>
                  <a:lnTo>
                    <a:pt x="528" y="869"/>
                  </a:lnTo>
                  <a:lnTo>
                    <a:pt x="517" y="877"/>
                  </a:lnTo>
                  <a:lnTo>
                    <a:pt x="504" y="883"/>
                  </a:lnTo>
                  <a:lnTo>
                    <a:pt x="491" y="889"/>
                  </a:lnTo>
                  <a:lnTo>
                    <a:pt x="477" y="894"/>
                  </a:lnTo>
                  <a:lnTo>
                    <a:pt x="463" y="897"/>
                  </a:lnTo>
                  <a:lnTo>
                    <a:pt x="447" y="899"/>
                  </a:lnTo>
                  <a:lnTo>
                    <a:pt x="429" y="900"/>
                  </a:lnTo>
                  <a:lnTo>
                    <a:pt x="413" y="899"/>
                  </a:lnTo>
                  <a:lnTo>
                    <a:pt x="397" y="897"/>
                  </a:lnTo>
                  <a:lnTo>
                    <a:pt x="383" y="894"/>
                  </a:lnTo>
                  <a:lnTo>
                    <a:pt x="369" y="889"/>
                  </a:lnTo>
                  <a:lnTo>
                    <a:pt x="356" y="883"/>
                  </a:lnTo>
                  <a:lnTo>
                    <a:pt x="343" y="877"/>
                  </a:lnTo>
                  <a:lnTo>
                    <a:pt x="332" y="869"/>
                  </a:lnTo>
                  <a:lnTo>
                    <a:pt x="321" y="860"/>
                  </a:lnTo>
                  <a:lnTo>
                    <a:pt x="311" y="850"/>
                  </a:lnTo>
                  <a:lnTo>
                    <a:pt x="302" y="838"/>
                  </a:lnTo>
                  <a:lnTo>
                    <a:pt x="293" y="826"/>
                  </a:lnTo>
                  <a:lnTo>
                    <a:pt x="286" y="814"/>
                  </a:lnTo>
                  <a:lnTo>
                    <a:pt x="278" y="801"/>
                  </a:lnTo>
                  <a:lnTo>
                    <a:pt x="272" y="787"/>
                  </a:lnTo>
                  <a:lnTo>
                    <a:pt x="265" y="772"/>
                  </a:lnTo>
                  <a:lnTo>
                    <a:pt x="260" y="757"/>
                  </a:lnTo>
                  <a:lnTo>
                    <a:pt x="255" y="741"/>
                  </a:lnTo>
                  <a:lnTo>
                    <a:pt x="250" y="725"/>
                  </a:lnTo>
                  <a:lnTo>
                    <a:pt x="246" y="709"/>
                  </a:lnTo>
                  <a:lnTo>
                    <a:pt x="243" y="692"/>
                  </a:lnTo>
                  <a:lnTo>
                    <a:pt x="237" y="656"/>
                  </a:lnTo>
                  <a:lnTo>
                    <a:pt x="233" y="620"/>
                  </a:lnTo>
                  <a:lnTo>
                    <a:pt x="230" y="584"/>
                  </a:lnTo>
                  <a:lnTo>
                    <a:pt x="228" y="548"/>
                  </a:lnTo>
                  <a:lnTo>
                    <a:pt x="227" y="512"/>
                  </a:lnTo>
                  <a:lnTo>
                    <a:pt x="226" y="476"/>
                  </a:lnTo>
                  <a:lnTo>
                    <a:pt x="227" y="441"/>
                  </a:lnTo>
                  <a:lnTo>
                    <a:pt x="228" y="405"/>
                  </a:lnTo>
                  <a:lnTo>
                    <a:pt x="229" y="369"/>
                  </a:lnTo>
                  <a:lnTo>
                    <a:pt x="232" y="333"/>
                  </a:lnTo>
                  <a:lnTo>
                    <a:pt x="237" y="296"/>
                  </a:lnTo>
                  <a:lnTo>
                    <a:pt x="242" y="261"/>
                  </a:lnTo>
                  <a:lnTo>
                    <a:pt x="246" y="244"/>
                  </a:lnTo>
                  <a:lnTo>
                    <a:pt x="250" y="227"/>
                  </a:lnTo>
                  <a:lnTo>
                    <a:pt x="254" y="211"/>
                  </a:lnTo>
                  <a:lnTo>
                    <a:pt x="259" y="195"/>
                  </a:lnTo>
                  <a:lnTo>
                    <a:pt x="265" y="180"/>
                  </a:lnTo>
                  <a:lnTo>
                    <a:pt x="271" y="165"/>
                  </a:lnTo>
                  <a:lnTo>
                    <a:pt x="277" y="151"/>
                  </a:lnTo>
                  <a:lnTo>
                    <a:pt x="285" y="137"/>
                  </a:lnTo>
                  <a:lnTo>
                    <a:pt x="293" y="124"/>
                  </a:lnTo>
                  <a:lnTo>
                    <a:pt x="301" y="112"/>
                  </a:lnTo>
                  <a:lnTo>
                    <a:pt x="310" y="101"/>
                  </a:lnTo>
                  <a:lnTo>
                    <a:pt x="320" y="91"/>
                  </a:lnTo>
                  <a:lnTo>
                    <a:pt x="331" y="82"/>
                  </a:lnTo>
                  <a:lnTo>
                    <a:pt x="343" y="74"/>
                  </a:lnTo>
                  <a:lnTo>
                    <a:pt x="355" y="67"/>
                  </a:lnTo>
                  <a:lnTo>
                    <a:pt x="368" y="62"/>
                  </a:lnTo>
                  <a:lnTo>
                    <a:pt x="382" y="57"/>
                  </a:lnTo>
                  <a:lnTo>
                    <a:pt x="397" y="54"/>
                  </a:lnTo>
                  <a:lnTo>
                    <a:pt x="413" y="52"/>
                  </a:lnTo>
                  <a:lnTo>
                    <a:pt x="429" y="51"/>
                  </a:lnTo>
                  <a:lnTo>
                    <a:pt x="447" y="52"/>
                  </a:lnTo>
                  <a:lnTo>
                    <a:pt x="463" y="54"/>
                  </a:lnTo>
                  <a:lnTo>
                    <a:pt x="478" y="57"/>
                  </a:lnTo>
                  <a:lnTo>
                    <a:pt x="492" y="62"/>
                  </a:lnTo>
                  <a:lnTo>
                    <a:pt x="505" y="67"/>
                  </a:lnTo>
                  <a:lnTo>
                    <a:pt x="517" y="74"/>
                  </a:lnTo>
                  <a:lnTo>
                    <a:pt x="529" y="82"/>
                  </a:lnTo>
                  <a:lnTo>
                    <a:pt x="540" y="91"/>
                  </a:lnTo>
                  <a:lnTo>
                    <a:pt x="550" y="101"/>
                  </a:lnTo>
                  <a:lnTo>
                    <a:pt x="559" y="112"/>
                  </a:lnTo>
                  <a:lnTo>
                    <a:pt x="568" y="124"/>
                  </a:lnTo>
                  <a:lnTo>
                    <a:pt x="576" y="137"/>
                  </a:lnTo>
                  <a:lnTo>
                    <a:pt x="583" y="151"/>
                  </a:lnTo>
                  <a:lnTo>
                    <a:pt x="590" y="165"/>
                  </a:lnTo>
                  <a:lnTo>
                    <a:pt x="596" y="180"/>
                  </a:lnTo>
                  <a:lnTo>
                    <a:pt x="602" y="195"/>
                  </a:lnTo>
                  <a:lnTo>
                    <a:pt x="607" y="211"/>
                  </a:lnTo>
                  <a:lnTo>
                    <a:pt x="611" y="227"/>
                  </a:lnTo>
                  <a:lnTo>
                    <a:pt x="615" y="244"/>
                  </a:lnTo>
                  <a:lnTo>
                    <a:pt x="619" y="261"/>
                  </a:lnTo>
                  <a:lnTo>
                    <a:pt x="625" y="296"/>
                  </a:lnTo>
                  <a:lnTo>
                    <a:pt x="629" y="333"/>
                  </a:lnTo>
                  <a:lnTo>
                    <a:pt x="632" y="369"/>
                  </a:lnTo>
                  <a:lnTo>
                    <a:pt x="634" y="405"/>
                  </a:lnTo>
                  <a:lnTo>
                    <a:pt x="635" y="441"/>
                  </a:lnTo>
                  <a:lnTo>
                    <a:pt x="635" y="476"/>
                  </a:lnTo>
                  <a:close/>
                  <a:moveTo>
                    <a:pt x="856" y="487"/>
                  </a:moveTo>
                  <a:lnTo>
                    <a:pt x="856" y="461"/>
                  </a:lnTo>
                  <a:lnTo>
                    <a:pt x="854" y="435"/>
                  </a:lnTo>
                  <a:lnTo>
                    <a:pt x="852" y="410"/>
                  </a:lnTo>
                  <a:lnTo>
                    <a:pt x="848" y="385"/>
                  </a:lnTo>
                  <a:lnTo>
                    <a:pt x="844" y="361"/>
                  </a:lnTo>
                  <a:lnTo>
                    <a:pt x="839" y="338"/>
                  </a:lnTo>
                  <a:lnTo>
                    <a:pt x="832" y="314"/>
                  </a:lnTo>
                  <a:lnTo>
                    <a:pt x="825" y="291"/>
                  </a:lnTo>
                  <a:lnTo>
                    <a:pt x="817" y="270"/>
                  </a:lnTo>
                  <a:lnTo>
                    <a:pt x="808" y="249"/>
                  </a:lnTo>
                  <a:lnTo>
                    <a:pt x="799" y="228"/>
                  </a:lnTo>
                  <a:lnTo>
                    <a:pt x="788" y="209"/>
                  </a:lnTo>
                  <a:lnTo>
                    <a:pt x="777" y="190"/>
                  </a:lnTo>
                  <a:lnTo>
                    <a:pt x="765" y="172"/>
                  </a:lnTo>
                  <a:lnTo>
                    <a:pt x="752" y="155"/>
                  </a:lnTo>
                  <a:lnTo>
                    <a:pt x="739" y="137"/>
                  </a:lnTo>
                  <a:lnTo>
                    <a:pt x="724" y="122"/>
                  </a:lnTo>
                  <a:lnTo>
                    <a:pt x="708" y="107"/>
                  </a:lnTo>
                  <a:lnTo>
                    <a:pt x="692" y="93"/>
                  </a:lnTo>
                  <a:lnTo>
                    <a:pt x="676" y="80"/>
                  </a:lnTo>
                  <a:lnTo>
                    <a:pt x="659" y="68"/>
                  </a:lnTo>
                  <a:lnTo>
                    <a:pt x="641" y="56"/>
                  </a:lnTo>
                  <a:lnTo>
                    <a:pt x="622" y="46"/>
                  </a:lnTo>
                  <a:lnTo>
                    <a:pt x="603" y="37"/>
                  </a:lnTo>
                  <a:lnTo>
                    <a:pt x="584" y="28"/>
                  </a:lnTo>
                  <a:lnTo>
                    <a:pt x="563" y="21"/>
                  </a:lnTo>
                  <a:lnTo>
                    <a:pt x="543" y="15"/>
                  </a:lnTo>
                  <a:lnTo>
                    <a:pt x="521" y="10"/>
                  </a:lnTo>
                  <a:lnTo>
                    <a:pt x="499" y="5"/>
                  </a:lnTo>
                  <a:lnTo>
                    <a:pt x="477" y="2"/>
                  </a:lnTo>
                  <a:lnTo>
                    <a:pt x="454" y="0"/>
                  </a:lnTo>
                  <a:lnTo>
                    <a:pt x="429" y="0"/>
                  </a:lnTo>
                  <a:lnTo>
                    <a:pt x="406" y="0"/>
                  </a:lnTo>
                  <a:lnTo>
                    <a:pt x="383" y="2"/>
                  </a:lnTo>
                  <a:lnTo>
                    <a:pt x="361" y="5"/>
                  </a:lnTo>
                  <a:lnTo>
                    <a:pt x="339" y="10"/>
                  </a:lnTo>
                  <a:lnTo>
                    <a:pt x="318" y="15"/>
                  </a:lnTo>
                  <a:lnTo>
                    <a:pt x="297" y="22"/>
                  </a:lnTo>
                  <a:lnTo>
                    <a:pt x="276" y="30"/>
                  </a:lnTo>
                  <a:lnTo>
                    <a:pt x="257" y="39"/>
                  </a:lnTo>
                  <a:lnTo>
                    <a:pt x="238" y="50"/>
                  </a:lnTo>
                  <a:lnTo>
                    <a:pt x="219" y="61"/>
                  </a:lnTo>
                  <a:lnTo>
                    <a:pt x="201" y="73"/>
                  </a:lnTo>
                  <a:lnTo>
                    <a:pt x="184" y="86"/>
                  </a:lnTo>
                  <a:lnTo>
                    <a:pt x="167" y="100"/>
                  </a:lnTo>
                  <a:lnTo>
                    <a:pt x="150" y="115"/>
                  </a:lnTo>
                  <a:lnTo>
                    <a:pt x="135" y="131"/>
                  </a:lnTo>
                  <a:lnTo>
                    <a:pt x="120" y="148"/>
                  </a:lnTo>
                  <a:lnTo>
                    <a:pt x="106" y="166"/>
                  </a:lnTo>
                  <a:lnTo>
                    <a:pt x="93" y="184"/>
                  </a:lnTo>
                  <a:lnTo>
                    <a:pt x="81" y="202"/>
                  </a:lnTo>
                  <a:lnTo>
                    <a:pt x="70" y="222"/>
                  </a:lnTo>
                  <a:lnTo>
                    <a:pt x="59" y="241"/>
                  </a:lnTo>
                  <a:lnTo>
                    <a:pt x="49" y="262"/>
                  </a:lnTo>
                  <a:lnTo>
                    <a:pt x="40" y="283"/>
                  </a:lnTo>
                  <a:lnTo>
                    <a:pt x="32" y="304"/>
                  </a:lnTo>
                  <a:lnTo>
                    <a:pt x="25" y="327"/>
                  </a:lnTo>
                  <a:lnTo>
                    <a:pt x="18" y="349"/>
                  </a:lnTo>
                  <a:lnTo>
                    <a:pt x="13" y="371"/>
                  </a:lnTo>
                  <a:lnTo>
                    <a:pt x="8" y="394"/>
                  </a:lnTo>
                  <a:lnTo>
                    <a:pt x="5" y="417"/>
                  </a:lnTo>
                  <a:lnTo>
                    <a:pt x="2" y="440"/>
                  </a:lnTo>
                  <a:lnTo>
                    <a:pt x="1" y="463"/>
                  </a:lnTo>
                  <a:lnTo>
                    <a:pt x="0" y="487"/>
                  </a:lnTo>
                  <a:lnTo>
                    <a:pt x="1" y="510"/>
                  </a:lnTo>
                  <a:lnTo>
                    <a:pt x="2" y="533"/>
                  </a:lnTo>
                  <a:lnTo>
                    <a:pt x="5" y="555"/>
                  </a:lnTo>
                  <a:lnTo>
                    <a:pt x="9" y="577"/>
                  </a:lnTo>
                  <a:lnTo>
                    <a:pt x="13" y="599"/>
                  </a:lnTo>
                  <a:lnTo>
                    <a:pt x="19" y="620"/>
                  </a:lnTo>
                  <a:lnTo>
                    <a:pt x="26" y="641"/>
                  </a:lnTo>
                  <a:lnTo>
                    <a:pt x="33" y="662"/>
                  </a:lnTo>
                  <a:lnTo>
                    <a:pt x="41" y="683"/>
                  </a:lnTo>
                  <a:lnTo>
                    <a:pt x="51" y="702"/>
                  </a:lnTo>
                  <a:lnTo>
                    <a:pt x="61" y="721"/>
                  </a:lnTo>
                  <a:lnTo>
                    <a:pt x="72" y="740"/>
                  </a:lnTo>
                  <a:lnTo>
                    <a:pt x="84" y="758"/>
                  </a:lnTo>
                  <a:lnTo>
                    <a:pt x="96" y="775"/>
                  </a:lnTo>
                  <a:lnTo>
                    <a:pt x="110" y="792"/>
                  </a:lnTo>
                  <a:lnTo>
                    <a:pt x="124" y="808"/>
                  </a:lnTo>
                  <a:lnTo>
                    <a:pt x="138" y="823"/>
                  </a:lnTo>
                  <a:lnTo>
                    <a:pt x="154" y="838"/>
                  </a:lnTo>
                  <a:lnTo>
                    <a:pt x="171" y="852"/>
                  </a:lnTo>
                  <a:lnTo>
                    <a:pt x="188" y="865"/>
                  </a:lnTo>
                  <a:lnTo>
                    <a:pt x="205" y="877"/>
                  </a:lnTo>
                  <a:lnTo>
                    <a:pt x="223" y="888"/>
                  </a:lnTo>
                  <a:lnTo>
                    <a:pt x="242" y="899"/>
                  </a:lnTo>
                  <a:lnTo>
                    <a:pt x="261" y="908"/>
                  </a:lnTo>
                  <a:lnTo>
                    <a:pt x="280" y="916"/>
                  </a:lnTo>
                  <a:lnTo>
                    <a:pt x="300" y="923"/>
                  </a:lnTo>
                  <a:lnTo>
                    <a:pt x="321" y="930"/>
                  </a:lnTo>
                  <a:lnTo>
                    <a:pt x="342" y="935"/>
                  </a:lnTo>
                  <a:lnTo>
                    <a:pt x="363" y="939"/>
                  </a:lnTo>
                  <a:lnTo>
                    <a:pt x="385" y="942"/>
                  </a:lnTo>
                  <a:lnTo>
                    <a:pt x="407" y="943"/>
                  </a:lnTo>
                  <a:lnTo>
                    <a:pt x="429" y="944"/>
                  </a:lnTo>
                  <a:lnTo>
                    <a:pt x="453" y="943"/>
                  </a:lnTo>
                  <a:lnTo>
                    <a:pt x="475" y="941"/>
                  </a:lnTo>
                  <a:lnTo>
                    <a:pt x="497" y="938"/>
                  </a:lnTo>
                  <a:lnTo>
                    <a:pt x="518" y="934"/>
                  </a:lnTo>
                  <a:lnTo>
                    <a:pt x="539" y="929"/>
                  </a:lnTo>
                  <a:lnTo>
                    <a:pt x="559" y="922"/>
                  </a:lnTo>
                  <a:lnTo>
                    <a:pt x="579" y="915"/>
                  </a:lnTo>
                  <a:lnTo>
                    <a:pt x="599" y="906"/>
                  </a:lnTo>
                  <a:lnTo>
                    <a:pt x="618" y="897"/>
                  </a:lnTo>
                  <a:lnTo>
                    <a:pt x="636" y="887"/>
                  </a:lnTo>
                  <a:lnTo>
                    <a:pt x="654" y="876"/>
                  </a:lnTo>
                  <a:lnTo>
                    <a:pt x="671" y="864"/>
                  </a:lnTo>
                  <a:lnTo>
                    <a:pt x="688" y="851"/>
                  </a:lnTo>
                  <a:lnTo>
                    <a:pt x="703" y="836"/>
                  </a:lnTo>
                  <a:lnTo>
                    <a:pt x="720" y="822"/>
                  </a:lnTo>
                  <a:lnTo>
                    <a:pt x="734" y="806"/>
                  </a:lnTo>
                  <a:lnTo>
                    <a:pt x="748" y="791"/>
                  </a:lnTo>
                  <a:lnTo>
                    <a:pt x="761" y="774"/>
                  </a:lnTo>
                  <a:lnTo>
                    <a:pt x="774" y="757"/>
                  </a:lnTo>
                  <a:lnTo>
                    <a:pt x="785" y="739"/>
                  </a:lnTo>
                  <a:lnTo>
                    <a:pt x="796" y="721"/>
                  </a:lnTo>
                  <a:lnTo>
                    <a:pt x="806" y="702"/>
                  </a:lnTo>
                  <a:lnTo>
                    <a:pt x="815" y="682"/>
                  </a:lnTo>
                  <a:lnTo>
                    <a:pt x="824" y="661"/>
                  </a:lnTo>
                  <a:lnTo>
                    <a:pt x="831" y="641"/>
                  </a:lnTo>
                  <a:lnTo>
                    <a:pt x="838" y="620"/>
                  </a:lnTo>
                  <a:lnTo>
                    <a:pt x="843" y="599"/>
                  </a:lnTo>
                  <a:lnTo>
                    <a:pt x="848" y="577"/>
                  </a:lnTo>
                  <a:lnTo>
                    <a:pt x="851" y="555"/>
                  </a:lnTo>
                  <a:lnTo>
                    <a:pt x="854" y="533"/>
                  </a:lnTo>
                  <a:lnTo>
                    <a:pt x="856" y="510"/>
                  </a:lnTo>
                  <a:lnTo>
                    <a:pt x="856" y="487"/>
                  </a:lnTo>
                  <a:close/>
                </a:path>
              </a:pathLst>
            </a:custGeom>
            <a:solidFill>
              <a:srgbClr val="006A53"/>
            </a:solidFill>
            <a:ln w="9525">
              <a:noFill/>
              <a:round/>
              <a:headEnd/>
              <a:tailEnd/>
            </a:ln>
          </p:spPr>
          <p:txBody>
            <a:bodyPr/>
            <a:lstStyle/>
            <a:p>
              <a:pPr>
                <a:defRPr/>
              </a:pPr>
              <a:endParaRPr lang="en-US" dirty="0"/>
            </a:p>
          </p:txBody>
        </p:sp>
        <p:sp>
          <p:nvSpPr>
            <p:cNvPr id="13" name="Freeform 121"/>
            <p:cNvSpPr>
              <a:spLocks/>
            </p:cNvSpPr>
            <p:nvPr/>
          </p:nvSpPr>
          <p:spPr bwMode="black">
            <a:xfrm>
              <a:off x="1247" y="3956"/>
              <a:ext cx="52" cy="6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2" y="865"/>
                </a:cxn>
                <a:cxn ang="0">
                  <a:pos x="455" y="879"/>
                </a:cxn>
                <a:cxn ang="0">
                  <a:pos x="499" y="882"/>
                </a:cxn>
                <a:cxn ang="0">
                  <a:pos x="509" y="904"/>
                </a:cxn>
                <a:cxn ang="0">
                  <a:pos x="506" y="921"/>
                </a:cxn>
                <a:cxn ang="0">
                  <a:pos x="493" y="928"/>
                </a:cxn>
                <a:cxn ang="0">
                  <a:pos x="6" y="924"/>
                </a:cxn>
                <a:cxn ang="0">
                  <a:pos x="0" y="909"/>
                </a:cxn>
                <a:cxn ang="0">
                  <a:pos x="4" y="891"/>
                </a:cxn>
                <a:cxn ang="0">
                  <a:pos x="13"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6" y="195"/>
                </a:cxn>
                <a:cxn ang="0">
                  <a:pos x="385" y="117"/>
                </a:cxn>
                <a:cxn ang="0">
                  <a:pos x="426" y="56"/>
                </a:cxn>
                <a:cxn ang="0">
                  <a:pos x="482" y="15"/>
                </a:cxn>
                <a:cxn ang="0">
                  <a:pos x="517" y="4"/>
                </a:cxn>
                <a:cxn ang="0">
                  <a:pos x="602" y="4"/>
                </a:cxn>
                <a:cxn ang="0">
                  <a:pos x="668" y="30"/>
                </a:cxn>
                <a:cxn ang="0">
                  <a:pos x="710" y="77"/>
                </a:cxn>
                <a:cxn ang="0">
                  <a:pos x="728" y="138"/>
                </a:cxn>
                <a:cxn ang="0">
                  <a:pos x="728" y="206"/>
                </a:cxn>
                <a:cxn ang="0">
                  <a:pos x="709" y="256"/>
                </a:cxn>
                <a:cxn ang="0">
                  <a:pos x="676" y="287"/>
                </a:cxn>
                <a:cxn ang="0">
                  <a:pos x="631" y="301"/>
                </a:cxn>
              </a:cxnLst>
              <a:rect l="0" t="0" r="r" b="b"/>
              <a:pathLst>
                <a:path w="730" h="928">
                  <a:moveTo>
                    <a:pt x="606"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5" y="214"/>
                  </a:lnTo>
                  <a:lnTo>
                    <a:pt x="513" y="202"/>
                  </a:lnTo>
                  <a:lnTo>
                    <a:pt x="513" y="190"/>
                  </a:lnTo>
                  <a:lnTo>
                    <a:pt x="513" y="182"/>
                  </a:lnTo>
                  <a:lnTo>
                    <a:pt x="514" y="175"/>
                  </a:lnTo>
                  <a:lnTo>
                    <a:pt x="515" y="168"/>
                  </a:lnTo>
                  <a:lnTo>
                    <a:pt x="517" y="161"/>
                  </a:lnTo>
                  <a:lnTo>
                    <a:pt x="522"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8"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2" y="270"/>
                  </a:lnTo>
                  <a:lnTo>
                    <a:pt x="385" y="306"/>
                  </a:lnTo>
                  <a:lnTo>
                    <a:pt x="379" y="345"/>
                  </a:lnTo>
                  <a:lnTo>
                    <a:pt x="374" y="382"/>
                  </a:lnTo>
                  <a:lnTo>
                    <a:pt x="371" y="419"/>
                  </a:lnTo>
                  <a:lnTo>
                    <a:pt x="369" y="456"/>
                  </a:lnTo>
                  <a:lnTo>
                    <a:pt x="367" y="491"/>
                  </a:lnTo>
                  <a:lnTo>
                    <a:pt x="362" y="823"/>
                  </a:lnTo>
                  <a:lnTo>
                    <a:pt x="362" y="828"/>
                  </a:lnTo>
                  <a:lnTo>
                    <a:pt x="363" y="832"/>
                  </a:lnTo>
                  <a:lnTo>
                    <a:pt x="364" y="836"/>
                  </a:lnTo>
                  <a:lnTo>
                    <a:pt x="365" y="840"/>
                  </a:lnTo>
                  <a:lnTo>
                    <a:pt x="370" y="848"/>
                  </a:lnTo>
                  <a:lnTo>
                    <a:pt x="376" y="854"/>
                  </a:lnTo>
                  <a:lnTo>
                    <a:pt x="383" y="860"/>
                  </a:lnTo>
                  <a:lnTo>
                    <a:pt x="392"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5" y="888"/>
                  </a:lnTo>
                  <a:lnTo>
                    <a:pt x="8" y="885"/>
                  </a:lnTo>
                  <a:lnTo>
                    <a:pt x="10" y="882"/>
                  </a:lnTo>
                  <a:lnTo>
                    <a:pt x="13"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40" y="828"/>
                  </a:lnTo>
                  <a:lnTo>
                    <a:pt x="140" y="819"/>
                  </a:lnTo>
                  <a:lnTo>
                    <a:pt x="140" y="143"/>
                  </a:lnTo>
                  <a:lnTo>
                    <a:pt x="140" y="134"/>
                  </a:lnTo>
                  <a:lnTo>
                    <a:pt x="138" y="125"/>
                  </a:lnTo>
                  <a:lnTo>
                    <a:pt x="134" y="118"/>
                  </a:lnTo>
                  <a:lnTo>
                    <a:pt x="130" y="111"/>
                  </a:lnTo>
                  <a:lnTo>
                    <a:pt x="124" y="106"/>
                  </a:lnTo>
                  <a:lnTo>
                    <a:pt x="117"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3" y="36"/>
                  </a:lnTo>
                  <a:lnTo>
                    <a:pt x="37" y="35"/>
                  </a:lnTo>
                  <a:lnTo>
                    <a:pt x="356" y="35"/>
                  </a:lnTo>
                  <a:lnTo>
                    <a:pt x="356" y="195"/>
                  </a:lnTo>
                  <a:lnTo>
                    <a:pt x="363" y="175"/>
                  </a:lnTo>
                  <a:lnTo>
                    <a:pt x="370" y="154"/>
                  </a:lnTo>
                  <a:lnTo>
                    <a:pt x="377" y="135"/>
                  </a:lnTo>
                  <a:lnTo>
                    <a:pt x="385" y="117"/>
                  </a:lnTo>
                  <a:lnTo>
                    <a:pt x="394"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2" y="4"/>
                  </a:lnTo>
                  <a:lnTo>
                    <a:pt x="622" y="8"/>
                  </a:lnTo>
                  <a:lnTo>
                    <a:pt x="639" y="14"/>
                  </a:lnTo>
                  <a:lnTo>
                    <a:pt x="654" y="22"/>
                  </a:lnTo>
                  <a:lnTo>
                    <a:pt x="668"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6" y="302"/>
                  </a:lnTo>
                  <a:close/>
                </a:path>
              </a:pathLst>
            </a:custGeom>
            <a:solidFill>
              <a:srgbClr val="006A53"/>
            </a:solidFill>
            <a:ln w="9525">
              <a:noFill/>
              <a:round/>
              <a:headEnd/>
              <a:tailEnd/>
            </a:ln>
          </p:spPr>
          <p:txBody>
            <a:bodyPr/>
            <a:lstStyle/>
            <a:p>
              <a:pPr>
                <a:defRPr/>
              </a:pPr>
              <a:endParaRPr lang="en-US" dirty="0"/>
            </a:p>
          </p:txBody>
        </p:sp>
        <p:sp>
          <p:nvSpPr>
            <p:cNvPr id="14" name="Freeform 122"/>
            <p:cNvSpPr>
              <a:spLocks/>
            </p:cNvSpPr>
            <p:nvPr/>
          </p:nvSpPr>
          <p:spPr bwMode="black">
            <a:xfrm>
              <a:off x="1303" y="3937"/>
              <a:ext cx="43" cy="88"/>
            </a:xfrm>
            <a:custGeom>
              <a:avLst/>
              <a:gdLst/>
              <a:ahLst/>
              <a:cxnLst>
                <a:cxn ang="0">
                  <a:pos x="345" y="1238"/>
                </a:cxn>
                <a:cxn ang="0">
                  <a:pos x="288" y="1225"/>
                </a:cxn>
                <a:cxn ang="0">
                  <a:pos x="254" y="1211"/>
                </a:cxn>
                <a:cxn ang="0">
                  <a:pos x="221" y="1192"/>
                </a:cxn>
                <a:cxn ang="0">
                  <a:pos x="191" y="1166"/>
                </a:cxn>
                <a:cxn ang="0">
                  <a:pos x="164" y="1134"/>
                </a:cxn>
                <a:cxn ang="0">
                  <a:pos x="143"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7" y="128"/>
                </a:cxn>
                <a:cxn ang="0">
                  <a:pos x="279" y="87"/>
                </a:cxn>
                <a:cxn ang="0">
                  <a:pos x="293" y="49"/>
                </a:cxn>
                <a:cxn ang="0">
                  <a:pos x="300" y="12"/>
                </a:cxn>
                <a:cxn ang="0">
                  <a:pos x="359" y="313"/>
                </a:cxn>
                <a:cxn ang="0">
                  <a:pos x="359" y="364"/>
                </a:cxn>
                <a:cxn ang="0">
                  <a:pos x="360" y="1079"/>
                </a:cxn>
                <a:cxn ang="0">
                  <a:pos x="366" y="1120"/>
                </a:cxn>
                <a:cxn ang="0">
                  <a:pos x="376" y="1150"/>
                </a:cxn>
                <a:cxn ang="0">
                  <a:pos x="393" y="1168"/>
                </a:cxn>
                <a:cxn ang="0">
                  <a:pos x="415" y="1177"/>
                </a:cxn>
                <a:cxn ang="0">
                  <a:pos x="443" y="1178"/>
                </a:cxn>
                <a:cxn ang="0">
                  <a:pos x="469" y="1171"/>
                </a:cxn>
                <a:cxn ang="0">
                  <a:pos x="490" y="1158"/>
                </a:cxn>
                <a:cxn ang="0">
                  <a:pos x="508" y="1138"/>
                </a:cxn>
                <a:cxn ang="0">
                  <a:pos x="527" y="1103"/>
                </a:cxn>
                <a:cxn ang="0">
                  <a:pos x="547" y="1042"/>
                </a:cxn>
                <a:cxn ang="0">
                  <a:pos x="557" y="975"/>
                </a:cxn>
                <a:cxn ang="0">
                  <a:pos x="560" y="911"/>
                </a:cxn>
                <a:cxn ang="0">
                  <a:pos x="610" y="951"/>
                </a:cxn>
                <a:cxn ang="0">
                  <a:pos x="605" y="1006"/>
                </a:cxn>
                <a:cxn ang="0">
                  <a:pos x="596" y="1055"/>
                </a:cxn>
                <a:cxn ang="0">
                  <a:pos x="583" y="1098"/>
                </a:cxn>
                <a:cxn ang="0">
                  <a:pos x="565" y="1137"/>
                </a:cxn>
                <a:cxn ang="0">
                  <a:pos x="545" y="1169"/>
                </a:cxn>
                <a:cxn ang="0">
                  <a:pos x="520" y="1195"/>
                </a:cxn>
                <a:cxn ang="0">
                  <a:pos x="492" y="1215"/>
                </a:cxn>
                <a:cxn ang="0">
                  <a:pos x="461" y="1229"/>
                </a:cxn>
                <a:cxn ang="0">
                  <a:pos x="426" y="1238"/>
                </a:cxn>
                <a:cxn ang="0">
                  <a:pos x="389" y="1241"/>
                </a:cxn>
              </a:cxnLst>
              <a:rect l="0" t="0" r="r" b="b"/>
              <a:pathLst>
                <a:path w="611" h="1241">
                  <a:moveTo>
                    <a:pt x="389" y="1241"/>
                  </a:moveTo>
                  <a:lnTo>
                    <a:pt x="367" y="1240"/>
                  </a:lnTo>
                  <a:lnTo>
                    <a:pt x="345" y="1238"/>
                  </a:lnTo>
                  <a:lnTo>
                    <a:pt x="323" y="1234"/>
                  </a:lnTo>
                  <a:lnTo>
                    <a:pt x="300" y="1228"/>
                  </a:lnTo>
                  <a:lnTo>
                    <a:pt x="288" y="1225"/>
                  </a:lnTo>
                  <a:lnTo>
                    <a:pt x="276" y="1221"/>
                  </a:lnTo>
                  <a:lnTo>
                    <a:pt x="265" y="1216"/>
                  </a:lnTo>
                  <a:lnTo>
                    <a:pt x="254" y="1211"/>
                  </a:lnTo>
                  <a:lnTo>
                    <a:pt x="243" y="1205"/>
                  </a:lnTo>
                  <a:lnTo>
                    <a:pt x="232" y="1199"/>
                  </a:lnTo>
                  <a:lnTo>
                    <a:pt x="221" y="1192"/>
                  </a:lnTo>
                  <a:lnTo>
                    <a:pt x="211" y="1184"/>
                  </a:lnTo>
                  <a:lnTo>
                    <a:pt x="201" y="1176"/>
                  </a:lnTo>
                  <a:lnTo>
                    <a:pt x="191" y="1166"/>
                  </a:lnTo>
                  <a:lnTo>
                    <a:pt x="182" y="1157"/>
                  </a:lnTo>
                  <a:lnTo>
                    <a:pt x="172" y="1146"/>
                  </a:lnTo>
                  <a:lnTo>
                    <a:pt x="164" y="1134"/>
                  </a:lnTo>
                  <a:lnTo>
                    <a:pt x="156" y="1122"/>
                  </a:lnTo>
                  <a:lnTo>
                    <a:pt x="149" y="1109"/>
                  </a:lnTo>
                  <a:lnTo>
                    <a:pt x="143" y="1095"/>
                  </a:lnTo>
                  <a:lnTo>
                    <a:pt x="137" y="1081"/>
                  </a:lnTo>
                  <a:lnTo>
                    <a:pt x="132" y="1066"/>
                  </a:lnTo>
                  <a:lnTo>
                    <a:pt x="128" y="1049"/>
                  </a:lnTo>
                  <a:lnTo>
                    <a:pt x="124" y="1032"/>
                  </a:lnTo>
                  <a:lnTo>
                    <a:pt x="121" y="1014"/>
                  </a:lnTo>
                  <a:lnTo>
                    <a:pt x="120" y="995"/>
                  </a:lnTo>
                  <a:lnTo>
                    <a:pt x="119" y="975"/>
                  </a:lnTo>
                  <a:lnTo>
                    <a:pt x="119" y="953"/>
                  </a:lnTo>
                  <a:lnTo>
                    <a:pt x="130" y="364"/>
                  </a:lnTo>
                  <a:lnTo>
                    <a:pt x="0" y="364"/>
                  </a:lnTo>
                  <a:lnTo>
                    <a:pt x="0" y="313"/>
                  </a:lnTo>
                  <a:lnTo>
                    <a:pt x="12" y="313"/>
                  </a:lnTo>
                  <a:lnTo>
                    <a:pt x="24" y="311"/>
                  </a:lnTo>
                  <a:lnTo>
                    <a:pt x="37" y="309"/>
                  </a:lnTo>
                  <a:lnTo>
                    <a:pt x="50" y="305"/>
                  </a:lnTo>
                  <a:lnTo>
                    <a:pt x="63" y="300"/>
                  </a:lnTo>
                  <a:lnTo>
                    <a:pt x="76" y="295"/>
                  </a:lnTo>
                  <a:lnTo>
                    <a:pt x="89" y="289"/>
                  </a:lnTo>
                  <a:lnTo>
                    <a:pt x="101" y="282"/>
                  </a:lnTo>
                  <a:lnTo>
                    <a:pt x="114" y="274"/>
                  </a:lnTo>
                  <a:lnTo>
                    <a:pt x="127" y="265"/>
                  </a:lnTo>
                  <a:lnTo>
                    <a:pt x="139" y="256"/>
                  </a:lnTo>
                  <a:lnTo>
                    <a:pt x="152" y="246"/>
                  </a:lnTo>
                  <a:lnTo>
                    <a:pt x="164" y="236"/>
                  </a:lnTo>
                  <a:lnTo>
                    <a:pt x="177" y="225"/>
                  </a:lnTo>
                  <a:lnTo>
                    <a:pt x="188" y="214"/>
                  </a:lnTo>
                  <a:lnTo>
                    <a:pt x="200" y="203"/>
                  </a:lnTo>
                  <a:lnTo>
                    <a:pt x="210" y="191"/>
                  </a:lnTo>
                  <a:lnTo>
                    <a:pt x="221" y="179"/>
                  </a:lnTo>
                  <a:lnTo>
                    <a:pt x="231" y="166"/>
                  </a:lnTo>
                  <a:lnTo>
                    <a:pt x="240" y="153"/>
                  </a:lnTo>
                  <a:lnTo>
                    <a:pt x="249" y="141"/>
                  </a:lnTo>
                  <a:lnTo>
                    <a:pt x="257" y="128"/>
                  </a:lnTo>
                  <a:lnTo>
                    <a:pt x="265" y="114"/>
                  </a:lnTo>
                  <a:lnTo>
                    <a:pt x="272" y="101"/>
                  </a:lnTo>
                  <a:lnTo>
                    <a:pt x="279" y="87"/>
                  </a:lnTo>
                  <a:lnTo>
                    <a:pt x="284" y="74"/>
                  </a:lnTo>
                  <a:lnTo>
                    <a:pt x="289" y="61"/>
                  </a:lnTo>
                  <a:lnTo>
                    <a:pt x="293" y="49"/>
                  </a:lnTo>
                  <a:lnTo>
                    <a:pt x="297" y="36"/>
                  </a:lnTo>
                  <a:lnTo>
                    <a:pt x="299" y="24"/>
                  </a:lnTo>
                  <a:lnTo>
                    <a:pt x="300" y="12"/>
                  </a:lnTo>
                  <a:lnTo>
                    <a:pt x="301" y="0"/>
                  </a:lnTo>
                  <a:lnTo>
                    <a:pt x="359" y="0"/>
                  </a:lnTo>
                  <a:lnTo>
                    <a:pt x="359" y="313"/>
                  </a:lnTo>
                  <a:lnTo>
                    <a:pt x="560" y="313"/>
                  </a:lnTo>
                  <a:lnTo>
                    <a:pt x="560" y="364"/>
                  </a:lnTo>
                  <a:lnTo>
                    <a:pt x="359" y="364"/>
                  </a:lnTo>
                  <a:lnTo>
                    <a:pt x="359" y="1044"/>
                  </a:lnTo>
                  <a:lnTo>
                    <a:pt x="360" y="1062"/>
                  </a:lnTo>
                  <a:lnTo>
                    <a:pt x="360" y="1079"/>
                  </a:lnTo>
                  <a:lnTo>
                    <a:pt x="362" y="1094"/>
                  </a:lnTo>
                  <a:lnTo>
                    <a:pt x="363" y="1108"/>
                  </a:lnTo>
                  <a:lnTo>
                    <a:pt x="366" y="1120"/>
                  </a:lnTo>
                  <a:lnTo>
                    <a:pt x="369" y="1131"/>
                  </a:lnTo>
                  <a:lnTo>
                    <a:pt x="372" y="1142"/>
                  </a:lnTo>
                  <a:lnTo>
                    <a:pt x="376" y="1150"/>
                  </a:lnTo>
                  <a:lnTo>
                    <a:pt x="381" y="1157"/>
                  </a:lnTo>
                  <a:lnTo>
                    <a:pt x="387" y="1163"/>
                  </a:lnTo>
                  <a:lnTo>
                    <a:pt x="393" y="1168"/>
                  </a:lnTo>
                  <a:lnTo>
                    <a:pt x="400" y="1172"/>
                  </a:lnTo>
                  <a:lnTo>
                    <a:pt x="407" y="1175"/>
                  </a:lnTo>
                  <a:lnTo>
                    <a:pt x="415" y="1177"/>
                  </a:lnTo>
                  <a:lnTo>
                    <a:pt x="425" y="1178"/>
                  </a:lnTo>
                  <a:lnTo>
                    <a:pt x="434" y="1178"/>
                  </a:lnTo>
                  <a:lnTo>
                    <a:pt x="443" y="1178"/>
                  </a:lnTo>
                  <a:lnTo>
                    <a:pt x="453" y="1177"/>
                  </a:lnTo>
                  <a:lnTo>
                    <a:pt x="461" y="1174"/>
                  </a:lnTo>
                  <a:lnTo>
                    <a:pt x="469" y="1171"/>
                  </a:lnTo>
                  <a:lnTo>
                    <a:pt x="477" y="1168"/>
                  </a:lnTo>
                  <a:lnTo>
                    <a:pt x="484" y="1163"/>
                  </a:lnTo>
                  <a:lnTo>
                    <a:pt x="490" y="1158"/>
                  </a:lnTo>
                  <a:lnTo>
                    <a:pt x="497" y="1152"/>
                  </a:lnTo>
                  <a:lnTo>
                    <a:pt x="503" y="1145"/>
                  </a:lnTo>
                  <a:lnTo>
                    <a:pt x="508" y="1138"/>
                  </a:lnTo>
                  <a:lnTo>
                    <a:pt x="513" y="1129"/>
                  </a:lnTo>
                  <a:lnTo>
                    <a:pt x="518" y="1121"/>
                  </a:lnTo>
                  <a:lnTo>
                    <a:pt x="527" y="1103"/>
                  </a:lnTo>
                  <a:lnTo>
                    <a:pt x="535" y="1084"/>
                  </a:lnTo>
                  <a:lnTo>
                    <a:pt x="541" y="1063"/>
                  </a:lnTo>
                  <a:lnTo>
                    <a:pt x="547" y="1042"/>
                  </a:lnTo>
                  <a:lnTo>
                    <a:pt x="551" y="1020"/>
                  </a:lnTo>
                  <a:lnTo>
                    <a:pt x="554" y="998"/>
                  </a:lnTo>
                  <a:lnTo>
                    <a:pt x="557" y="975"/>
                  </a:lnTo>
                  <a:lnTo>
                    <a:pt x="559" y="952"/>
                  </a:lnTo>
                  <a:lnTo>
                    <a:pt x="560" y="931"/>
                  </a:lnTo>
                  <a:lnTo>
                    <a:pt x="560" y="911"/>
                  </a:lnTo>
                  <a:lnTo>
                    <a:pt x="611" y="911"/>
                  </a:lnTo>
                  <a:lnTo>
                    <a:pt x="611" y="931"/>
                  </a:lnTo>
                  <a:lnTo>
                    <a:pt x="610" y="951"/>
                  </a:lnTo>
                  <a:lnTo>
                    <a:pt x="609" y="971"/>
                  </a:lnTo>
                  <a:lnTo>
                    <a:pt x="607" y="989"/>
                  </a:lnTo>
                  <a:lnTo>
                    <a:pt x="605" y="1006"/>
                  </a:lnTo>
                  <a:lnTo>
                    <a:pt x="603" y="1023"/>
                  </a:lnTo>
                  <a:lnTo>
                    <a:pt x="599" y="1040"/>
                  </a:lnTo>
                  <a:lnTo>
                    <a:pt x="596" y="1055"/>
                  </a:lnTo>
                  <a:lnTo>
                    <a:pt x="592" y="1070"/>
                  </a:lnTo>
                  <a:lnTo>
                    <a:pt x="587" y="1085"/>
                  </a:lnTo>
                  <a:lnTo>
                    <a:pt x="583" y="1098"/>
                  </a:lnTo>
                  <a:lnTo>
                    <a:pt x="577" y="1112"/>
                  </a:lnTo>
                  <a:lnTo>
                    <a:pt x="572" y="1124"/>
                  </a:lnTo>
                  <a:lnTo>
                    <a:pt x="565" y="1137"/>
                  </a:lnTo>
                  <a:lnTo>
                    <a:pt x="559" y="1148"/>
                  </a:lnTo>
                  <a:lnTo>
                    <a:pt x="552" y="1159"/>
                  </a:lnTo>
                  <a:lnTo>
                    <a:pt x="545" y="1169"/>
                  </a:lnTo>
                  <a:lnTo>
                    <a:pt x="537" y="1178"/>
                  </a:lnTo>
                  <a:lnTo>
                    <a:pt x="529" y="1187"/>
                  </a:lnTo>
                  <a:lnTo>
                    <a:pt x="520" y="1195"/>
                  </a:lnTo>
                  <a:lnTo>
                    <a:pt x="511" y="1202"/>
                  </a:lnTo>
                  <a:lnTo>
                    <a:pt x="502" y="1209"/>
                  </a:lnTo>
                  <a:lnTo>
                    <a:pt x="492" y="1215"/>
                  </a:lnTo>
                  <a:lnTo>
                    <a:pt x="482" y="1220"/>
                  </a:lnTo>
                  <a:lnTo>
                    <a:pt x="472" y="1225"/>
                  </a:lnTo>
                  <a:lnTo>
                    <a:pt x="461" y="1229"/>
                  </a:lnTo>
                  <a:lnTo>
                    <a:pt x="449" y="1233"/>
                  </a:lnTo>
                  <a:lnTo>
                    <a:pt x="438" y="1236"/>
                  </a:lnTo>
                  <a:lnTo>
                    <a:pt x="426" y="1238"/>
                  </a:lnTo>
                  <a:lnTo>
                    <a:pt x="414" y="1240"/>
                  </a:lnTo>
                  <a:lnTo>
                    <a:pt x="401" y="1240"/>
                  </a:lnTo>
                  <a:lnTo>
                    <a:pt x="389" y="1241"/>
                  </a:lnTo>
                  <a:close/>
                </a:path>
              </a:pathLst>
            </a:custGeom>
            <a:solidFill>
              <a:srgbClr val="006A53"/>
            </a:solidFill>
            <a:ln w="9525">
              <a:noFill/>
              <a:round/>
              <a:headEnd/>
              <a:tailEnd/>
            </a:ln>
          </p:spPr>
          <p:txBody>
            <a:bodyPr/>
            <a:lstStyle/>
            <a:p>
              <a:pPr>
                <a:defRPr/>
              </a:pPr>
              <a:endParaRPr lang="en-US" dirty="0"/>
            </a:p>
          </p:txBody>
        </p:sp>
        <p:sp>
          <p:nvSpPr>
            <p:cNvPr id="15" name="Freeform 123"/>
            <p:cNvSpPr>
              <a:spLocks/>
            </p:cNvSpPr>
            <p:nvPr/>
          </p:nvSpPr>
          <p:spPr bwMode="black">
            <a:xfrm>
              <a:off x="1348" y="3927"/>
              <a:ext cx="76" cy="96"/>
            </a:xfrm>
            <a:custGeom>
              <a:avLst/>
              <a:gdLst/>
              <a:ahLst/>
              <a:cxnLst>
                <a:cxn ang="0">
                  <a:pos x="615" y="1332"/>
                </a:cxn>
                <a:cxn ang="0">
                  <a:pos x="613" y="1311"/>
                </a:cxn>
                <a:cxn ang="0">
                  <a:pos x="622" y="1293"/>
                </a:cxn>
                <a:cxn ang="0">
                  <a:pos x="666" y="1288"/>
                </a:cxn>
                <a:cxn ang="0">
                  <a:pos x="697" y="1273"/>
                </a:cxn>
                <a:cxn ang="0">
                  <a:pos x="713" y="1239"/>
                </a:cxn>
                <a:cxn ang="0">
                  <a:pos x="711" y="697"/>
                </a:cxn>
                <a:cxn ang="0">
                  <a:pos x="691" y="586"/>
                </a:cxn>
                <a:cxn ang="0">
                  <a:pos x="669" y="541"/>
                </a:cxn>
                <a:cxn ang="0">
                  <a:pos x="636" y="509"/>
                </a:cxn>
                <a:cxn ang="0">
                  <a:pos x="591" y="494"/>
                </a:cxn>
                <a:cxn ang="0">
                  <a:pos x="525" y="504"/>
                </a:cxn>
                <a:cxn ang="0">
                  <a:pos x="470" y="542"/>
                </a:cxn>
                <a:cxn ang="0">
                  <a:pos x="428" y="602"/>
                </a:cxn>
                <a:cxn ang="0">
                  <a:pos x="398" y="677"/>
                </a:cxn>
                <a:cxn ang="0">
                  <a:pos x="371" y="833"/>
                </a:cxn>
                <a:cxn ang="0">
                  <a:pos x="372" y="1248"/>
                </a:cxn>
                <a:cxn ang="0">
                  <a:pos x="406" y="1278"/>
                </a:cxn>
                <a:cxn ang="0">
                  <a:pos x="456" y="1289"/>
                </a:cxn>
                <a:cxn ang="0">
                  <a:pos x="501" y="1296"/>
                </a:cxn>
                <a:cxn ang="0">
                  <a:pos x="508" y="1315"/>
                </a:cxn>
                <a:cxn ang="0">
                  <a:pos x="503" y="1335"/>
                </a:cxn>
                <a:cxn ang="0">
                  <a:pos x="12" y="1339"/>
                </a:cxn>
                <a:cxn ang="0">
                  <a:pos x="0" y="1324"/>
                </a:cxn>
                <a:cxn ang="0">
                  <a:pos x="3" y="1302"/>
                </a:cxn>
                <a:cxn ang="0">
                  <a:pos x="16" y="1291"/>
                </a:cxn>
                <a:cxn ang="0">
                  <a:pos x="82" y="1284"/>
                </a:cxn>
                <a:cxn ang="0">
                  <a:pos x="126" y="1262"/>
                </a:cxn>
                <a:cxn ang="0">
                  <a:pos x="140" y="109"/>
                </a:cxn>
                <a:cxn ang="0">
                  <a:pos x="124" y="72"/>
                </a:cxn>
                <a:cxn ang="0">
                  <a:pos x="86" y="54"/>
                </a:cxn>
                <a:cxn ang="0">
                  <a:pos x="33" y="47"/>
                </a:cxn>
                <a:cxn ang="0">
                  <a:pos x="22" y="33"/>
                </a:cxn>
                <a:cxn ang="0">
                  <a:pos x="21" y="11"/>
                </a:cxn>
                <a:cxn ang="0">
                  <a:pos x="36" y="0"/>
                </a:cxn>
                <a:cxn ang="0">
                  <a:pos x="383" y="554"/>
                </a:cxn>
                <a:cxn ang="0">
                  <a:pos x="448" y="487"/>
                </a:cxn>
                <a:cxn ang="0">
                  <a:pos x="531" y="449"/>
                </a:cxn>
                <a:cxn ang="0">
                  <a:pos x="633" y="444"/>
                </a:cxn>
                <a:cxn ang="0">
                  <a:pos x="733" y="461"/>
                </a:cxn>
                <a:cxn ang="0">
                  <a:pos x="811" y="495"/>
                </a:cxn>
                <a:cxn ang="0">
                  <a:pos x="869" y="545"/>
                </a:cxn>
                <a:cxn ang="0">
                  <a:pos x="909" y="608"/>
                </a:cxn>
                <a:cxn ang="0">
                  <a:pos x="934" y="682"/>
                </a:cxn>
                <a:cxn ang="0">
                  <a:pos x="941" y="767"/>
                </a:cxn>
                <a:cxn ang="0">
                  <a:pos x="953" y="1262"/>
                </a:cxn>
                <a:cxn ang="0">
                  <a:pos x="989" y="1284"/>
                </a:cxn>
                <a:cxn ang="0">
                  <a:pos x="1049" y="1291"/>
                </a:cxn>
                <a:cxn ang="0">
                  <a:pos x="1062" y="1302"/>
                </a:cxn>
                <a:cxn ang="0">
                  <a:pos x="1065" y="1324"/>
                </a:cxn>
                <a:cxn ang="0">
                  <a:pos x="1054" y="1339"/>
                </a:cxn>
              </a:cxnLst>
              <a:rect l="0" t="0" r="r" b="b"/>
              <a:pathLst>
                <a:path w="1066" h="1339">
                  <a:moveTo>
                    <a:pt x="628" y="1339"/>
                  </a:moveTo>
                  <a:lnTo>
                    <a:pt x="624" y="1339"/>
                  </a:lnTo>
                  <a:lnTo>
                    <a:pt x="620" y="1337"/>
                  </a:lnTo>
                  <a:lnTo>
                    <a:pt x="618" y="1335"/>
                  </a:lnTo>
                  <a:lnTo>
                    <a:pt x="615" y="1332"/>
                  </a:lnTo>
                  <a:lnTo>
                    <a:pt x="614" y="1328"/>
                  </a:lnTo>
                  <a:lnTo>
                    <a:pt x="613" y="1324"/>
                  </a:lnTo>
                  <a:lnTo>
                    <a:pt x="612" y="1320"/>
                  </a:lnTo>
                  <a:lnTo>
                    <a:pt x="612" y="1315"/>
                  </a:lnTo>
                  <a:lnTo>
                    <a:pt x="613" y="1311"/>
                  </a:lnTo>
                  <a:lnTo>
                    <a:pt x="614" y="1307"/>
                  </a:lnTo>
                  <a:lnTo>
                    <a:pt x="615" y="1302"/>
                  </a:lnTo>
                  <a:lnTo>
                    <a:pt x="617" y="1299"/>
                  </a:lnTo>
                  <a:lnTo>
                    <a:pt x="619" y="1296"/>
                  </a:lnTo>
                  <a:lnTo>
                    <a:pt x="622" y="1293"/>
                  </a:lnTo>
                  <a:lnTo>
                    <a:pt x="625" y="1292"/>
                  </a:lnTo>
                  <a:lnTo>
                    <a:pt x="628" y="1291"/>
                  </a:lnTo>
                  <a:lnTo>
                    <a:pt x="643" y="1291"/>
                  </a:lnTo>
                  <a:lnTo>
                    <a:pt x="659" y="1289"/>
                  </a:lnTo>
                  <a:lnTo>
                    <a:pt x="666" y="1288"/>
                  </a:lnTo>
                  <a:lnTo>
                    <a:pt x="673" y="1286"/>
                  </a:lnTo>
                  <a:lnTo>
                    <a:pt x="680" y="1284"/>
                  </a:lnTo>
                  <a:lnTo>
                    <a:pt x="686" y="1281"/>
                  </a:lnTo>
                  <a:lnTo>
                    <a:pt x="692" y="1278"/>
                  </a:lnTo>
                  <a:lnTo>
                    <a:pt x="697" y="1273"/>
                  </a:lnTo>
                  <a:lnTo>
                    <a:pt x="702" y="1268"/>
                  </a:lnTo>
                  <a:lnTo>
                    <a:pt x="706" y="1262"/>
                  </a:lnTo>
                  <a:lnTo>
                    <a:pt x="709" y="1255"/>
                  </a:lnTo>
                  <a:lnTo>
                    <a:pt x="711" y="1248"/>
                  </a:lnTo>
                  <a:lnTo>
                    <a:pt x="713" y="1239"/>
                  </a:lnTo>
                  <a:lnTo>
                    <a:pt x="713" y="1230"/>
                  </a:lnTo>
                  <a:lnTo>
                    <a:pt x="713" y="767"/>
                  </a:lnTo>
                  <a:lnTo>
                    <a:pt x="713" y="743"/>
                  </a:lnTo>
                  <a:lnTo>
                    <a:pt x="712" y="720"/>
                  </a:lnTo>
                  <a:lnTo>
                    <a:pt x="711" y="697"/>
                  </a:lnTo>
                  <a:lnTo>
                    <a:pt x="709" y="674"/>
                  </a:lnTo>
                  <a:lnTo>
                    <a:pt x="706" y="651"/>
                  </a:lnTo>
                  <a:lnTo>
                    <a:pt x="702" y="629"/>
                  </a:lnTo>
                  <a:lnTo>
                    <a:pt x="697" y="607"/>
                  </a:lnTo>
                  <a:lnTo>
                    <a:pt x="691" y="586"/>
                  </a:lnTo>
                  <a:lnTo>
                    <a:pt x="688" y="577"/>
                  </a:lnTo>
                  <a:lnTo>
                    <a:pt x="684" y="566"/>
                  </a:lnTo>
                  <a:lnTo>
                    <a:pt x="679" y="557"/>
                  </a:lnTo>
                  <a:lnTo>
                    <a:pt x="675" y="549"/>
                  </a:lnTo>
                  <a:lnTo>
                    <a:pt x="669" y="541"/>
                  </a:lnTo>
                  <a:lnTo>
                    <a:pt x="664" y="533"/>
                  </a:lnTo>
                  <a:lnTo>
                    <a:pt x="658" y="526"/>
                  </a:lnTo>
                  <a:lnTo>
                    <a:pt x="651" y="520"/>
                  </a:lnTo>
                  <a:lnTo>
                    <a:pt x="643" y="514"/>
                  </a:lnTo>
                  <a:lnTo>
                    <a:pt x="636" y="509"/>
                  </a:lnTo>
                  <a:lnTo>
                    <a:pt x="628" y="504"/>
                  </a:lnTo>
                  <a:lnTo>
                    <a:pt x="620" y="501"/>
                  </a:lnTo>
                  <a:lnTo>
                    <a:pt x="611" y="498"/>
                  </a:lnTo>
                  <a:lnTo>
                    <a:pt x="601" y="496"/>
                  </a:lnTo>
                  <a:lnTo>
                    <a:pt x="591" y="494"/>
                  </a:lnTo>
                  <a:lnTo>
                    <a:pt x="580" y="494"/>
                  </a:lnTo>
                  <a:lnTo>
                    <a:pt x="566" y="494"/>
                  </a:lnTo>
                  <a:lnTo>
                    <a:pt x="552" y="496"/>
                  </a:lnTo>
                  <a:lnTo>
                    <a:pt x="538" y="500"/>
                  </a:lnTo>
                  <a:lnTo>
                    <a:pt x="525" y="504"/>
                  </a:lnTo>
                  <a:lnTo>
                    <a:pt x="513" y="509"/>
                  </a:lnTo>
                  <a:lnTo>
                    <a:pt x="502" y="516"/>
                  </a:lnTo>
                  <a:lnTo>
                    <a:pt x="490" y="524"/>
                  </a:lnTo>
                  <a:lnTo>
                    <a:pt x="480" y="532"/>
                  </a:lnTo>
                  <a:lnTo>
                    <a:pt x="470" y="542"/>
                  </a:lnTo>
                  <a:lnTo>
                    <a:pt x="460" y="552"/>
                  </a:lnTo>
                  <a:lnTo>
                    <a:pt x="451" y="563"/>
                  </a:lnTo>
                  <a:lnTo>
                    <a:pt x="443" y="576"/>
                  </a:lnTo>
                  <a:lnTo>
                    <a:pt x="435" y="589"/>
                  </a:lnTo>
                  <a:lnTo>
                    <a:pt x="428" y="602"/>
                  </a:lnTo>
                  <a:lnTo>
                    <a:pt x="421" y="616"/>
                  </a:lnTo>
                  <a:lnTo>
                    <a:pt x="414" y="631"/>
                  </a:lnTo>
                  <a:lnTo>
                    <a:pt x="408" y="646"/>
                  </a:lnTo>
                  <a:lnTo>
                    <a:pt x="403" y="661"/>
                  </a:lnTo>
                  <a:lnTo>
                    <a:pt x="398" y="677"/>
                  </a:lnTo>
                  <a:lnTo>
                    <a:pt x="393" y="694"/>
                  </a:lnTo>
                  <a:lnTo>
                    <a:pt x="385" y="727"/>
                  </a:lnTo>
                  <a:lnTo>
                    <a:pt x="379" y="763"/>
                  </a:lnTo>
                  <a:lnTo>
                    <a:pt x="374" y="798"/>
                  </a:lnTo>
                  <a:lnTo>
                    <a:pt x="371" y="833"/>
                  </a:lnTo>
                  <a:lnTo>
                    <a:pt x="368" y="868"/>
                  </a:lnTo>
                  <a:lnTo>
                    <a:pt x="367" y="902"/>
                  </a:lnTo>
                  <a:lnTo>
                    <a:pt x="367" y="1230"/>
                  </a:lnTo>
                  <a:lnTo>
                    <a:pt x="368" y="1239"/>
                  </a:lnTo>
                  <a:lnTo>
                    <a:pt x="372" y="1248"/>
                  </a:lnTo>
                  <a:lnTo>
                    <a:pt x="376" y="1255"/>
                  </a:lnTo>
                  <a:lnTo>
                    <a:pt x="382" y="1262"/>
                  </a:lnTo>
                  <a:lnTo>
                    <a:pt x="389" y="1268"/>
                  </a:lnTo>
                  <a:lnTo>
                    <a:pt x="397" y="1273"/>
                  </a:lnTo>
                  <a:lnTo>
                    <a:pt x="406" y="1278"/>
                  </a:lnTo>
                  <a:lnTo>
                    <a:pt x="415" y="1281"/>
                  </a:lnTo>
                  <a:lnTo>
                    <a:pt x="425" y="1284"/>
                  </a:lnTo>
                  <a:lnTo>
                    <a:pt x="435" y="1286"/>
                  </a:lnTo>
                  <a:lnTo>
                    <a:pt x="446" y="1288"/>
                  </a:lnTo>
                  <a:lnTo>
                    <a:pt x="456" y="1289"/>
                  </a:lnTo>
                  <a:lnTo>
                    <a:pt x="475" y="1291"/>
                  </a:lnTo>
                  <a:lnTo>
                    <a:pt x="492" y="1291"/>
                  </a:lnTo>
                  <a:lnTo>
                    <a:pt x="496" y="1292"/>
                  </a:lnTo>
                  <a:lnTo>
                    <a:pt x="499" y="1293"/>
                  </a:lnTo>
                  <a:lnTo>
                    <a:pt x="501" y="1296"/>
                  </a:lnTo>
                  <a:lnTo>
                    <a:pt x="503" y="1299"/>
                  </a:lnTo>
                  <a:lnTo>
                    <a:pt x="505" y="1302"/>
                  </a:lnTo>
                  <a:lnTo>
                    <a:pt x="507" y="1307"/>
                  </a:lnTo>
                  <a:lnTo>
                    <a:pt x="508" y="1311"/>
                  </a:lnTo>
                  <a:lnTo>
                    <a:pt x="508" y="1315"/>
                  </a:lnTo>
                  <a:lnTo>
                    <a:pt x="508" y="1320"/>
                  </a:lnTo>
                  <a:lnTo>
                    <a:pt x="508" y="1324"/>
                  </a:lnTo>
                  <a:lnTo>
                    <a:pt x="507" y="1328"/>
                  </a:lnTo>
                  <a:lnTo>
                    <a:pt x="505" y="1332"/>
                  </a:lnTo>
                  <a:lnTo>
                    <a:pt x="503" y="1335"/>
                  </a:lnTo>
                  <a:lnTo>
                    <a:pt x="500" y="1337"/>
                  </a:lnTo>
                  <a:lnTo>
                    <a:pt x="497" y="1339"/>
                  </a:lnTo>
                  <a:lnTo>
                    <a:pt x="492" y="1339"/>
                  </a:lnTo>
                  <a:lnTo>
                    <a:pt x="16" y="1339"/>
                  </a:lnTo>
                  <a:lnTo>
                    <a:pt x="12" y="1339"/>
                  </a:lnTo>
                  <a:lnTo>
                    <a:pt x="8" y="1337"/>
                  </a:lnTo>
                  <a:lnTo>
                    <a:pt x="5" y="1335"/>
                  </a:lnTo>
                  <a:lnTo>
                    <a:pt x="3" y="1332"/>
                  </a:lnTo>
                  <a:lnTo>
                    <a:pt x="1" y="1328"/>
                  </a:lnTo>
                  <a:lnTo>
                    <a:pt x="0" y="1324"/>
                  </a:lnTo>
                  <a:lnTo>
                    <a:pt x="0" y="1320"/>
                  </a:lnTo>
                  <a:lnTo>
                    <a:pt x="0" y="1315"/>
                  </a:lnTo>
                  <a:lnTo>
                    <a:pt x="0" y="1311"/>
                  </a:lnTo>
                  <a:lnTo>
                    <a:pt x="2" y="1307"/>
                  </a:lnTo>
                  <a:lnTo>
                    <a:pt x="3" y="1302"/>
                  </a:lnTo>
                  <a:lnTo>
                    <a:pt x="5" y="1299"/>
                  </a:lnTo>
                  <a:lnTo>
                    <a:pt x="7" y="1296"/>
                  </a:lnTo>
                  <a:lnTo>
                    <a:pt x="10" y="1293"/>
                  </a:lnTo>
                  <a:lnTo>
                    <a:pt x="13" y="1292"/>
                  </a:lnTo>
                  <a:lnTo>
                    <a:pt x="16" y="1291"/>
                  </a:lnTo>
                  <a:lnTo>
                    <a:pt x="33" y="1291"/>
                  </a:lnTo>
                  <a:lnTo>
                    <a:pt x="52" y="1289"/>
                  </a:lnTo>
                  <a:lnTo>
                    <a:pt x="62" y="1288"/>
                  </a:lnTo>
                  <a:lnTo>
                    <a:pt x="72" y="1286"/>
                  </a:lnTo>
                  <a:lnTo>
                    <a:pt x="82" y="1284"/>
                  </a:lnTo>
                  <a:lnTo>
                    <a:pt x="92" y="1281"/>
                  </a:lnTo>
                  <a:lnTo>
                    <a:pt x="103" y="1278"/>
                  </a:lnTo>
                  <a:lnTo>
                    <a:pt x="111" y="1273"/>
                  </a:lnTo>
                  <a:lnTo>
                    <a:pt x="119" y="1268"/>
                  </a:lnTo>
                  <a:lnTo>
                    <a:pt x="126" y="1262"/>
                  </a:lnTo>
                  <a:lnTo>
                    <a:pt x="132" y="1255"/>
                  </a:lnTo>
                  <a:lnTo>
                    <a:pt x="136" y="1248"/>
                  </a:lnTo>
                  <a:lnTo>
                    <a:pt x="139" y="1239"/>
                  </a:lnTo>
                  <a:lnTo>
                    <a:pt x="140" y="1230"/>
                  </a:lnTo>
                  <a:lnTo>
                    <a:pt x="140" y="109"/>
                  </a:lnTo>
                  <a:lnTo>
                    <a:pt x="139" y="100"/>
                  </a:lnTo>
                  <a:lnTo>
                    <a:pt x="137" y="91"/>
                  </a:lnTo>
                  <a:lnTo>
                    <a:pt x="134" y="84"/>
                  </a:lnTo>
                  <a:lnTo>
                    <a:pt x="129" y="77"/>
                  </a:lnTo>
                  <a:lnTo>
                    <a:pt x="124" y="72"/>
                  </a:lnTo>
                  <a:lnTo>
                    <a:pt x="118" y="67"/>
                  </a:lnTo>
                  <a:lnTo>
                    <a:pt x="111" y="63"/>
                  </a:lnTo>
                  <a:lnTo>
                    <a:pt x="103" y="59"/>
                  </a:lnTo>
                  <a:lnTo>
                    <a:pt x="95" y="56"/>
                  </a:lnTo>
                  <a:lnTo>
                    <a:pt x="86" y="54"/>
                  </a:lnTo>
                  <a:lnTo>
                    <a:pt x="77" y="52"/>
                  </a:lnTo>
                  <a:lnTo>
                    <a:pt x="69" y="50"/>
                  </a:lnTo>
                  <a:lnTo>
                    <a:pt x="52" y="48"/>
                  </a:lnTo>
                  <a:lnTo>
                    <a:pt x="36" y="48"/>
                  </a:lnTo>
                  <a:lnTo>
                    <a:pt x="33" y="47"/>
                  </a:lnTo>
                  <a:lnTo>
                    <a:pt x="30" y="46"/>
                  </a:lnTo>
                  <a:lnTo>
                    <a:pt x="27" y="43"/>
                  </a:lnTo>
                  <a:lnTo>
                    <a:pt x="25" y="40"/>
                  </a:lnTo>
                  <a:lnTo>
                    <a:pt x="23" y="37"/>
                  </a:lnTo>
                  <a:lnTo>
                    <a:pt x="22" y="33"/>
                  </a:lnTo>
                  <a:lnTo>
                    <a:pt x="21" y="28"/>
                  </a:lnTo>
                  <a:lnTo>
                    <a:pt x="20" y="24"/>
                  </a:lnTo>
                  <a:lnTo>
                    <a:pt x="20" y="20"/>
                  </a:lnTo>
                  <a:lnTo>
                    <a:pt x="20" y="15"/>
                  </a:lnTo>
                  <a:lnTo>
                    <a:pt x="21" y="11"/>
                  </a:lnTo>
                  <a:lnTo>
                    <a:pt x="23" y="8"/>
                  </a:lnTo>
                  <a:lnTo>
                    <a:pt x="25" y="5"/>
                  </a:lnTo>
                  <a:lnTo>
                    <a:pt x="28" y="2"/>
                  </a:lnTo>
                  <a:lnTo>
                    <a:pt x="32" y="1"/>
                  </a:lnTo>
                  <a:lnTo>
                    <a:pt x="36" y="0"/>
                  </a:lnTo>
                  <a:lnTo>
                    <a:pt x="356" y="0"/>
                  </a:lnTo>
                  <a:lnTo>
                    <a:pt x="356" y="606"/>
                  </a:lnTo>
                  <a:lnTo>
                    <a:pt x="363" y="588"/>
                  </a:lnTo>
                  <a:lnTo>
                    <a:pt x="373" y="570"/>
                  </a:lnTo>
                  <a:lnTo>
                    <a:pt x="383" y="554"/>
                  </a:lnTo>
                  <a:lnTo>
                    <a:pt x="394" y="538"/>
                  </a:lnTo>
                  <a:lnTo>
                    <a:pt x="406" y="524"/>
                  </a:lnTo>
                  <a:lnTo>
                    <a:pt x="419" y="510"/>
                  </a:lnTo>
                  <a:lnTo>
                    <a:pt x="433" y="498"/>
                  </a:lnTo>
                  <a:lnTo>
                    <a:pt x="448" y="487"/>
                  </a:lnTo>
                  <a:lnTo>
                    <a:pt x="463" y="477"/>
                  </a:lnTo>
                  <a:lnTo>
                    <a:pt x="479" y="468"/>
                  </a:lnTo>
                  <a:lnTo>
                    <a:pt x="496" y="460"/>
                  </a:lnTo>
                  <a:lnTo>
                    <a:pt x="513" y="454"/>
                  </a:lnTo>
                  <a:lnTo>
                    <a:pt x="531" y="449"/>
                  </a:lnTo>
                  <a:lnTo>
                    <a:pt x="550" y="446"/>
                  </a:lnTo>
                  <a:lnTo>
                    <a:pt x="568" y="443"/>
                  </a:lnTo>
                  <a:lnTo>
                    <a:pt x="588" y="443"/>
                  </a:lnTo>
                  <a:lnTo>
                    <a:pt x="611" y="443"/>
                  </a:lnTo>
                  <a:lnTo>
                    <a:pt x="633" y="444"/>
                  </a:lnTo>
                  <a:lnTo>
                    <a:pt x="656" y="446"/>
                  </a:lnTo>
                  <a:lnTo>
                    <a:pt x="676" y="449"/>
                  </a:lnTo>
                  <a:lnTo>
                    <a:pt x="696" y="452"/>
                  </a:lnTo>
                  <a:lnTo>
                    <a:pt x="715" y="456"/>
                  </a:lnTo>
                  <a:lnTo>
                    <a:pt x="733" y="461"/>
                  </a:lnTo>
                  <a:lnTo>
                    <a:pt x="750" y="467"/>
                  </a:lnTo>
                  <a:lnTo>
                    <a:pt x="766" y="473"/>
                  </a:lnTo>
                  <a:lnTo>
                    <a:pt x="782" y="480"/>
                  </a:lnTo>
                  <a:lnTo>
                    <a:pt x="797" y="487"/>
                  </a:lnTo>
                  <a:lnTo>
                    <a:pt x="811" y="495"/>
                  </a:lnTo>
                  <a:lnTo>
                    <a:pt x="824" y="504"/>
                  </a:lnTo>
                  <a:lnTo>
                    <a:pt x="836" y="513"/>
                  </a:lnTo>
                  <a:lnTo>
                    <a:pt x="848" y="523"/>
                  </a:lnTo>
                  <a:lnTo>
                    <a:pt x="859" y="534"/>
                  </a:lnTo>
                  <a:lnTo>
                    <a:pt x="869" y="545"/>
                  </a:lnTo>
                  <a:lnTo>
                    <a:pt x="879" y="556"/>
                  </a:lnTo>
                  <a:lnTo>
                    <a:pt x="887" y="568"/>
                  </a:lnTo>
                  <a:lnTo>
                    <a:pt x="895" y="582"/>
                  </a:lnTo>
                  <a:lnTo>
                    <a:pt x="903" y="595"/>
                  </a:lnTo>
                  <a:lnTo>
                    <a:pt x="909" y="608"/>
                  </a:lnTo>
                  <a:lnTo>
                    <a:pt x="915" y="622"/>
                  </a:lnTo>
                  <a:lnTo>
                    <a:pt x="921" y="637"/>
                  </a:lnTo>
                  <a:lnTo>
                    <a:pt x="926" y="651"/>
                  </a:lnTo>
                  <a:lnTo>
                    <a:pt x="930" y="667"/>
                  </a:lnTo>
                  <a:lnTo>
                    <a:pt x="934" y="682"/>
                  </a:lnTo>
                  <a:lnTo>
                    <a:pt x="936" y="698"/>
                  </a:lnTo>
                  <a:lnTo>
                    <a:pt x="938" y="715"/>
                  </a:lnTo>
                  <a:lnTo>
                    <a:pt x="940" y="731"/>
                  </a:lnTo>
                  <a:lnTo>
                    <a:pt x="941" y="749"/>
                  </a:lnTo>
                  <a:lnTo>
                    <a:pt x="941" y="767"/>
                  </a:lnTo>
                  <a:lnTo>
                    <a:pt x="941" y="1230"/>
                  </a:lnTo>
                  <a:lnTo>
                    <a:pt x="942" y="1239"/>
                  </a:lnTo>
                  <a:lnTo>
                    <a:pt x="944" y="1248"/>
                  </a:lnTo>
                  <a:lnTo>
                    <a:pt x="948" y="1255"/>
                  </a:lnTo>
                  <a:lnTo>
                    <a:pt x="953" y="1262"/>
                  </a:lnTo>
                  <a:lnTo>
                    <a:pt x="958" y="1268"/>
                  </a:lnTo>
                  <a:lnTo>
                    <a:pt x="965" y="1273"/>
                  </a:lnTo>
                  <a:lnTo>
                    <a:pt x="973" y="1278"/>
                  </a:lnTo>
                  <a:lnTo>
                    <a:pt x="981" y="1281"/>
                  </a:lnTo>
                  <a:lnTo>
                    <a:pt x="989" y="1284"/>
                  </a:lnTo>
                  <a:lnTo>
                    <a:pt x="998" y="1286"/>
                  </a:lnTo>
                  <a:lnTo>
                    <a:pt x="1007" y="1288"/>
                  </a:lnTo>
                  <a:lnTo>
                    <a:pt x="1016" y="1289"/>
                  </a:lnTo>
                  <a:lnTo>
                    <a:pt x="1033" y="1291"/>
                  </a:lnTo>
                  <a:lnTo>
                    <a:pt x="1049" y="1291"/>
                  </a:lnTo>
                  <a:lnTo>
                    <a:pt x="1052" y="1292"/>
                  </a:lnTo>
                  <a:lnTo>
                    <a:pt x="1055" y="1293"/>
                  </a:lnTo>
                  <a:lnTo>
                    <a:pt x="1058" y="1296"/>
                  </a:lnTo>
                  <a:lnTo>
                    <a:pt x="1060" y="1299"/>
                  </a:lnTo>
                  <a:lnTo>
                    <a:pt x="1062" y="1302"/>
                  </a:lnTo>
                  <a:lnTo>
                    <a:pt x="1064" y="1307"/>
                  </a:lnTo>
                  <a:lnTo>
                    <a:pt x="1065" y="1311"/>
                  </a:lnTo>
                  <a:lnTo>
                    <a:pt x="1066" y="1315"/>
                  </a:lnTo>
                  <a:lnTo>
                    <a:pt x="1066" y="1320"/>
                  </a:lnTo>
                  <a:lnTo>
                    <a:pt x="1065" y="1324"/>
                  </a:lnTo>
                  <a:lnTo>
                    <a:pt x="1064" y="1328"/>
                  </a:lnTo>
                  <a:lnTo>
                    <a:pt x="1063" y="1332"/>
                  </a:lnTo>
                  <a:lnTo>
                    <a:pt x="1060" y="1335"/>
                  </a:lnTo>
                  <a:lnTo>
                    <a:pt x="1057" y="1337"/>
                  </a:lnTo>
                  <a:lnTo>
                    <a:pt x="1054" y="1339"/>
                  </a:lnTo>
                  <a:lnTo>
                    <a:pt x="1049" y="1339"/>
                  </a:lnTo>
                  <a:lnTo>
                    <a:pt x="628" y="1339"/>
                  </a:lnTo>
                  <a:close/>
                </a:path>
              </a:pathLst>
            </a:custGeom>
            <a:solidFill>
              <a:srgbClr val="006A53"/>
            </a:solidFill>
            <a:ln w="9525">
              <a:noFill/>
              <a:round/>
              <a:headEnd/>
              <a:tailEnd/>
            </a:ln>
          </p:spPr>
          <p:txBody>
            <a:bodyPr/>
            <a:lstStyle/>
            <a:p>
              <a:pPr>
                <a:defRPr/>
              </a:pPr>
              <a:endParaRPr lang="en-US" dirty="0"/>
            </a:p>
          </p:txBody>
        </p:sp>
        <p:sp>
          <p:nvSpPr>
            <p:cNvPr id="16" name="Freeform 124"/>
            <p:cNvSpPr>
              <a:spLocks noEditPoints="1"/>
            </p:cNvSpPr>
            <p:nvPr/>
          </p:nvSpPr>
          <p:spPr bwMode="black">
            <a:xfrm>
              <a:off x="1426" y="3957"/>
              <a:ext cx="56" cy="68"/>
            </a:xfrm>
            <a:custGeom>
              <a:avLst/>
              <a:gdLst/>
              <a:ahLst/>
              <a:cxnLst>
                <a:cxn ang="0">
                  <a:pos x="240" y="319"/>
                </a:cxn>
                <a:cxn ang="0">
                  <a:pos x="268" y="182"/>
                </a:cxn>
                <a:cxn ang="0">
                  <a:pos x="290" y="129"/>
                </a:cxn>
                <a:cxn ang="0">
                  <a:pos x="317" y="88"/>
                </a:cxn>
                <a:cxn ang="0">
                  <a:pos x="351" y="58"/>
                </a:cxn>
                <a:cxn ang="0">
                  <a:pos x="391" y="40"/>
                </a:cxn>
                <a:cxn ang="0">
                  <a:pos x="438" y="34"/>
                </a:cxn>
                <a:cxn ang="0">
                  <a:pos x="469" y="39"/>
                </a:cxn>
                <a:cxn ang="0">
                  <a:pos x="497" y="56"/>
                </a:cxn>
                <a:cxn ang="0">
                  <a:pos x="522" y="84"/>
                </a:cxn>
                <a:cxn ang="0">
                  <a:pos x="542" y="123"/>
                </a:cxn>
                <a:cxn ang="0">
                  <a:pos x="569" y="239"/>
                </a:cxn>
                <a:cxn ang="0">
                  <a:pos x="578" y="404"/>
                </a:cxn>
                <a:cxn ang="0">
                  <a:pos x="780" y="378"/>
                </a:cxn>
                <a:cxn ang="0">
                  <a:pos x="763" y="277"/>
                </a:cxn>
                <a:cxn ang="0">
                  <a:pos x="734" y="194"/>
                </a:cxn>
                <a:cxn ang="0">
                  <a:pos x="694" y="125"/>
                </a:cxn>
                <a:cxn ang="0">
                  <a:pos x="643" y="72"/>
                </a:cxn>
                <a:cxn ang="0">
                  <a:pos x="586" y="34"/>
                </a:cxn>
                <a:cxn ang="0">
                  <a:pos x="523" y="11"/>
                </a:cxn>
                <a:cxn ang="0">
                  <a:pos x="455" y="1"/>
                </a:cxn>
                <a:cxn ang="0">
                  <a:pos x="367" y="7"/>
                </a:cxn>
                <a:cxn ang="0">
                  <a:pos x="281" y="33"/>
                </a:cxn>
                <a:cxn ang="0">
                  <a:pos x="204" y="76"/>
                </a:cxn>
                <a:cxn ang="0">
                  <a:pos x="138" y="135"/>
                </a:cxn>
                <a:cxn ang="0">
                  <a:pos x="82" y="207"/>
                </a:cxn>
                <a:cxn ang="0">
                  <a:pos x="40" y="288"/>
                </a:cxn>
                <a:cxn ang="0">
                  <a:pos x="13" y="377"/>
                </a:cxn>
                <a:cxn ang="0">
                  <a:pos x="0" y="470"/>
                </a:cxn>
                <a:cxn ang="0">
                  <a:pos x="4" y="562"/>
                </a:cxn>
                <a:cxn ang="0">
                  <a:pos x="25" y="647"/>
                </a:cxn>
                <a:cxn ang="0">
                  <a:pos x="59" y="726"/>
                </a:cxn>
                <a:cxn ang="0">
                  <a:pos x="108" y="796"/>
                </a:cxn>
                <a:cxn ang="0">
                  <a:pos x="169" y="855"/>
                </a:cxn>
                <a:cxn ang="0">
                  <a:pos x="241" y="901"/>
                </a:cxn>
                <a:cxn ang="0">
                  <a:pos x="322" y="932"/>
                </a:cxn>
                <a:cxn ang="0">
                  <a:pos x="414" y="946"/>
                </a:cxn>
                <a:cxn ang="0">
                  <a:pos x="488" y="943"/>
                </a:cxn>
                <a:cxn ang="0">
                  <a:pos x="550" y="929"/>
                </a:cxn>
                <a:cxn ang="0">
                  <a:pos x="607" y="903"/>
                </a:cxn>
                <a:cxn ang="0">
                  <a:pos x="656" y="867"/>
                </a:cxn>
                <a:cxn ang="0">
                  <a:pos x="699" y="821"/>
                </a:cxn>
                <a:cxn ang="0">
                  <a:pos x="734" y="766"/>
                </a:cxn>
                <a:cxn ang="0">
                  <a:pos x="759" y="703"/>
                </a:cxn>
                <a:cxn ang="0">
                  <a:pos x="776" y="630"/>
                </a:cxn>
                <a:cxn ang="0">
                  <a:pos x="716" y="641"/>
                </a:cxn>
                <a:cxn ang="0">
                  <a:pos x="702" y="699"/>
                </a:cxn>
                <a:cxn ang="0">
                  <a:pos x="681" y="751"/>
                </a:cxn>
                <a:cxn ang="0">
                  <a:pos x="652" y="796"/>
                </a:cxn>
                <a:cxn ang="0">
                  <a:pos x="616" y="834"/>
                </a:cxn>
                <a:cxn ang="0">
                  <a:pos x="573" y="865"/>
                </a:cxn>
                <a:cxn ang="0">
                  <a:pos x="524" y="886"/>
                </a:cxn>
                <a:cxn ang="0">
                  <a:pos x="468" y="897"/>
                </a:cxn>
                <a:cxn ang="0">
                  <a:pos x="405" y="897"/>
                </a:cxn>
                <a:cxn ang="0">
                  <a:pos x="350" y="881"/>
                </a:cxn>
                <a:cxn ang="0">
                  <a:pos x="308" y="851"/>
                </a:cxn>
                <a:cxn ang="0">
                  <a:pos x="278" y="807"/>
                </a:cxn>
                <a:cxn ang="0">
                  <a:pos x="257" y="750"/>
                </a:cxn>
                <a:cxn ang="0">
                  <a:pos x="239" y="643"/>
                </a:cxn>
                <a:cxn ang="0">
                  <a:pos x="233" y="464"/>
                </a:cxn>
              </a:cxnLst>
              <a:rect l="0" t="0" r="r" b="b"/>
              <a:pathLst>
                <a:path w="784" h="946">
                  <a:moveTo>
                    <a:pt x="578" y="404"/>
                  </a:moveTo>
                  <a:lnTo>
                    <a:pt x="233" y="404"/>
                  </a:lnTo>
                  <a:lnTo>
                    <a:pt x="236" y="360"/>
                  </a:lnTo>
                  <a:lnTo>
                    <a:pt x="240" y="319"/>
                  </a:lnTo>
                  <a:lnTo>
                    <a:pt x="245" y="281"/>
                  </a:lnTo>
                  <a:lnTo>
                    <a:pt x="251" y="245"/>
                  </a:lnTo>
                  <a:lnTo>
                    <a:pt x="259" y="213"/>
                  </a:lnTo>
                  <a:lnTo>
                    <a:pt x="268" y="182"/>
                  </a:lnTo>
                  <a:lnTo>
                    <a:pt x="273" y="168"/>
                  </a:lnTo>
                  <a:lnTo>
                    <a:pt x="278" y="155"/>
                  </a:lnTo>
                  <a:lnTo>
                    <a:pt x="284" y="141"/>
                  </a:lnTo>
                  <a:lnTo>
                    <a:pt x="290" y="129"/>
                  </a:lnTo>
                  <a:lnTo>
                    <a:pt x="296" y="118"/>
                  </a:lnTo>
                  <a:lnTo>
                    <a:pt x="303" y="107"/>
                  </a:lnTo>
                  <a:lnTo>
                    <a:pt x="310" y="97"/>
                  </a:lnTo>
                  <a:lnTo>
                    <a:pt x="317" y="88"/>
                  </a:lnTo>
                  <a:lnTo>
                    <a:pt x="325" y="79"/>
                  </a:lnTo>
                  <a:lnTo>
                    <a:pt x="333" y="71"/>
                  </a:lnTo>
                  <a:lnTo>
                    <a:pt x="342" y="64"/>
                  </a:lnTo>
                  <a:lnTo>
                    <a:pt x="351" y="58"/>
                  </a:lnTo>
                  <a:lnTo>
                    <a:pt x="360" y="52"/>
                  </a:lnTo>
                  <a:lnTo>
                    <a:pt x="370" y="47"/>
                  </a:lnTo>
                  <a:lnTo>
                    <a:pt x="380" y="43"/>
                  </a:lnTo>
                  <a:lnTo>
                    <a:pt x="391" y="40"/>
                  </a:lnTo>
                  <a:lnTo>
                    <a:pt x="402" y="37"/>
                  </a:lnTo>
                  <a:lnTo>
                    <a:pt x="414" y="35"/>
                  </a:lnTo>
                  <a:lnTo>
                    <a:pt x="425" y="34"/>
                  </a:lnTo>
                  <a:lnTo>
                    <a:pt x="438" y="34"/>
                  </a:lnTo>
                  <a:lnTo>
                    <a:pt x="446" y="34"/>
                  </a:lnTo>
                  <a:lnTo>
                    <a:pt x="454" y="35"/>
                  </a:lnTo>
                  <a:lnTo>
                    <a:pt x="462" y="37"/>
                  </a:lnTo>
                  <a:lnTo>
                    <a:pt x="469" y="39"/>
                  </a:lnTo>
                  <a:lnTo>
                    <a:pt x="477" y="42"/>
                  </a:lnTo>
                  <a:lnTo>
                    <a:pt x="484" y="46"/>
                  </a:lnTo>
                  <a:lnTo>
                    <a:pt x="491" y="51"/>
                  </a:lnTo>
                  <a:lnTo>
                    <a:pt x="497" y="56"/>
                  </a:lnTo>
                  <a:lnTo>
                    <a:pt x="504" y="62"/>
                  </a:lnTo>
                  <a:lnTo>
                    <a:pt x="510" y="68"/>
                  </a:lnTo>
                  <a:lnTo>
                    <a:pt x="516" y="76"/>
                  </a:lnTo>
                  <a:lnTo>
                    <a:pt x="522" y="84"/>
                  </a:lnTo>
                  <a:lnTo>
                    <a:pt x="527" y="93"/>
                  </a:lnTo>
                  <a:lnTo>
                    <a:pt x="532" y="102"/>
                  </a:lnTo>
                  <a:lnTo>
                    <a:pt x="537" y="113"/>
                  </a:lnTo>
                  <a:lnTo>
                    <a:pt x="542" y="123"/>
                  </a:lnTo>
                  <a:lnTo>
                    <a:pt x="550" y="148"/>
                  </a:lnTo>
                  <a:lnTo>
                    <a:pt x="557" y="176"/>
                  </a:lnTo>
                  <a:lnTo>
                    <a:pt x="564" y="206"/>
                  </a:lnTo>
                  <a:lnTo>
                    <a:pt x="569" y="239"/>
                  </a:lnTo>
                  <a:lnTo>
                    <a:pt x="573" y="275"/>
                  </a:lnTo>
                  <a:lnTo>
                    <a:pt x="576" y="315"/>
                  </a:lnTo>
                  <a:lnTo>
                    <a:pt x="578" y="358"/>
                  </a:lnTo>
                  <a:lnTo>
                    <a:pt x="578" y="404"/>
                  </a:lnTo>
                  <a:close/>
                  <a:moveTo>
                    <a:pt x="784" y="464"/>
                  </a:moveTo>
                  <a:lnTo>
                    <a:pt x="784" y="434"/>
                  </a:lnTo>
                  <a:lnTo>
                    <a:pt x="783" y="406"/>
                  </a:lnTo>
                  <a:lnTo>
                    <a:pt x="780" y="378"/>
                  </a:lnTo>
                  <a:lnTo>
                    <a:pt x="777" y="351"/>
                  </a:lnTo>
                  <a:lnTo>
                    <a:pt x="773" y="325"/>
                  </a:lnTo>
                  <a:lnTo>
                    <a:pt x="769" y="301"/>
                  </a:lnTo>
                  <a:lnTo>
                    <a:pt x="763" y="277"/>
                  </a:lnTo>
                  <a:lnTo>
                    <a:pt x="757" y="255"/>
                  </a:lnTo>
                  <a:lnTo>
                    <a:pt x="750" y="233"/>
                  </a:lnTo>
                  <a:lnTo>
                    <a:pt x="742" y="213"/>
                  </a:lnTo>
                  <a:lnTo>
                    <a:pt x="734" y="194"/>
                  </a:lnTo>
                  <a:lnTo>
                    <a:pt x="725" y="175"/>
                  </a:lnTo>
                  <a:lnTo>
                    <a:pt x="715" y="158"/>
                  </a:lnTo>
                  <a:lnTo>
                    <a:pt x="705" y="140"/>
                  </a:lnTo>
                  <a:lnTo>
                    <a:pt x="694" y="125"/>
                  </a:lnTo>
                  <a:lnTo>
                    <a:pt x="682" y="110"/>
                  </a:lnTo>
                  <a:lnTo>
                    <a:pt x="670" y="97"/>
                  </a:lnTo>
                  <a:lnTo>
                    <a:pt x="656" y="84"/>
                  </a:lnTo>
                  <a:lnTo>
                    <a:pt x="643" y="72"/>
                  </a:lnTo>
                  <a:lnTo>
                    <a:pt x="630" y="61"/>
                  </a:lnTo>
                  <a:lnTo>
                    <a:pt x="616" y="52"/>
                  </a:lnTo>
                  <a:lnTo>
                    <a:pt x="601" y="43"/>
                  </a:lnTo>
                  <a:lnTo>
                    <a:pt x="586" y="34"/>
                  </a:lnTo>
                  <a:lnTo>
                    <a:pt x="571" y="27"/>
                  </a:lnTo>
                  <a:lnTo>
                    <a:pt x="555" y="21"/>
                  </a:lnTo>
                  <a:lnTo>
                    <a:pt x="539" y="15"/>
                  </a:lnTo>
                  <a:lnTo>
                    <a:pt x="523" y="11"/>
                  </a:lnTo>
                  <a:lnTo>
                    <a:pt x="506" y="7"/>
                  </a:lnTo>
                  <a:lnTo>
                    <a:pt x="490" y="4"/>
                  </a:lnTo>
                  <a:lnTo>
                    <a:pt x="472" y="2"/>
                  </a:lnTo>
                  <a:lnTo>
                    <a:pt x="455" y="1"/>
                  </a:lnTo>
                  <a:lnTo>
                    <a:pt x="438" y="0"/>
                  </a:lnTo>
                  <a:lnTo>
                    <a:pt x="414" y="1"/>
                  </a:lnTo>
                  <a:lnTo>
                    <a:pt x="391" y="3"/>
                  </a:lnTo>
                  <a:lnTo>
                    <a:pt x="367" y="7"/>
                  </a:lnTo>
                  <a:lnTo>
                    <a:pt x="345" y="11"/>
                  </a:lnTo>
                  <a:lnTo>
                    <a:pt x="323" y="17"/>
                  </a:lnTo>
                  <a:lnTo>
                    <a:pt x="302" y="24"/>
                  </a:lnTo>
                  <a:lnTo>
                    <a:pt x="281" y="33"/>
                  </a:lnTo>
                  <a:lnTo>
                    <a:pt x="261" y="42"/>
                  </a:lnTo>
                  <a:lnTo>
                    <a:pt x="242" y="52"/>
                  </a:lnTo>
                  <a:lnTo>
                    <a:pt x="223" y="64"/>
                  </a:lnTo>
                  <a:lnTo>
                    <a:pt x="204" y="76"/>
                  </a:lnTo>
                  <a:lnTo>
                    <a:pt x="187" y="90"/>
                  </a:lnTo>
                  <a:lnTo>
                    <a:pt x="170" y="104"/>
                  </a:lnTo>
                  <a:lnTo>
                    <a:pt x="154" y="119"/>
                  </a:lnTo>
                  <a:lnTo>
                    <a:pt x="138" y="135"/>
                  </a:lnTo>
                  <a:lnTo>
                    <a:pt x="123" y="152"/>
                  </a:lnTo>
                  <a:lnTo>
                    <a:pt x="108" y="170"/>
                  </a:lnTo>
                  <a:lnTo>
                    <a:pt x="95" y="188"/>
                  </a:lnTo>
                  <a:lnTo>
                    <a:pt x="82" y="207"/>
                  </a:lnTo>
                  <a:lnTo>
                    <a:pt x="71" y="227"/>
                  </a:lnTo>
                  <a:lnTo>
                    <a:pt x="60" y="247"/>
                  </a:lnTo>
                  <a:lnTo>
                    <a:pt x="50" y="267"/>
                  </a:lnTo>
                  <a:lnTo>
                    <a:pt x="40" y="288"/>
                  </a:lnTo>
                  <a:lnTo>
                    <a:pt x="32" y="310"/>
                  </a:lnTo>
                  <a:lnTo>
                    <a:pt x="25" y="333"/>
                  </a:lnTo>
                  <a:lnTo>
                    <a:pt x="18" y="355"/>
                  </a:lnTo>
                  <a:lnTo>
                    <a:pt x="13" y="377"/>
                  </a:lnTo>
                  <a:lnTo>
                    <a:pt x="8" y="400"/>
                  </a:lnTo>
                  <a:lnTo>
                    <a:pt x="5" y="423"/>
                  </a:lnTo>
                  <a:lnTo>
                    <a:pt x="2" y="446"/>
                  </a:lnTo>
                  <a:lnTo>
                    <a:pt x="0" y="470"/>
                  </a:lnTo>
                  <a:lnTo>
                    <a:pt x="0" y="493"/>
                  </a:lnTo>
                  <a:lnTo>
                    <a:pt x="0" y="517"/>
                  </a:lnTo>
                  <a:lnTo>
                    <a:pt x="2" y="539"/>
                  </a:lnTo>
                  <a:lnTo>
                    <a:pt x="4" y="562"/>
                  </a:lnTo>
                  <a:lnTo>
                    <a:pt x="8" y="583"/>
                  </a:lnTo>
                  <a:lnTo>
                    <a:pt x="13" y="605"/>
                  </a:lnTo>
                  <a:lnTo>
                    <a:pt x="18" y="626"/>
                  </a:lnTo>
                  <a:lnTo>
                    <a:pt x="25" y="647"/>
                  </a:lnTo>
                  <a:lnTo>
                    <a:pt x="32" y="667"/>
                  </a:lnTo>
                  <a:lnTo>
                    <a:pt x="40" y="688"/>
                  </a:lnTo>
                  <a:lnTo>
                    <a:pt x="49" y="707"/>
                  </a:lnTo>
                  <a:lnTo>
                    <a:pt x="59" y="726"/>
                  </a:lnTo>
                  <a:lnTo>
                    <a:pt x="70" y="745"/>
                  </a:lnTo>
                  <a:lnTo>
                    <a:pt x="82" y="762"/>
                  </a:lnTo>
                  <a:lnTo>
                    <a:pt x="94" y="779"/>
                  </a:lnTo>
                  <a:lnTo>
                    <a:pt x="108" y="796"/>
                  </a:lnTo>
                  <a:lnTo>
                    <a:pt x="123" y="812"/>
                  </a:lnTo>
                  <a:lnTo>
                    <a:pt x="137" y="827"/>
                  </a:lnTo>
                  <a:lnTo>
                    <a:pt x="153" y="841"/>
                  </a:lnTo>
                  <a:lnTo>
                    <a:pt x="169" y="855"/>
                  </a:lnTo>
                  <a:lnTo>
                    <a:pt x="186" y="868"/>
                  </a:lnTo>
                  <a:lnTo>
                    <a:pt x="204" y="880"/>
                  </a:lnTo>
                  <a:lnTo>
                    <a:pt x="222" y="891"/>
                  </a:lnTo>
                  <a:lnTo>
                    <a:pt x="241" y="901"/>
                  </a:lnTo>
                  <a:lnTo>
                    <a:pt x="260" y="910"/>
                  </a:lnTo>
                  <a:lnTo>
                    <a:pt x="280" y="919"/>
                  </a:lnTo>
                  <a:lnTo>
                    <a:pt x="301" y="926"/>
                  </a:lnTo>
                  <a:lnTo>
                    <a:pt x="322" y="932"/>
                  </a:lnTo>
                  <a:lnTo>
                    <a:pt x="344" y="937"/>
                  </a:lnTo>
                  <a:lnTo>
                    <a:pt x="367" y="941"/>
                  </a:lnTo>
                  <a:lnTo>
                    <a:pt x="390" y="944"/>
                  </a:lnTo>
                  <a:lnTo>
                    <a:pt x="414" y="946"/>
                  </a:lnTo>
                  <a:lnTo>
                    <a:pt x="438" y="946"/>
                  </a:lnTo>
                  <a:lnTo>
                    <a:pt x="455" y="946"/>
                  </a:lnTo>
                  <a:lnTo>
                    <a:pt x="472" y="945"/>
                  </a:lnTo>
                  <a:lnTo>
                    <a:pt x="488" y="943"/>
                  </a:lnTo>
                  <a:lnTo>
                    <a:pt x="504" y="941"/>
                  </a:lnTo>
                  <a:lnTo>
                    <a:pt x="520" y="937"/>
                  </a:lnTo>
                  <a:lnTo>
                    <a:pt x="535" y="933"/>
                  </a:lnTo>
                  <a:lnTo>
                    <a:pt x="550" y="929"/>
                  </a:lnTo>
                  <a:lnTo>
                    <a:pt x="565" y="923"/>
                  </a:lnTo>
                  <a:lnTo>
                    <a:pt x="579" y="917"/>
                  </a:lnTo>
                  <a:lnTo>
                    <a:pt x="593" y="911"/>
                  </a:lnTo>
                  <a:lnTo>
                    <a:pt x="607" y="903"/>
                  </a:lnTo>
                  <a:lnTo>
                    <a:pt x="620" y="895"/>
                  </a:lnTo>
                  <a:lnTo>
                    <a:pt x="632" y="886"/>
                  </a:lnTo>
                  <a:lnTo>
                    <a:pt x="644" y="877"/>
                  </a:lnTo>
                  <a:lnTo>
                    <a:pt x="656" y="867"/>
                  </a:lnTo>
                  <a:lnTo>
                    <a:pt x="668" y="857"/>
                  </a:lnTo>
                  <a:lnTo>
                    <a:pt x="679" y="845"/>
                  </a:lnTo>
                  <a:lnTo>
                    <a:pt x="690" y="833"/>
                  </a:lnTo>
                  <a:lnTo>
                    <a:pt x="699" y="821"/>
                  </a:lnTo>
                  <a:lnTo>
                    <a:pt x="709" y="808"/>
                  </a:lnTo>
                  <a:lnTo>
                    <a:pt x="718" y="794"/>
                  </a:lnTo>
                  <a:lnTo>
                    <a:pt x="726" y="780"/>
                  </a:lnTo>
                  <a:lnTo>
                    <a:pt x="734" y="766"/>
                  </a:lnTo>
                  <a:lnTo>
                    <a:pt x="741" y="751"/>
                  </a:lnTo>
                  <a:lnTo>
                    <a:pt x="748" y="735"/>
                  </a:lnTo>
                  <a:lnTo>
                    <a:pt x="754" y="719"/>
                  </a:lnTo>
                  <a:lnTo>
                    <a:pt x="759" y="703"/>
                  </a:lnTo>
                  <a:lnTo>
                    <a:pt x="765" y="685"/>
                  </a:lnTo>
                  <a:lnTo>
                    <a:pt x="769" y="667"/>
                  </a:lnTo>
                  <a:lnTo>
                    <a:pt x="773" y="649"/>
                  </a:lnTo>
                  <a:lnTo>
                    <a:pt x="776" y="630"/>
                  </a:lnTo>
                  <a:lnTo>
                    <a:pt x="779" y="611"/>
                  </a:lnTo>
                  <a:lnTo>
                    <a:pt x="720" y="611"/>
                  </a:lnTo>
                  <a:lnTo>
                    <a:pt x="719" y="627"/>
                  </a:lnTo>
                  <a:lnTo>
                    <a:pt x="716" y="641"/>
                  </a:lnTo>
                  <a:lnTo>
                    <a:pt x="714" y="656"/>
                  </a:lnTo>
                  <a:lnTo>
                    <a:pt x="710" y="670"/>
                  </a:lnTo>
                  <a:lnTo>
                    <a:pt x="707" y="685"/>
                  </a:lnTo>
                  <a:lnTo>
                    <a:pt x="702" y="699"/>
                  </a:lnTo>
                  <a:lnTo>
                    <a:pt x="698" y="713"/>
                  </a:lnTo>
                  <a:lnTo>
                    <a:pt x="693" y="726"/>
                  </a:lnTo>
                  <a:lnTo>
                    <a:pt x="687" y="738"/>
                  </a:lnTo>
                  <a:lnTo>
                    <a:pt x="681" y="751"/>
                  </a:lnTo>
                  <a:lnTo>
                    <a:pt x="675" y="763"/>
                  </a:lnTo>
                  <a:lnTo>
                    <a:pt x="668" y="774"/>
                  </a:lnTo>
                  <a:lnTo>
                    <a:pt x="659" y="785"/>
                  </a:lnTo>
                  <a:lnTo>
                    <a:pt x="652" y="796"/>
                  </a:lnTo>
                  <a:lnTo>
                    <a:pt x="643" y="806"/>
                  </a:lnTo>
                  <a:lnTo>
                    <a:pt x="635" y="816"/>
                  </a:lnTo>
                  <a:lnTo>
                    <a:pt x="626" y="825"/>
                  </a:lnTo>
                  <a:lnTo>
                    <a:pt x="616" y="834"/>
                  </a:lnTo>
                  <a:lnTo>
                    <a:pt x="606" y="843"/>
                  </a:lnTo>
                  <a:lnTo>
                    <a:pt x="596" y="851"/>
                  </a:lnTo>
                  <a:lnTo>
                    <a:pt x="585" y="859"/>
                  </a:lnTo>
                  <a:lnTo>
                    <a:pt x="573" y="865"/>
                  </a:lnTo>
                  <a:lnTo>
                    <a:pt x="562" y="872"/>
                  </a:lnTo>
                  <a:lnTo>
                    <a:pt x="549" y="877"/>
                  </a:lnTo>
                  <a:lnTo>
                    <a:pt x="537" y="882"/>
                  </a:lnTo>
                  <a:lnTo>
                    <a:pt x="524" y="886"/>
                  </a:lnTo>
                  <a:lnTo>
                    <a:pt x="511" y="890"/>
                  </a:lnTo>
                  <a:lnTo>
                    <a:pt x="497" y="893"/>
                  </a:lnTo>
                  <a:lnTo>
                    <a:pt x="483" y="896"/>
                  </a:lnTo>
                  <a:lnTo>
                    <a:pt x="468" y="897"/>
                  </a:lnTo>
                  <a:lnTo>
                    <a:pt x="453" y="898"/>
                  </a:lnTo>
                  <a:lnTo>
                    <a:pt x="438" y="899"/>
                  </a:lnTo>
                  <a:lnTo>
                    <a:pt x="421" y="898"/>
                  </a:lnTo>
                  <a:lnTo>
                    <a:pt x="405" y="897"/>
                  </a:lnTo>
                  <a:lnTo>
                    <a:pt x="390" y="894"/>
                  </a:lnTo>
                  <a:lnTo>
                    <a:pt x="375" y="891"/>
                  </a:lnTo>
                  <a:lnTo>
                    <a:pt x="362" y="887"/>
                  </a:lnTo>
                  <a:lnTo>
                    <a:pt x="350" y="881"/>
                  </a:lnTo>
                  <a:lnTo>
                    <a:pt x="338" y="875"/>
                  </a:lnTo>
                  <a:lnTo>
                    <a:pt x="328" y="868"/>
                  </a:lnTo>
                  <a:lnTo>
                    <a:pt x="318" y="860"/>
                  </a:lnTo>
                  <a:lnTo>
                    <a:pt x="308" y="851"/>
                  </a:lnTo>
                  <a:lnTo>
                    <a:pt x="300" y="841"/>
                  </a:lnTo>
                  <a:lnTo>
                    <a:pt x="292" y="830"/>
                  </a:lnTo>
                  <a:lnTo>
                    <a:pt x="284" y="819"/>
                  </a:lnTo>
                  <a:lnTo>
                    <a:pt x="278" y="807"/>
                  </a:lnTo>
                  <a:lnTo>
                    <a:pt x="272" y="794"/>
                  </a:lnTo>
                  <a:lnTo>
                    <a:pt x="266" y="780"/>
                  </a:lnTo>
                  <a:lnTo>
                    <a:pt x="261" y="766"/>
                  </a:lnTo>
                  <a:lnTo>
                    <a:pt x="257" y="750"/>
                  </a:lnTo>
                  <a:lnTo>
                    <a:pt x="253" y="734"/>
                  </a:lnTo>
                  <a:lnTo>
                    <a:pt x="249" y="718"/>
                  </a:lnTo>
                  <a:lnTo>
                    <a:pt x="244" y="682"/>
                  </a:lnTo>
                  <a:lnTo>
                    <a:pt x="239" y="643"/>
                  </a:lnTo>
                  <a:lnTo>
                    <a:pt x="236" y="602"/>
                  </a:lnTo>
                  <a:lnTo>
                    <a:pt x="234" y="559"/>
                  </a:lnTo>
                  <a:lnTo>
                    <a:pt x="234" y="513"/>
                  </a:lnTo>
                  <a:lnTo>
                    <a:pt x="233" y="464"/>
                  </a:lnTo>
                  <a:lnTo>
                    <a:pt x="784" y="464"/>
                  </a:lnTo>
                  <a:close/>
                </a:path>
              </a:pathLst>
            </a:custGeom>
            <a:solidFill>
              <a:srgbClr val="006A53"/>
            </a:solidFill>
            <a:ln w="9525">
              <a:noFill/>
              <a:round/>
              <a:headEnd/>
              <a:tailEnd/>
            </a:ln>
          </p:spPr>
          <p:txBody>
            <a:bodyPr/>
            <a:lstStyle/>
            <a:p>
              <a:pPr>
                <a:defRPr/>
              </a:pPr>
              <a:endParaRPr lang="en-US" dirty="0"/>
            </a:p>
          </p:txBody>
        </p:sp>
        <p:sp>
          <p:nvSpPr>
            <p:cNvPr id="17" name="Freeform 125"/>
            <p:cNvSpPr>
              <a:spLocks/>
            </p:cNvSpPr>
            <p:nvPr/>
          </p:nvSpPr>
          <p:spPr bwMode="black">
            <a:xfrm>
              <a:off x="1485" y="3956"/>
              <a:ext cx="51" cy="6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3" y="865"/>
                </a:cxn>
                <a:cxn ang="0">
                  <a:pos x="455" y="879"/>
                </a:cxn>
                <a:cxn ang="0">
                  <a:pos x="499" y="882"/>
                </a:cxn>
                <a:cxn ang="0">
                  <a:pos x="509" y="904"/>
                </a:cxn>
                <a:cxn ang="0">
                  <a:pos x="506" y="921"/>
                </a:cxn>
                <a:cxn ang="0">
                  <a:pos x="493" y="928"/>
                </a:cxn>
                <a:cxn ang="0">
                  <a:pos x="6" y="924"/>
                </a:cxn>
                <a:cxn ang="0">
                  <a:pos x="0" y="909"/>
                </a:cxn>
                <a:cxn ang="0">
                  <a:pos x="4" y="891"/>
                </a:cxn>
                <a:cxn ang="0">
                  <a:pos x="14"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7" y="195"/>
                </a:cxn>
                <a:cxn ang="0">
                  <a:pos x="385" y="117"/>
                </a:cxn>
                <a:cxn ang="0">
                  <a:pos x="426" y="56"/>
                </a:cxn>
                <a:cxn ang="0">
                  <a:pos x="482" y="15"/>
                </a:cxn>
                <a:cxn ang="0">
                  <a:pos x="517" y="4"/>
                </a:cxn>
                <a:cxn ang="0">
                  <a:pos x="603" y="4"/>
                </a:cxn>
                <a:cxn ang="0">
                  <a:pos x="669" y="30"/>
                </a:cxn>
                <a:cxn ang="0">
                  <a:pos x="710" y="77"/>
                </a:cxn>
                <a:cxn ang="0">
                  <a:pos x="728" y="138"/>
                </a:cxn>
                <a:cxn ang="0">
                  <a:pos x="728" y="206"/>
                </a:cxn>
                <a:cxn ang="0">
                  <a:pos x="709" y="256"/>
                </a:cxn>
                <a:cxn ang="0">
                  <a:pos x="676" y="287"/>
                </a:cxn>
                <a:cxn ang="0">
                  <a:pos x="631" y="301"/>
                </a:cxn>
              </a:cxnLst>
              <a:rect l="0" t="0" r="r" b="b"/>
              <a:pathLst>
                <a:path w="730" h="928">
                  <a:moveTo>
                    <a:pt x="607"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4" y="214"/>
                  </a:lnTo>
                  <a:lnTo>
                    <a:pt x="513" y="202"/>
                  </a:lnTo>
                  <a:lnTo>
                    <a:pt x="513" y="190"/>
                  </a:lnTo>
                  <a:lnTo>
                    <a:pt x="513" y="182"/>
                  </a:lnTo>
                  <a:lnTo>
                    <a:pt x="514" y="175"/>
                  </a:lnTo>
                  <a:lnTo>
                    <a:pt x="515" y="168"/>
                  </a:lnTo>
                  <a:lnTo>
                    <a:pt x="517" y="161"/>
                  </a:lnTo>
                  <a:lnTo>
                    <a:pt x="521"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7"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3" y="270"/>
                  </a:lnTo>
                  <a:lnTo>
                    <a:pt x="385" y="306"/>
                  </a:lnTo>
                  <a:lnTo>
                    <a:pt x="379" y="345"/>
                  </a:lnTo>
                  <a:lnTo>
                    <a:pt x="374" y="382"/>
                  </a:lnTo>
                  <a:lnTo>
                    <a:pt x="371" y="419"/>
                  </a:lnTo>
                  <a:lnTo>
                    <a:pt x="369" y="456"/>
                  </a:lnTo>
                  <a:lnTo>
                    <a:pt x="368" y="491"/>
                  </a:lnTo>
                  <a:lnTo>
                    <a:pt x="362" y="823"/>
                  </a:lnTo>
                  <a:lnTo>
                    <a:pt x="362" y="828"/>
                  </a:lnTo>
                  <a:lnTo>
                    <a:pt x="363" y="832"/>
                  </a:lnTo>
                  <a:lnTo>
                    <a:pt x="364" y="836"/>
                  </a:lnTo>
                  <a:lnTo>
                    <a:pt x="365" y="840"/>
                  </a:lnTo>
                  <a:lnTo>
                    <a:pt x="370" y="848"/>
                  </a:lnTo>
                  <a:lnTo>
                    <a:pt x="376" y="854"/>
                  </a:lnTo>
                  <a:lnTo>
                    <a:pt x="383" y="860"/>
                  </a:lnTo>
                  <a:lnTo>
                    <a:pt x="393"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6" y="888"/>
                  </a:lnTo>
                  <a:lnTo>
                    <a:pt x="8" y="885"/>
                  </a:lnTo>
                  <a:lnTo>
                    <a:pt x="11" y="882"/>
                  </a:lnTo>
                  <a:lnTo>
                    <a:pt x="14"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39" y="828"/>
                  </a:lnTo>
                  <a:lnTo>
                    <a:pt x="140" y="819"/>
                  </a:lnTo>
                  <a:lnTo>
                    <a:pt x="140" y="143"/>
                  </a:lnTo>
                  <a:lnTo>
                    <a:pt x="140" y="134"/>
                  </a:lnTo>
                  <a:lnTo>
                    <a:pt x="138" y="125"/>
                  </a:lnTo>
                  <a:lnTo>
                    <a:pt x="134" y="118"/>
                  </a:lnTo>
                  <a:lnTo>
                    <a:pt x="130" y="111"/>
                  </a:lnTo>
                  <a:lnTo>
                    <a:pt x="124" y="106"/>
                  </a:lnTo>
                  <a:lnTo>
                    <a:pt x="118"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2" y="36"/>
                  </a:lnTo>
                  <a:lnTo>
                    <a:pt x="37" y="35"/>
                  </a:lnTo>
                  <a:lnTo>
                    <a:pt x="357" y="35"/>
                  </a:lnTo>
                  <a:lnTo>
                    <a:pt x="357" y="195"/>
                  </a:lnTo>
                  <a:lnTo>
                    <a:pt x="363" y="175"/>
                  </a:lnTo>
                  <a:lnTo>
                    <a:pt x="370" y="154"/>
                  </a:lnTo>
                  <a:lnTo>
                    <a:pt x="377" y="135"/>
                  </a:lnTo>
                  <a:lnTo>
                    <a:pt x="385" y="117"/>
                  </a:lnTo>
                  <a:lnTo>
                    <a:pt x="395"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3" y="4"/>
                  </a:lnTo>
                  <a:lnTo>
                    <a:pt x="622" y="8"/>
                  </a:lnTo>
                  <a:lnTo>
                    <a:pt x="639" y="14"/>
                  </a:lnTo>
                  <a:lnTo>
                    <a:pt x="654" y="22"/>
                  </a:lnTo>
                  <a:lnTo>
                    <a:pt x="669"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7" y="302"/>
                  </a:lnTo>
                  <a:close/>
                </a:path>
              </a:pathLst>
            </a:custGeom>
            <a:solidFill>
              <a:srgbClr val="006A53"/>
            </a:solidFill>
            <a:ln w="9525">
              <a:noFill/>
              <a:round/>
              <a:headEnd/>
              <a:tailEnd/>
            </a:ln>
          </p:spPr>
          <p:txBody>
            <a:bodyPr/>
            <a:lstStyle/>
            <a:p>
              <a:pPr>
                <a:defRPr/>
              </a:pPr>
              <a:endParaRPr lang="en-US" dirty="0"/>
            </a:p>
          </p:txBody>
        </p:sp>
        <p:sp>
          <p:nvSpPr>
            <p:cNvPr id="18" name="Freeform 126"/>
            <p:cNvSpPr>
              <a:spLocks/>
            </p:cNvSpPr>
            <p:nvPr/>
          </p:nvSpPr>
          <p:spPr bwMode="black">
            <a:xfrm>
              <a:off x="1540" y="3958"/>
              <a:ext cx="71" cy="65"/>
            </a:xfrm>
            <a:custGeom>
              <a:avLst/>
              <a:gdLst/>
              <a:ahLst/>
              <a:cxnLst>
                <a:cxn ang="0">
                  <a:pos x="547" y="907"/>
                </a:cxn>
                <a:cxn ang="0">
                  <a:pos x="542" y="892"/>
                </a:cxn>
                <a:cxn ang="0">
                  <a:pos x="545" y="874"/>
                </a:cxn>
                <a:cxn ang="0">
                  <a:pos x="555" y="864"/>
                </a:cxn>
                <a:cxn ang="0">
                  <a:pos x="595" y="860"/>
                </a:cxn>
                <a:cxn ang="0">
                  <a:pos x="620" y="850"/>
                </a:cxn>
                <a:cxn ang="0">
                  <a:pos x="637" y="827"/>
                </a:cxn>
                <a:cxn ang="0">
                  <a:pos x="641" y="339"/>
                </a:cxn>
                <a:cxn ang="0">
                  <a:pos x="643" y="196"/>
                </a:cxn>
                <a:cxn ang="0">
                  <a:pos x="630" y="111"/>
                </a:cxn>
                <a:cxn ang="0">
                  <a:pos x="613" y="79"/>
                </a:cxn>
                <a:cxn ang="0">
                  <a:pos x="587" y="59"/>
                </a:cxn>
                <a:cxn ang="0">
                  <a:pos x="549" y="51"/>
                </a:cxn>
                <a:cxn ang="0">
                  <a:pos x="494" y="59"/>
                </a:cxn>
                <a:cxn ang="0">
                  <a:pos x="448" y="80"/>
                </a:cxn>
                <a:cxn ang="0">
                  <a:pos x="412" y="112"/>
                </a:cxn>
                <a:cxn ang="0">
                  <a:pos x="383" y="155"/>
                </a:cxn>
                <a:cxn ang="0">
                  <a:pos x="362" y="203"/>
                </a:cxn>
                <a:cxn ang="0">
                  <a:pos x="340" y="311"/>
                </a:cxn>
                <a:cxn ang="0">
                  <a:pos x="339" y="811"/>
                </a:cxn>
                <a:cxn ang="0">
                  <a:pos x="358" y="840"/>
                </a:cxn>
                <a:cxn ang="0">
                  <a:pos x="394" y="856"/>
                </a:cxn>
                <a:cxn ang="0">
                  <a:pos x="444" y="863"/>
                </a:cxn>
                <a:cxn ang="0">
                  <a:pos x="470" y="868"/>
                </a:cxn>
                <a:cxn ang="0">
                  <a:pos x="477" y="883"/>
                </a:cxn>
                <a:cxn ang="0">
                  <a:pos x="477" y="900"/>
                </a:cxn>
                <a:cxn ang="0">
                  <a:pos x="466" y="911"/>
                </a:cxn>
                <a:cxn ang="0">
                  <a:pos x="8" y="909"/>
                </a:cxn>
                <a:cxn ang="0">
                  <a:pos x="0" y="896"/>
                </a:cxn>
                <a:cxn ang="0">
                  <a:pos x="2" y="879"/>
                </a:cxn>
                <a:cxn ang="0">
                  <a:pos x="10" y="865"/>
                </a:cxn>
                <a:cxn ang="0">
                  <a:pos x="47" y="861"/>
                </a:cxn>
                <a:cxn ang="0">
                  <a:pos x="77" y="853"/>
                </a:cxn>
                <a:cxn ang="0">
                  <a:pos x="99" y="834"/>
                </a:cxn>
                <a:cxn ang="0">
                  <a:pos x="108" y="802"/>
                </a:cxn>
                <a:cxn ang="0">
                  <a:pos x="103" y="102"/>
                </a:cxn>
                <a:cxn ang="0">
                  <a:pos x="83" y="81"/>
                </a:cxn>
                <a:cxn ang="0">
                  <a:pos x="55" y="71"/>
                </a:cxn>
                <a:cxn ang="0">
                  <a:pos x="13" y="67"/>
                </a:cxn>
                <a:cxn ang="0">
                  <a:pos x="3" y="57"/>
                </a:cxn>
                <a:cxn ang="0">
                  <a:pos x="0" y="40"/>
                </a:cxn>
                <a:cxn ang="0">
                  <a:pos x="5" y="26"/>
                </a:cxn>
                <a:cxn ang="0">
                  <a:pos x="320" y="18"/>
                </a:cxn>
                <a:cxn ang="0">
                  <a:pos x="353" y="124"/>
                </a:cxn>
                <a:cxn ang="0">
                  <a:pos x="403" y="64"/>
                </a:cxn>
                <a:cxn ang="0">
                  <a:pos x="467" y="21"/>
                </a:cxn>
                <a:cxn ang="0">
                  <a:pos x="539" y="1"/>
                </a:cxn>
                <a:cxn ang="0">
                  <a:pos x="624" y="4"/>
                </a:cxn>
                <a:cxn ang="0">
                  <a:pos x="697" y="21"/>
                </a:cxn>
                <a:cxn ang="0">
                  <a:pos x="756" y="50"/>
                </a:cxn>
                <a:cxn ang="0">
                  <a:pos x="800" y="90"/>
                </a:cxn>
                <a:cxn ang="0">
                  <a:pos x="832" y="138"/>
                </a:cxn>
                <a:cxn ang="0">
                  <a:pos x="853" y="195"/>
                </a:cxn>
                <a:cxn ang="0">
                  <a:pos x="866" y="256"/>
                </a:cxn>
                <a:cxn ang="0">
                  <a:pos x="871" y="802"/>
                </a:cxn>
                <a:cxn ang="0">
                  <a:pos x="882" y="834"/>
                </a:cxn>
                <a:cxn ang="0">
                  <a:pos x="910" y="853"/>
                </a:cxn>
                <a:cxn ang="0">
                  <a:pos x="945" y="861"/>
                </a:cxn>
                <a:cxn ang="0">
                  <a:pos x="985" y="865"/>
                </a:cxn>
                <a:cxn ang="0">
                  <a:pos x="994" y="879"/>
                </a:cxn>
                <a:cxn ang="0">
                  <a:pos x="995" y="896"/>
                </a:cxn>
                <a:cxn ang="0">
                  <a:pos x="987" y="909"/>
                </a:cxn>
              </a:cxnLst>
              <a:rect l="0" t="0" r="r" b="b"/>
              <a:pathLst>
                <a:path w="995" h="911">
                  <a:moveTo>
                    <a:pt x="559" y="911"/>
                  </a:moveTo>
                  <a:lnTo>
                    <a:pt x="554" y="911"/>
                  </a:lnTo>
                  <a:lnTo>
                    <a:pt x="550" y="909"/>
                  </a:lnTo>
                  <a:lnTo>
                    <a:pt x="547" y="907"/>
                  </a:lnTo>
                  <a:lnTo>
                    <a:pt x="545" y="904"/>
                  </a:lnTo>
                  <a:lnTo>
                    <a:pt x="543" y="900"/>
                  </a:lnTo>
                  <a:lnTo>
                    <a:pt x="542" y="896"/>
                  </a:lnTo>
                  <a:lnTo>
                    <a:pt x="542" y="892"/>
                  </a:lnTo>
                  <a:lnTo>
                    <a:pt x="542" y="887"/>
                  </a:lnTo>
                  <a:lnTo>
                    <a:pt x="543" y="883"/>
                  </a:lnTo>
                  <a:lnTo>
                    <a:pt x="544" y="879"/>
                  </a:lnTo>
                  <a:lnTo>
                    <a:pt x="545" y="874"/>
                  </a:lnTo>
                  <a:lnTo>
                    <a:pt x="547" y="871"/>
                  </a:lnTo>
                  <a:lnTo>
                    <a:pt x="550" y="868"/>
                  </a:lnTo>
                  <a:lnTo>
                    <a:pt x="552" y="865"/>
                  </a:lnTo>
                  <a:lnTo>
                    <a:pt x="555" y="864"/>
                  </a:lnTo>
                  <a:lnTo>
                    <a:pt x="559" y="863"/>
                  </a:lnTo>
                  <a:lnTo>
                    <a:pt x="574" y="863"/>
                  </a:lnTo>
                  <a:lnTo>
                    <a:pt x="588" y="861"/>
                  </a:lnTo>
                  <a:lnTo>
                    <a:pt x="595" y="860"/>
                  </a:lnTo>
                  <a:lnTo>
                    <a:pt x="602" y="858"/>
                  </a:lnTo>
                  <a:lnTo>
                    <a:pt x="609" y="856"/>
                  </a:lnTo>
                  <a:lnTo>
                    <a:pt x="615" y="853"/>
                  </a:lnTo>
                  <a:lnTo>
                    <a:pt x="620" y="850"/>
                  </a:lnTo>
                  <a:lnTo>
                    <a:pt x="625" y="845"/>
                  </a:lnTo>
                  <a:lnTo>
                    <a:pt x="630" y="840"/>
                  </a:lnTo>
                  <a:lnTo>
                    <a:pt x="634" y="834"/>
                  </a:lnTo>
                  <a:lnTo>
                    <a:pt x="637" y="827"/>
                  </a:lnTo>
                  <a:lnTo>
                    <a:pt x="639" y="820"/>
                  </a:lnTo>
                  <a:lnTo>
                    <a:pt x="640" y="811"/>
                  </a:lnTo>
                  <a:lnTo>
                    <a:pt x="641" y="802"/>
                  </a:lnTo>
                  <a:lnTo>
                    <a:pt x="641" y="339"/>
                  </a:lnTo>
                  <a:lnTo>
                    <a:pt x="642" y="292"/>
                  </a:lnTo>
                  <a:lnTo>
                    <a:pt x="643" y="244"/>
                  </a:lnTo>
                  <a:lnTo>
                    <a:pt x="643" y="220"/>
                  </a:lnTo>
                  <a:lnTo>
                    <a:pt x="643" y="196"/>
                  </a:lnTo>
                  <a:lnTo>
                    <a:pt x="641" y="173"/>
                  </a:lnTo>
                  <a:lnTo>
                    <a:pt x="639" y="151"/>
                  </a:lnTo>
                  <a:lnTo>
                    <a:pt x="635" y="129"/>
                  </a:lnTo>
                  <a:lnTo>
                    <a:pt x="630" y="111"/>
                  </a:lnTo>
                  <a:lnTo>
                    <a:pt x="626" y="102"/>
                  </a:lnTo>
                  <a:lnTo>
                    <a:pt x="622" y="94"/>
                  </a:lnTo>
                  <a:lnTo>
                    <a:pt x="618" y="86"/>
                  </a:lnTo>
                  <a:lnTo>
                    <a:pt x="613" y="79"/>
                  </a:lnTo>
                  <a:lnTo>
                    <a:pt x="607" y="73"/>
                  </a:lnTo>
                  <a:lnTo>
                    <a:pt x="601" y="67"/>
                  </a:lnTo>
                  <a:lnTo>
                    <a:pt x="594" y="63"/>
                  </a:lnTo>
                  <a:lnTo>
                    <a:pt x="587" y="59"/>
                  </a:lnTo>
                  <a:lnTo>
                    <a:pt x="579" y="55"/>
                  </a:lnTo>
                  <a:lnTo>
                    <a:pt x="570" y="53"/>
                  </a:lnTo>
                  <a:lnTo>
                    <a:pt x="560" y="52"/>
                  </a:lnTo>
                  <a:lnTo>
                    <a:pt x="549" y="51"/>
                  </a:lnTo>
                  <a:lnTo>
                    <a:pt x="535" y="52"/>
                  </a:lnTo>
                  <a:lnTo>
                    <a:pt x="521" y="53"/>
                  </a:lnTo>
                  <a:lnTo>
                    <a:pt x="507" y="55"/>
                  </a:lnTo>
                  <a:lnTo>
                    <a:pt x="494" y="59"/>
                  </a:lnTo>
                  <a:lnTo>
                    <a:pt x="482" y="63"/>
                  </a:lnTo>
                  <a:lnTo>
                    <a:pt x="471" y="68"/>
                  </a:lnTo>
                  <a:lnTo>
                    <a:pt x="460" y="73"/>
                  </a:lnTo>
                  <a:lnTo>
                    <a:pt x="448" y="80"/>
                  </a:lnTo>
                  <a:lnTo>
                    <a:pt x="438" y="87"/>
                  </a:lnTo>
                  <a:lnTo>
                    <a:pt x="429" y="95"/>
                  </a:lnTo>
                  <a:lnTo>
                    <a:pt x="420" y="103"/>
                  </a:lnTo>
                  <a:lnTo>
                    <a:pt x="412" y="112"/>
                  </a:lnTo>
                  <a:lnTo>
                    <a:pt x="404" y="122"/>
                  </a:lnTo>
                  <a:lnTo>
                    <a:pt x="397" y="132"/>
                  </a:lnTo>
                  <a:lnTo>
                    <a:pt x="390" y="143"/>
                  </a:lnTo>
                  <a:lnTo>
                    <a:pt x="383" y="155"/>
                  </a:lnTo>
                  <a:lnTo>
                    <a:pt x="377" y="166"/>
                  </a:lnTo>
                  <a:lnTo>
                    <a:pt x="372" y="178"/>
                  </a:lnTo>
                  <a:lnTo>
                    <a:pt x="367" y="190"/>
                  </a:lnTo>
                  <a:lnTo>
                    <a:pt x="362" y="203"/>
                  </a:lnTo>
                  <a:lnTo>
                    <a:pt x="355" y="229"/>
                  </a:lnTo>
                  <a:lnTo>
                    <a:pt x="348" y="256"/>
                  </a:lnTo>
                  <a:lnTo>
                    <a:pt x="344" y="284"/>
                  </a:lnTo>
                  <a:lnTo>
                    <a:pt x="340" y="311"/>
                  </a:lnTo>
                  <a:lnTo>
                    <a:pt x="338" y="340"/>
                  </a:lnTo>
                  <a:lnTo>
                    <a:pt x="338" y="368"/>
                  </a:lnTo>
                  <a:lnTo>
                    <a:pt x="338" y="802"/>
                  </a:lnTo>
                  <a:lnTo>
                    <a:pt x="339" y="811"/>
                  </a:lnTo>
                  <a:lnTo>
                    <a:pt x="341" y="820"/>
                  </a:lnTo>
                  <a:lnTo>
                    <a:pt x="346" y="827"/>
                  </a:lnTo>
                  <a:lnTo>
                    <a:pt x="351" y="834"/>
                  </a:lnTo>
                  <a:lnTo>
                    <a:pt x="358" y="840"/>
                  </a:lnTo>
                  <a:lnTo>
                    <a:pt x="366" y="845"/>
                  </a:lnTo>
                  <a:lnTo>
                    <a:pt x="375" y="850"/>
                  </a:lnTo>
                  <a:lnTo>
                    <a:pt x="384" y="853"/>
                  </a:lnTo>
                  <a:lnTo>
                    <a:pt x="394" y="856"/>
                  </a:lnTo>
                  <a:lnTo>
                    <a:pt x="404" y="858"/>
                  </a:lnTo>
                  <a:lnTo>
                    <a:pt x="414" y="860"/>
                  </a:lnTo>
                  <a:lnTo>
                    <a:pt x="424" y="861"/>
                  </a:lnTo>
                  <a:lnTo>
                    <a:pt x="444" y="863"/>
                  </a:lnTo>
                  <a:lnTo>
                    <a:pt x="461" y="863"/>
                  </a:lnTo>
                  <a:lnTo>
                    <a:pt x="465" y="864"/>
                  </a:lnTo>
                  <a:lnTo>
                    <a:pt x="468" y="865"/>
                  </a:lnTo>
                  <a:lnTo>
                    <a:pt x="470" y="868"/>
                  </a:lnTo>
                  <a:lnTo>
                    <a:pt x="473" y="871"/>
                  </a:lnTo>
                  <a:lnTo>
                    <a:pt x="475" y="874"/>
                  </a:lnTo>
                  <a:lnTo>
                    <a:pt x="476" y="879"/>
                  </a:lnTo>
                  <a:lnTo>
                    <a:pt x="477" y="883"/>
                  </a:lnTo>
                  <a:lnTo>
                    <a:pt x="478" y="887"/>
                  </a:lnTo>
                  <a:lnTo>
                    <a:pt x="478" y="892"/>
                  </a:lnTo>
                  <a:lnTo>
                    <a:pt x="478" y="896"/>
                  </a:lnTo>
                  <a:lnTo>
                    <a:pt x="477" y="900"/>
                  </a:lnTo>
                  <a:lnTo>
                    <a:pt x="475" y="904"/>
                  </a:lnTo>
                  <a:lnTo>
                    <a:pt x="473" y="907"/>
                  </a:lnTo>
                  <a:lnTo>
                    <a:pt x="470" y="909"/>
                  </a:lnTo>
                  <a:lnTo>
                    <a:pt x="466" y="911"/>
                  </a:lnTo>
                  <a:lnTo>
                    <a:pt x="461" y="911"/>
                  </a:lnTo>
                  <a:lnTo>
                    <a:pt x="17" y="911"/>
                  </a:lnTo>
                  <a:lnTo>
                    <a:pt x="12" y="911"/>
                  </a:lnTo>
                  <a:lnTo>
                    <a:pt x="8" y="909"/>
                  </a:lnTo>
                  <a:lnTo>
                    <a:pt x="5" y="907"/>
                  </a:lnTo>
                  <a:lnTo>
                    <a:pt x="3" y="904"/>
                  </a:lnTo>
                  <a:lnTo>
                    <a:pt x="1" y="900"/>
                  </a:lnTo>
                  <a:lnTo>
                    <a:pt x="0" y="896"/>
                  </a:lnTo>
                  <a:lnTo>
                    <a:pt x="0" y="892"/>
                  </a:lnTo>
                  <a:lnTo>
                    <a:pt x="0" y="887"/>
                  </a:lnTo>
                  <a:lnTo>
                    <a:pt x="1" y="883"/>
                  </a:lnTo>
                  <a:lnTo>
                    <a:pt x="2" y="879"/>
                  </a:lnTo>
                  <a:lnTo>
                    <a:pt x="3" y="874"/>
                  </a:lnTo>
                  <a:lnTo>
                    <a:pt x="5" y="871"/>
                  </a:lnTo>
                  <a:lnTo>
                    <a:pt x="7" y="868"/>
                  </a:lnTo>
                  <a:lnTo>
                    <a:pt x="10" y="865"/>
                  </a:lnTo>
                  <a:lnTo>
                    <a:pt x="13" y="864"/>
                  </a:lnTo>
                  <a:lnTo>
                    <a:pt x="17" y="863"/>
                  </a:lnTo>
                  <a:lnTo>
                    <a:pt x="31" y="863"/>
                  </a:lnTo>
                  <a:lnTo>
                    <a:pt x="47" y="861"/>
                  </a:lnTo>
                  <a:lnTo>
                    <a:pt x="55" y="860"/>
                  </a:lnTo>
                  <a:lnTo>
                    <a:pt x="62" y="858"/>
                  </a:lnTo>
                  <a:lnTo>
                    <a:pt x="70" y="856"/>
                  </a:lnTo>
                  <a:lnTo>
                    <a:pt x="77" y="853"/>
                  </a:lnTo>
                  <a:lnTo>
                    <a:pt x="83" y="850"/>
                  </a:lnTo>
                  <a:lnTo>
                    <a:pt x="89" y="845"/>
                  </a:lnTo>
                  <a:lnTo>
                    <a:pt x="94" y="840"/>
                  </a:lnTo>
                  <a:lnTo>
                    <a:pt x="99" y="834"/>
                  </a:lnTo>
                  <a:lnTo>
                    <a:pt x="103" y="827"/>
                  </a:lnTo>
                  <a:lnTo>
                    <a:pt x="106" y="820"/>
                  </a:lnTo>
                  <a:lnTo>
                    <a:pt x="107" y="811"/>
                  </a:lnTo>
                  <a:lnTo>
                    <a:pt x="108" y="802"/>
                  </a:lnTo>
                  <a:lnTo>
                    <a:pt x="108" y="128"/>
                  </a:lnTo>
                  <a:lnTo>
                    <a:pt x="107" y="118"/>
                  </a:lnTo>
                  <a:lnTo>
                    <a:pt x="106" y="110"/>
                  </a:lnTo>
                  <a:lnTo>
                    <a:pt x="103" y="102"/>
                  </a:lnTo>
                  <a:lnTo>
                    <a:pt x="99" y="95"/>
                  </a:lnTo>
                  <a:lnTo>
                    <a:pt x="94" y="90"/>
                  </a:lnTo>
                  <a:lnTo>
                    <a:pt x="89" y="85"/>
                  </a:lnTo>
                  <a:lnTo>
                    <a:pt x="83" y="81"/>
                  </a:lnTo>
                  <a:lnTo>
                    <a:pt x="77" y="77"/>
                  </a:lnTo>
                  <a:lnTo>
                    <a:pt x="70" y="74"/>
                  </a:lnTo>
                  <a:lnTo>
                    <a:pt x="62" y="72"/>
                  </a:lnTo>
                  <a:lnTo>
                    <a:pt x="55" y="71"/>
                  </a:lnTo>
                  <a:lnTo>
                    <a:pt x="47" y="69"/>
                  </a:lnTo>
                  <a:lnTo>
                    <a:pt x="31" y="68"/>
                  </a:lnTo>
                  <a:lnTo>
                    <a:pt x="17" y="68"/>
                  </a:lnTo>
                  <a:lnTo>
                    <a:pt x="13" y="67"/>
                  </a:lnTo>
                  <a:lnTo>
                    <a:pt x="10" y="66"/>
                  </a:lnTo>
                  <a:lnTo>
                    <a:pt x="7" y="63"/>
                  </a:lnTo>
                  <a:lnTo>
                    <a:pt x="5" y="60"/>
                  </a:lnTo>
                  <a:lnTo>
                    <a:pt x="3" y="57"/>
                  </a:lnTo>
                  <a:lnTo>
                    <a:pt x="2" y="53"/>
                  </a:lnTo>
                  <a:lnTo>
                    <a:pt x="1" y="49"/>
                  </a:lnTo>
                  <a:lnTo>
                    <a:pt x="0" y="45"/>
                  </a:lnTo>
                  <a:lnTo>
                    <a:pt x="0" y="40"/>
                  </a:lnTo>
                  <a:lnTo>
                    <a:pt x="0" y="36"/>
                  </a:lnTo>
                  <a:lnTo>
                    <a:pt x="1" y="32"/>
                  </a:lnTo>
                  <a:lnTo>
                    <a:pt x="3" y="29"/>
                  </a:lnTo>
                  <a:lnTo>
                    <a:pt x="5" y="26"/>
                  </a:lnTo>
                  <a:lnTo>
                    <a:pt x="8" y="24"/>
                  </a:lnTo>
                  <a:lnTo>
                    <a:pt x="12" y="22"/>
                  </a:lnTo>
                  <a:lnTo>
                    <a:pt x="17" y="22"/>
                  </a:lnTo>
                  <a:lnTo>
                    <a:pt x="320" y="18"/>
                  </a:lnTo>
                  <a:lnTo>
                    <a:pt x="327" y="178"/>
                  </a:lnTo>
                  <a:lnTo>
                    <a:pt x="334" y="160"/>
                  </a:lnTo>
                  <a:lnTo>
                    <a:pt x="343" y="141"/>
                  </a:lnTo>
                  <a:lnTo>
                    <a:pt x="353" y="124"/>
                  </a:lnTo>
                  <a:lnTo>
                    <a:pt x="364" y="108"/>
                  </a:lnTo>
                  <a:lnTo>
                    <a:pt x="376" y="92"/>
                  </a:lnTo>
                  <a:lnTo>
                    <a:pt x="389" y="78"/>
                  </a:lnTo>
                  <a:lnTo>
                    <a:pt x="403" y="64"/>
                  </a:lnTo>
                  <a:lnTo>
                    <a:pt x="417" y="52"/>
                  </a:lnTo>
                  <a:lnTo>
                    <a:pt x="433" y="40"/>
                  </a:lnTo>
                  <a:lnTo>
                    <a:pt x="449" y="30"/>
                  </a:lnTo>
                  <a:lnTo>
                    <a:pt x="467" y="21"/>
                  </a:lnTo>
                  <a:lnTo>
                    <a:pt x="484" y="14"/>
                  </a:lnTo>
                  <a:lnTo>
                    <a:pt x="502" y="8"/>
                  </a:lnTo>
                  <a:lnTo>
                    <a:pt x="521" y="3"/>
                  </a:lnTo>
                  <a:lnTo>
                    <a:pt x="539" y="1"/>
                  </a:lnTo>
                  <a:lnTo>
                    <a:pt x="559" y="0"/>
                  </a:lnTo>
                  <a:lnTo>
                    <a:pt x="581" y="0"/>
                  </a:lnTo>
                  <a:lnTo>
                    <a:pt x="603" y="2"/>
                  </a:lnTo>
                  <a:lnTo>
                    <a:pt x="624" y="4"/>
                  </a:lnTo>
                  <a:lnTo>
                    <a:pt x="644" y="7"/>
                  </a:lnTo>
                  <a:lnTo>
                    <a:pt x="663" y="11"/>
                  </a:lnTo>
                  <a:lnTo>
                    <a:pt x="680" y="16"/>
                  </a:lnTo>
                  <a:lnTo>
                    <a:pt x="697" y="21"/>
                  </a:lnTo>
                  <a:lnTo>
                    <a:pt x="713" y="27"/>
                  </a:lnTo>
                  <a:lnTo>
                    <a:pt x="729" y="34"/>
                  </a:lnTo>
                  <a:lnTo>
                    <a:pt x="743" y="42"/>
                  </a:lnTo>
                  <a:lnTo>
                    <a:pt x="756" y="50"/>
                  </a:lnTo>
                  <a:lnTo>
                    <a:pt x="768" y="59"/>
                  </a:lnTo>
                  <a:lnTo>
                    <a:pt x="780" y="69"/>
                  </a:lnTo>
                  <a:lnTo>
                    <a:pt x="790" y="79"/>
                  </a:lnTo>
                  <a:lnTo>
                    <a:pt x="800" y="90"/>
                  </a:lnTo>
                  <a:lnTo>
                    <a:pt x="809" y="101"/>
                  </a:lnTo>
                  <a:lnTo>
                    <a:pt x="818" y="113"/>
                  </a:lnTo>
                  <a:lnTo>
                    <a:pt x="825" y="125"/>
                  </a:lnTo>
                  <a:lnTo>
                    <a:pt x="832" y="138"/>
                  </a:lnTo>
                  <a:lnTo>
                    <a:pt x="838" y="152"/>
                  </a:lnTo>
                  <a:lnTo>
                    <a:pt x="844" y="166"/>
                  </a:lnTo>
                  <a:lnTo>
                    <a:pt x="849" y="180"/>
                  </a:lnTo>
                  <a:lnTo>
                    <a:pt x="853" y="195"/>
                  </a:lnTo>
                  <a:lnTo>
                    <a:pt x="857" y="209"/>
                  </a:lnTo>
                  <a:lnTo>
                    <a:pt x="861" y="225"/>
                  </a:lnTo>
                  <a:lnTo>
                    <a:pt x="863" y="240"/>
                  </a:lnTo>
                  <a:lnTo>
                    <a:pt x="866" y="256"/>
                  </a:lnTo>
                  <a:lnTo>
                    <a:pt x="868" y="272"/>
                  </a:lnTo>
                  <a:lnTo>
                    <a:pt x="870" y="304"/>
                  </a:lnTo>
                  <a:lnTo>
                    <a:pt x="871" y="339"/>
                  </a:lnTo>
                  <a:lnTo>
                    <a:pt x="871" y="802"/>
                  </a:lnTo>
                  <a:lnTo>
                    <a:pt x="871" y="811"/>
                  </a:lnTo>
                  <a:lnTo>
                    <a:pt x="874" y="820"/>
                  </a:lnTo>
                  <a:lnTo>
                    <a:pt x="877" y="827"/>
                  </a:lnTo>
                  <a:lnTo>
                    <a:pt x="882" y="834"/>
                  </a:lnTo>
                  <a:lnTo>
                    <a:pt x="888" y="840"/>
                  </a:lnTo>
                  <a:lnTo>
                    <a:pt x="894" y="845"/>
                  </a:lnTo>
                  <a:lnTo>
                    <a:pt x="902" y="850"/>
                  </a:lnTo>
                  <a:lnTo>
                    <a:pt x="910" y="853"/>
                  </a:lnTo>
                  <a:lnTo>
                    <a:pt x="918" y="856"/>
                  </a:lnTo>
                  <a:lnTo>
                    <a:pt x="927" y="858"/>
                  </a:lnTo>
                  <a:lnTo>
                    <a:pt x="936" y="860"/>
                  </a:lnTo>
                  <a:lnTo>
                    <a:pt x="945" y="861"/>
                  </a:lnTo>
                  <a:lnTo>
                    <a:pt x="962" y="863"/>
                  </a:lnTo>
                  <a:lnTo>
                    <a:pt x="979" y="863"/>
                  </a:lnTo>
                  <a:lnTo>
                    <a:pt x="982" y="864"/>
                  </a:lnTo>
                  <a:lnTo>
                    <a:pt x="985" y="865"/>
                  </a:lnTo>
                  <a:lnTo>
                    <a:pt x="988" y="868"/>
                  </a:lnTo>
                  <a:lnTo>
                    <a:pt x="990" y="871"/>
                  </a:lnTo>
                  <a:lnTo>
                    <a:pt x="992" y="874"/>
                  </a:lnTo>
                  <a:lnTo>
                    <a:pt x="994" y="879"/>
                  </a:lnTo>
                  <a:lnTo>
                    <a:pt x="995" y="883"/>
                  </a:lnTo>
                  <a:lnTo>
                    <a:pt x="995" y="887"/>
                  </a:lnTo>
                  <a:lnTo>
                    <a:pt x="995" y="892"/>
                  </a:lnTo>
                  <a:lnTo>
                    <a:pt x="995" y="896"/>
                  </a:lnTo>
                  <a:lnTo>
                    <a:pt x="994" y="900"/>
                  </a:lnTo>
                  <a:lnTo>
                    <a:pt x="992" y="904"/>
                  </a:lnTo>
                  <a:lnTo>
                    <a:pt x="990" y="907"/>
                  </a:lnTo>
                  <a:lnTo>
                    <a:pt x="987" y="909"/>
                  </a:lnTo>
                  <a:lnTo>
                    <a:pt x="983" y="911"/>
                  </a:lnTo>
                  <a:lnTo>
                    <a:pt x="979" y="911"/>
                  </a:lnTo>
                  <a:lnTo>
                    <a:pt x="559" y="911"/>
                  </a:lnTo>
                  <a:close/>
                </a:path>
              </a:pathLst>
            </a:custGeom>
            <a:solidFill>
              <a:srgbClr val="006A53"/>
            </a:solidFill>
            <a:ln w="9525">
              <a:noFill/>
              <a:round/>
              <a:headEnd/>
              <a:tailEnd/>
            </a:ln>
          </p:spPr>
          <p:txBody>
            <a:bodyPr/>
            <a:lstStyle/>
            <a:p>
              <a:pPr>
                <a:defRPr/>
              </a:pPr>
              <a:endParaRPr lang="en-US" dirty="0"/>
            </a:p>
          </p:txBody>
        </p:sp>
        <p:sp>
          <p:nvSpPr>
            <p:cNvPr id="19" name="Freeform 127"/>
            <p:cNvSpPr>
              <a:spLocks/>
            </p:cNvSpPr>
            <p:nvPr/>
          </p:nvSpPr>
          <p:spPr bwMode="black">
            <a:xfrm>
              <a:off x="1764" y="3959"/>
              <a:ext cx="73" cy="66"/>
            </a:xfrm>
            <a:custGeom>
              <a:avLst/>
              <a:gdLst/>
              <a:ahLst/>
              <a:cxnLst>
                <a:cxn ang="0">
                  <a:pos x="673" y="753"/>
                </a:cxn>
                <a:cxn ang="0">
                  <a:pos x="642" y="804"/>
                </a:cxn>
                <a:cxn ang="0">
                  <a:pos x="599" y="849"/>
                </a:cxn>
                <a:cxn ang="0">
                  <a:pos x="550" y="884"/>
                </a:cxn>
                <a:cxn ang="0">
                  <a:pos x="495" y="907"/>
                </a:cxn>
                <a:cxn ang="0">
                  <a:pos x="438" y="915"/>
                </a:cxn>
                <a:cxn ang="0">
                  <a:pos x="372" y="912"/>
                </a:cxn>
                <a:cxn ang="0">
                  <a:pos x="314" y="903"/>
                </a:cxn>
                <a:cxn ang="0">
                  <a:pos x="267" y="888"/>
                </a:cxn>
                <a:cxn ang="0">
                  <a:pos x="227" y="867"/>
                </a:cxn>
                <a:cxn ang="0">
                  <a:pos x="194" y="840"/>
                </a:cxn>
                <a:cxn ang="0">
                  <a:pos x="169" y="806"/>
                </a:cxn>
                <a:cxn ang="0">
                  <a:pos x="150" y="768"/>
                </a:cxn>
                <a:cxn ang="0">
                  <a:pos x="137" y="723"/>
                </a:cxn>
                <a:cxn ang="0">
                  <a:pos x="129" y="673"/>
                </a:cxn>
                <a:cxn ang="0">
                  <a:pos x="126" y="574"/>
                </a:cxn>
                <a:cxn ang="0">
                  <a:pos x="132" y="97"/>
                </a:cxn>
                <a:cxn ang="0">
                  <a:pos x="116" y="77"/>
                </a:cxn>
                <a:cxn ang="0">
                  <a:pos x="92" y="63"/>
                </a:cxn>
                <a:cxn ang="0">
                  <a:pos x="62" y="56"/>
                </a:cxn>
                <a:cxn ang="0">
                  <a:pos x="17" y="51"/>
                </a:cxn>
                <a:cxn ang="0">
                  <a:pos x="8" y="47"/>
                </a:cxn>
                <a:cxn ang="0">
                  <a:pos x="2" y="37"/>
                </a:cxn>
                <a:cxn ang="0">
                  <a:pos x="0" y="25"/>
                </a:cxn>
                <a:cxn ang="0">
                  <a:pos x="3" y="14"/>
                </a:cxn>
                <a:cxn ang="0">
                  <a:pos x="12" y="8"/>
                </a:cxn>
                <a:cxn ang="0">
                  <a:pos x="353" y="574"/>
                </a:cxn>
                <a:cxn ang="0">
                  <a:pos x="351" y="694"/>
                </a:cxn>
                <a:cxn ang="0">
                  <a:pos x="355" y="763"/>
                </a:cxn>
                <a:cxn ang="0">
                  <a:pos x="369" y="811"/>
                </a:cxn>
                <a:cxn ang="0">
                  <a:pos x="382" y="835"/>
                </a:cxn>
                <a:cxn ang="0">
                  <a:pos x="401" y="852"/>
                </a:cxn>
                <a:cxn ang="0">
                  <a:pos x="425" y="862"/>
                </a:cxn>
                <a:cxn ang="0">
                  <a:pos x="460" y="863"/>
                </a:cxn>
                <a:cxn ang="0">
                  <a:pos x="501" y="855"/>
                </a:cxn>
                <a:cxn ang="0">
                  <a:pos x="537" y="838"/>
                </a:cxn>
                <a:cxn ang="0">
                  <a:pos x="568" y="813"/>
                </a:cxn>
                <a:cxn ang="0">
                  <a:pos x="594" y="783"/>
                </a:cxn>
                <a:cxn ang="0">
                  <a:pos x="616" y="747"/>
                </a:cxn>
                <a:cxn ang="0">
                  <a:pos x="634" y="708"/>
                </a:cxn>
                <a:cxn ang="0">
                  <a:pos x="656" y="635"/>
                </a:cxn>
                <a:cxn ang="0">
                  <a:pos x="667" y="547"/>
                </a:cxn>
                <a:cxn ang="0">
                  <a:pos x="667" y="100"/>
                </a:cxn>
                <a:cxn ang="0">
                  <a:pos x="654" y="78"/>
                </a:cxn>
                <a:cxn ang="0">
                  <a:pos x="630" y="64"/>
                </a:cxn>
                <a:cxn ang="0">
                  <a:pos x="580" y="53"/>
                </a:cxn>
                <a:cxn ang="0">
                  <a:pos x="541" y="51"/>
                </a:cxn>
                <a:cxn ang="0">
                  <a:pos x="533" y="44"/>
                </a:cxn>
                <a:cxn ang="0">
                  <a:pos x="528" y="33"/>
                </a:cxn>
                <a:cxn ang="0">
                  <a:pos x="528" y="21"/>
                </a:cxn>
                <a:cxn ang="0">
                  <a:pos x="533" y="11"/>
                </a:cxn>
                <a:cxn ang="0">
                  <a:pos x="544" y="7"/>
                </a:cxn>
                <a:cxn ang="0">
                  <a:pos x="897" y="795"/>
                </a:cxn>
                <a:cxn ang="0">
                  <a:pos x="909" y="817"/>
                </a:cxn>
                <a:cxn ang="0">
                  <a:pos x="931" y="833"/>
                </a:cxn>
                <a:cxn ang="0">
                  <a:pos x="957" y="841"/>
                </a:cxn>
                <a:cxn ang="0">
                  <a:pos x="994" y="845"/>
                </a:cxn>
                <a:cxn ang="0">
                  <a:pos x="1017" y="847"/>
                </a:cxn>
                <a:cxn ang="0">
                  <a:pos x="1025" y="860"/>
                </a:cxn>
                <a:cxn ang="0">
                  <a:pos x="1026" y="877"/>
                </a:cxn>
                <a:cxn ang="0">
                  <a:pos x="1021" y="887"/>
                </a:cxn>
                <a:cxn ang="0">
                  <a:pos x="1011" y="891"/>
                </a:cxn>
              </a:cxnLst>
              <a:rect l="0" t="0" r="r" b="b"/>
              <a:pathLst>
                <a:path w="1027" h="915">
                  <a:moveTo>
                    <a:pt x="686" y="895"/>
                  </a:moveTo>
                  <a:lnTo>
                    <a:pt x="680" y="734"/>
                  </a:lnTo>
                  <a:lnTo>
                    <a:pt x="673" y="753"/>
                  </a:lnTo>
                  <a:lnTo>
                    <a:pt x="664" y="770"/>
                  </a:lnTo>
                  <a:lnTo>
                    <a:pt x="653" y="788"/>
                  </a:lnTo>
                  <a:lnTo>
                    <a:pt x="642" y="804"/>
                  </a:lnTo>
                  <a:lnTo>
                    <a:pt x="628" y="820"/>
                  </a:lnTo>
                  <a:lnTo>
                    <a:pt x="614" y="836"/>
                  </a:lnTo>
                  <a:lnTo>
                    <a:pt x="599" y="849"/>
                  </a:lnTo>
                  <a:lnTo>
                    <a:pt x="583" y="862"/>
                  </a:lnTo>
                  <a:lnTo>
                    <a:pt x="567" y="874"/>
                  </a:lnTo>
                  <a:lnTo>
                    <a:pt x="550" y="884"/>
                  </a:lnTo>
                  <a:lnTo>
                    <a:pt x="532" y="893"/>
                  </a:lnTo>
                  <a:lnTo>
                    <a:pt x="514" y="901"/>
                  </a:lnTo>
                  <a:lnTo>
                    <a:pt x="495" y="907"/>
                  </a:lnTo>
                  <a:lnTo>
                    <a:pt x="476" y="911"/>
                  </a:lnTo>
                  <a:lnTo>
                    <a:pt x="457" y="914"/>
                  </a:lnTo>
                  <a:lnTo>
                    <a:pt x="438" y="915"/>
                  </a:lnTo>
                  <a:lnTo>
                    <a:pt x="415" y="914"/>
                  </a:lnTo>
                  <a:lnTo>
                    <a:pt x="393" y="913"/>
                  </a:lnTo>
                  <a:lnTo>
                    <a:pt x="372" y="912"/>
                  </a:lnTo>
                  <a:lnTo>
                    <a:pt x="351" y="909"/>
                  </a:lnTo>
                  <a:lnTo>
                    <a:pt x="332" y="906"/>
                  </a:lnTo>
                  <a:lnTo>
                    <a:pt x="314" y="903"/>
                  </a:lnTo>
                  <a:lnTo>
                    <a:pt x="298" y="899"/>
                  </a:lnTo>
                  <a:lnTo>
                    <a:pt x="282" y="894"/>
                  </a:lnTo>
                  <a:lnTo>
                    <a:pt x="267" y="888"/>
                  </a:lnTo>
                  <a:lnTo>
                    <a:pt x="252" y="882"/>
                  </a:lnTo>
                  <a:lnTo>
                    <a:pt x="239" y="875"/>
                  </a:lnTo>
                  <a:lnTo>
                    <a:pt x="227" y="867"/>
                  </a:lnTo>
                  <a:lnTo>
                    <a:pt x="215" y="859"/>
                  </a:lnTo>
                  <a:lnTo>
                    <a:pt x="204" y="850"/>
                  </a:lnTo>
                  <a:lnTo>
                    <a:pt x="194" y="840"/>
                  </a:lnTo>
                  <a:lnTo>
                    <a:pt x="185" y="830"/>
                  </a:lnTo>
                  <a:lnTo>
                    <a:pt x="177" y="818"/>
                  </a:lnTo>
                  <a:lnTo>
                    <a:pt x="169" y="806"/>
                  </a:lnTo>
                  <a:lnTo>
                    <a:pt x="162" y="794"/>
                  </a:lnTo>
                  <a:lnTo>
                    <a:pt x="156" y="781"/>
                  </a:lnTo>
                  <a:lnTo>
                    <a:pt x="150" y="768"/>
                  </a:lnTo>
                  <a:lnTo>
                    <a:pt x="145" y="753"/>
                  </a:lnTo>
                  <a:lnTo>
                    <a:pt x="140" y="739"/>
                  </a:lnTo>
                  <a:lnTo>
                    <a:pt x="137" y="723"/>
                  </a:lnTo>
                  <a:lnTo>
                    <a:pt x="133" y="707"/>
                  </a:lnTo>
                  <a:lnTo>
                    <a:pt x="131" y="690"/>
                  </a:lnTo>
                  <a:lnTo>
                    <a:pt x="129" y="673"/>
                  </a:lnTo>
                  <a:lnTo>
                    <a:pt x="127" y="654"/>
                  </a:lnTo>
                  <a:lnTo>
                    <a:pt x="126" y="615"/>
                  </a:lnTo>
                  <a:lnTo>
                    <a:pt x="126" y="574"/>
                  </a:lnTo>
                  <a:lnTo>
                    <a:pt x="135" y="115"/>
                  </a:lnTo>
                  <a:lnTo>
                    <a:pt x="134" y="106"/>
                  </a:lnTo>
                  <a:lnTo>
                    <a:pt x="132" y="97"/>
                  </a:lnTo>
                  <a:lnTo>
                    <a:pt x="128" y="90"/>
                  </a:lnTo>
                  <a:lnTo>
                    <a:pt x="123" y="83"/>
                  </a:lnTo>
                  <a:lnTo>
                    <a:pt x="116" y="77"/>
                  </a:lnTo>
                  <a:lnTo>
                    <a:pt x="109" y="72"/>
                  </a:lnTo>
                  <a:lnTo>
                    <a:pt x="101" y="67"/>
                  </a:lnTo>
                  <a:lnTo>
                    <a:pt x="92" y="63"/>
                  </a:lnTo>
                  <a:lnTo>
                    <a:pt x="81" y="60"/>
                  </a:lnTo>
                  <a:lnTo>
                    <a:pt x="72" y="58"/>
                  </a:lnTo>
                  <a:lnTo>
                    <a:pt x="62" y="56"/>
                  </a:lnTo>
                  <a:lnTo>
                    <a:pt x="52" y="54"/>
                  </a:lnTo>
                  <a:lnTo>
                    <a:pt x="33" y="52"/>
                  </a:lnTo>
                  <a:lnTo>
                    <a:pt x="17" y="51"/>
                  </a:lnTo>
                  <a:lnTo>
                    <a:pt x="13" y="51"/>
                  </a:lnTo>
                  <a:lnTo>
                    <a:pt x="10" y="49"/>
                  </a:lnTo>
                  <a:lnTo>
                    <a:pt x="8" y="47"/>
                  </a:lnTo>
                  <a:lnTo>
                    <a:pt x="5" y="44"/>
                  </a:lnTo>
                  <a:lnTo>
                    <a:pt x="3" y="41"/>
                  </a:lnTo>
                  <a:lnTo>
                    <a:pt x="2" y="37"/>
                  </a:lnTo>
                  <a:lnTo>
                    <a:pt x="1" y="33"/>
                  </a:lnTo>
                  <a:lnTo>
                    <a:pt x="0" y="29"/>
                  </a:lnTo>
                  <a:lnTo>
                    <a:pt x="0" y="25"/>
                  </a:lnTo>
                  <a:lnTo>
                    <a:pt x="0" y="21"/>
                  </a:lnTo>
                  <a:lnTo>
                    <a:pt x="2" y="18"/>
                  </a:lnTo>
                  <a:lnTo>
                    <a:pt x="3" y="14"/>
                  </a:lnTo>
                  <a:lnTo>
                    <a:pt x="5" y="11"/>
                  </a:lnTo>
                  <a:lnTo>
                    <a:pt x="8" y="9"/>
                  </a:lnTo>
                  <a:lnTo>
                    <a:pt x="12" y="8"/>
                  </a:lnTo>
                  <a:lnTo>
                    <a:pt x="17" y="7"/>
                  </a:lnTo>
                  <a:lnTo>
                    <a:pt x="353" y="0"/>
                  </a:lnTo>
                  <a:lnTo>
                    <a:pt x="353" y="574"/>
                  </a:lnTo>
                  <a:lnTo>
                    <a:pt x="352" y="620"/>
                  </a:lnTo>
                  <a:lnTo>
                    <a:pt x="351" y="669"/>
                  </a:lnTo>
                  <a:lnTo>
                    <a:pt x="351" y="694"/>
                  </a:lnTo>
                  <a:lnTo>
                    <a:pt x="351" y="718"/>
                  </a:lnTo>
                  <a:lnTo>
                    <a:pt x="353" y="741"/>
                  </a:lnTo>
                  <a:lnTo>
                    <a:pt x="355" y="763"/>
                  </a:lnTo>
                  <a:lnTo>
                    <a:pt x="359" y="783"/>
                  </a:lnTo>
                  <a:lnTo>
                    <a:pt x="365" y="802"/>
                  </a:lnTo>
                  <a:lnTo>
                    <a:pt x="369" y="811"/>
                  </a:lnTo>
                  <a:lnTo>
                    <a:pt x="373" y="819"/>
                  </a:lnTo>
                  <a:lnTo>
                    <a:pt x="377" y="828"/>
                  </a:lnTo>
                  <a:lnTo>
                    <a:pt x="382" y="835"/>
                  </a:lnTo>
                  <a:lnTo>
                    <a:pt x="388" y="841"/>
                  </a:lnTo>
                  <a:lnTo>
                    <a:pt x="394" y="847"/>
                  </a:lnTo>
                  <a:lnTo>
                    <a:pt x="401" y="852"/>
                  </a:lnTo>
                  <a:lnTo>
                    <a:pt x="408" y="856"/>
                  </a:lnTo>
                  <a:lnTo>
                    <a:pt x="416" y="859"/>
                  </a:lnTo>
                  <a:lnTo>
                    <a:pt x="425" y="862"/>
                  </a:lnTo>
                  <a:lnTo>
                    <a:pt x="435" y="863"/>
                  </a:lnTo>
                  <a:lnTo>
                    <a:pt x="445" y="863"/>
                  </a:lnTo>
                  <a:lnTo>
                    <a:pt x="460" y="863"/>
                  </a:lnTo>
                  <a:lnTo>
                    <a:pt x="474" y="861"/>
                  </a:lnTo>
                  <a:lnTo>
                    <a:pt x="488" y="859"/>
                  </a:lnTo>
                  <a:lnTo>
                    <a:pt x="501" y="855"/>
                  </a:lnTo>
                  <a:lnTo>
                    <a:pt x="513" y="850"/>
                  </a:lnTo>
                  <a:lnTo>
                    <a:pt x="525" y="845"/>
                  </a:lnTo>
                  <a:lnTo>
                    <a:pt x="537" y="838"/>
                  </a:lnTo>
                  <a:lnTo>
                    <a:pt x="548" y="831"/>
                  </a:lnTo>
                  <a:lnTo>
                    <a:pt x="558" y="823"/>
                  </a:lnTo>
                  <a:lnTo>
                    <a:pt x="568" y="813"/>
                  </a:lnTo>
                  <a:lnTo>
                    <a:pt x="577" y="803"/>
                  </a:lnTo>
                  <a:lnTo>
                    <a:pt x="586" y="793"/>
                  </a:lnTo>
                  <a:lnTo>
                    <a:pt x="594" y="783"/>
                  </a:lnTo>
                  <a:lnTo>
                    <a:pt x="602" y="771"/>
                  </a:lnTo>
                  <a:lnTo>
                    <a:pt x="609" y="759"/>
                  </a:lnTo>
                  <a:lnTo>
                    <a:pt x="616" y="747"/>
                  </a:lnTo>
                  <a:lnTo>
                    <a:pt x="623" y="734"/>
                  </a:lnTo>
                  <a:lnTo>
                    <a:pt x="628" y="721"/>
                  </a:lnTo>
                  <a:lnTo>
                    <a:pt x="634" y="708"/>
                  </a:lnTo>
                  <a:lnTo>
                    <a:pt x="640" y="694"/>
                  </a:lnTo>
                  <a:lnTo>
                    <a:pt x="649" y="665"/>
                  </a:lnTo>
                  <a:lnTo>
                    <a:pt x="656" y="635"/>
                  </a:lnTo>
                  <a:lnTo>
                    <a:pt x="661" y="606"/>
                  </a:lnTo>
                  <a:lnTo>
                    <a:pt x="665" y="576"/>
                  </a:lnTo>
                  <a:lnTo>
                    <a:pt x="667" y="547"/>
                  </a:lnTo>
                  <a:lnTo>
                    <a:pt x="668" y="519"/>
                  </a:lnTo>
                  <a:lnTo>
                    <a:pt x="668" y="110"/>
                  </a:lnTo>
                  <a:lnTo>
                    <a:pt x="667" y="100"/>
                  </a:lnTo>
                  <a:lnTo>
                    <a:pt x="664" y="92"/>
                  </a:lnTo>
                  <a:lnTo>
                    <a:pt x="660" y="85"/>
                  </a:lnTo>
                  <a:lnTo>
                    <a:pt x="654" y="78"/>
                  </a:lnTo>
                  <a:lnTo>
                    <a:pt x="647" y="73"/>
                  </a:lnTo>
                  <a:lnTo>
                    <a:pt x="639" y="68"/>
                  </a:lnTo>
                  <a:lnTo>
                    <a:pt x="630" y="64"/>
                  </a:lnTo>
                  <a:lnTo>
                    <a:pt x="620" y="61"/>
                  </a:lnTo>
                  <a:lnTo>
                    <a:pt x="600" y="56"/>
                  </a:lnTo>
                  <a:lnTo>
                    <a:pt x="580" y="53"/>
                  </a:lnTo>
                  <a:lnTo>
                    <a:pt x="561" y="52"/>
                  </a:lnTo>
                  <a:lnTo>
                    <a:pt x="544" y="51"/>
                  </a:lnTo>
                  <a:lnTo>
                    <a:pt x="541" y="51"/>
                  </a:lnTo>
                  <a:lnTo>
                    <a:pt x="538" y="49"/>
                  </a:lnTo>
                  <a:lnTo>
                    <a:pt x="535" y="47"/>
                  </a:lnTo>
                  <a:lnTo>
                    <a:pt x="533" y="44"/>
                  </a:lnTo>
                  <a:lnTo>
                    <a:pt x="531" y="41"/>
                  </a:lnTo>
                  <a:lnTo>
                    <a:pt x="529" y="37"/>
                  </a:lnTo>
                  <a:lnTo>
                    <a:pt x="528" y="33"/>
                  </a:lnTo>
                  <a:lnTo>
                    <a:pt x="528" y="29"/>
                  </a:lnTo>
                  <a:lnTo>
                    <a:pt x="527" y="25"/>
                  </a:lnTo>
                  <a:lnTo>
                    <a:pt x="528" y="21"/>
                  </a:lnTo>
                  <a:lnTo>
                    <a:pt x="529" y="18"/>
                  </a:lnTo>
                  <a:lnTo>
                    <a:pt x="531" y="14"/>
                  </a:lnTo>
                  <a:lnTo>
                    <a:pt x="533" y="11"/>
                  </a:lnTo>
                  <a:lnTo>
                    <a:pt x="536" y="9"/>
                  </a:lnTo>
                  <a:lnTo>
                    <a:pt x="540" y="8"/>
                  </a:lnTo>
                  <a:lnTo>
                    <a:pt x="544" y="7"/>
                  </a:lnTo>
                  <a:lnTo>
                    <a:pt x="896" y="0"/>
                  </a:lnTo>
                  <a:lnTo>
                    <a:pt x="896" y="786"/>
                  </a:lnTo>
                  <a:lnTo>
                    <a:pt x="897" y="795"/>
                  </a:lnTo>
                  <a:lnTo>
                    <a:pt x="900" y="803"/>
                  </a:lnTo>
                  <a:lnTo>
                    <a:pt x="903" y="811"/>
                  </a:lnTo>
                  <a:lnTo>
                    <a:pt x="909" y="817"/>
                  </a:lnTo>
                  <a:lnTo>
                    <a:pt x="916" y="824"/>
                  </a:lnTo>
                  <a:lnTo>
                    <a:pt x="923" y="829"/>
                  </a:lnTo>
                  <a:lnTo>
                    <a:pt x="931" y="833"/>
                  </a:lnTo>
                  <a:lnTo>
                    <a:pt x="939" y="836"/>
                  </a:lnTo>
                  <a:lnTo>
                    <a:pt x="948" y="839"/>
                  </a:lnTo>
                  <a:lnTo>
                    <a:pt x="957" y="841"/>
                  </a:lnTo>
                  <a:lnTo>
                    <a:pt x="967" y="842"/>
                  </a:lnTo>
                  <a:lnTo>
                    <a:pt x="976" y="843"/>
                  </a:lnTo>
                  <a:lnTo>
                    <a:pt x="994" y="845"/>
                  </a:lnTo>
                  <a:lnTo>
                    <a:pt x="1011" y="845"/>
                  </a:lnTo>
                  <a:lnTo>
                    <a:pt x="1014" y="846"/>
                  </a:lnTo>
                  <a:lnTo>
                    <a:pt x="1017" y="847"/>
                  </a:lnTo>
                  <a:lnTo>
                    <a:pt x="1020" y="849"/>
                  </a:lnTo>
                  <a:lnTo>
                    <a:pt x="1022" y="852"/>
                  </a:lnTo>
                  <a:lnTo>
                    <a:pt x="1025" y="860"/>
                  </a:lnTo>
                  <a:lnTo>
                    <a:pt x="1027" y="868"/>
                  </a:lnTo>
                  <a:lnTo>
                    <a:pt x="1027" y="872"/>
                  </a:lnTo>
                  <a:lnTo>
                    <a:pt x="1026" y="877"/>
                  </a:lnTo>
                  <a:lnTo>
                    <a:pt x="1025" y="880"/>
                  </a:lnTo>
                  <a:lnTo>
                    <a:pt x="1024" y="884"/>
                  </a:lnTo>
                  <a:lnTo>
                    <a:pt x="1021" y="887"/>
                  </a:lnTo>
                  <a:lnTo>
                    <a:pt x="1019" y="889"/>
                  </a:lnTo>
                  <a:lnTo>
                    <a:pt x="1015" y="891"/>
                  </a:lnTo>
                  <a:lnTo>
                    <a:pt x="1011" y="891"/>
                  </a:lnTo>
                  <a:lnTo>
                    <a:pt x="686" y="895"/>
                  </a:lnTo>
                  <a:close/>
                </a:path>
              </a:pathLst>
            </a:custGeom>
            <a:solidFill>
              <a:srgbClr val="006A53"/>
            </a:solidFill>
            <a:ln w="9525">
              <a:noFill/>
              <a:round/>
              <a:headEnd/>
              <a:tailEnd/>
            </a:ln>
          </p:spPr>
          <p:txBody>
            <a:bodyPr/>
            <a:lstStyle/>
            <a:p>
              <a:pPr>
                <a:defRPr/>
              </a:pPr>
              <a:endParaRPr lang="en-US" dirty="0"/>
            </a:p>
          </p:txBody>
        </p:sp>
        <p:sp>
          <p:nvSpPr>
            <p:cNvPr id="20" name="Freeform 128"/>
            <p:cNvSpPr>
              <a:spLocks/>
            </p:cNvSpPr>
            <p:nvPr/>
          </p:nvSpPr>
          <p:spPr bwMode="black">
            <a:xfrm>
              <a:off x="1843" y="3958"/>
              <a:ext cx="48" cy="67"/>
            </a:xfrm>
            <a:custGeom>
              <a:avLst/>
              <a:gdLst/>
              <a:ahLst/>
              <a:cxnLst>
                <a:cxn ang="0">
                  <a:pos x="297" y="923"/>
                </a:cxn>
                <a:cxn ang="0">
                  <a:pos x="194" y="888"/>
                </a:cxn>
                <a:cxn ang="0">
                  <a:pos x="115" y="867"/>
                </a:cxn>
                <a:cxn ang="0">
                  <a:pos x="79" y="879"/>
                </a:cxn>
                <a:cxn ang="0">
                  <a:pos x="54" y="908"/>
                </a:cxn>
                <a:cxn ang="0">
                  <a:pos x="57" y="567"/>
                </a:cxn>
                <a:cxn ang="0">
                  <a:pos x="112" y="690"/>
                </a:cxn>
                <a:cxn ang="0">
                  <a:pos x="188" y="793"/>
                </a:cxn>
                <a:cxn ang="0">
                  <a:pos x="248" y="846"/>
                </a:cxn>
                <a:cxn ang="0">
                  <a:pos x="315" y="880"/>
                </a:cxn>
                <a:cxn ang="0">
                  <a:pos x="383" y="889"/>
                </a:cxn>
                <a:cxn ang="0">
                  <a:pos x="443" y="874"/>
                </a:cxn>
                <a:cxn ang="0">
                  <a:pos x="506" y="822"/>
                </a:cxn>
                <a:cxn ang="0">
                  <a:pos x="539" y="758"/>
                </a:cxn>
                <a:cxn ang="0">
                  <a:pos x="540" y="709"/>
                </a:cxn>
                <a:cxn ang="0">
                  <a:pos x="525" y="674"/>
                </a:cxn>
                <a:cxn ang="0">
                  <a:pos x="462" y="619"/>
                </a:cxn>
                <a:cxn ang="0">
                  <a:pos x="314" y="565"/>
                </a:cxn>
                <a:cxn ang="0">
                  <a:pos x="147" y="509"/>
                </a:cxn>
                <a:cxn ang="0">
                  <a:pos x="76" y="468"/>
                </a:cxn>
                <a:cxn ang="0">
                  <a:pos x="36" y="427"/>
                </a:cxn>
                <a:cxn ang="0">
                  <a:pos x="11" y="376"/>
                </a:cxn>
                <a:cxn ang="0">
                  <a:pos x="1" y="309"/>
                </a:cxn>
                <a:cxn ang="0">
                  <a:pos x="7" y="236"/>
                </a:cxn>
                <a:cxn ang="0">
                  <a:pos x="33" y="168"/>
                </a:cxn>
                <a:cxn ang="0">
                  <a:pos x="76" y="108"/>
                </a:cxn>
                <a:cxn ang="0">
                  <a:pos x="131" y="59"/>
                </a:cxn>
                <a:cxn ang="0">
                  <a:pos x="194" y="24"/>
                </a:cxn>
                <a:cxn ang="0">
                  <a:pos x="261" y="4"/>
                </a:cxn>
                <a:cxn ang="0">
                  <a:pos x="340" y="2"/>
                </a:cxn>
                <a:cxn ang="0">
                  <a:pos x="411" y="19"/>
                </a:cxn>
                <a:cxn ang="0">
                  <a:pos x="486" y="44"/>
                </a:cxn>
                <a:cxn ang="0">
                  <a:pos x="530" y="42"/>
                </a:cxn>
                <a:cxn ang="0">
                  <a:pos x="585" y="11"/>
                </a:cxn>
                <a:cxn ang="0">
                  <a:pos x="616" y="47"/>
                </a:cxn>
                <a:cxn ang="0">
                  <a:pos x="616" y="279"/>
                </a:cxn>
                <a:cxn ang="0">
                  <a:pos x="609" y="309"/>
                </a:cxn>
                <a:cxn ang="0">
                  <a:pos x="587" y="310"/>
                </a:cxn>
                <a:cxn ang="0">
                  <a:pos x="570" y="296"/>
                </a:cxn>
                <a:cxn ang="0">
                  <a:pos x="532" y="210"/>
                </a:cxn>
                <a:cxn ang="0">
                  <a:pos x="473" y="125"/>
                </a:cxn>
                <a:cxn ang="0">
                  <a:pos x="422" y="81"/>
                </a:cxn>
                <a:cxn ang="0">
                  <a:pos x="358" y="51"/>
                </a:cxn>
                <a:cxn ang="0">
                  <a:pos x="284" y="43"/>
                </a:cxn>
                <a:cxn ang="0">
                  <a:pos x="228" y="52"/>
                </a:cxn>
                <a:cxn ang="0">
                  <a:pos x="186" y="73"/>
                </a:cxn>
                <a:cxn ang="0">
                  <a:pos x="143" y="127"/>
                </a:cxn>
                <a:cxn ang="0">
                  <a:pos x="128" y="190"/>
                </a:cxn>
                <a:cxn ang="0">
                  <a:pos x="140" y="248"/>
                </a:cxn>
                <a:cxn ang="0">
                  <a:pos x="192" y="289"/>
                </a:cxn>
                <a:cxn ang="0">
                  <a:pos x="329" y="335"/>
                </a:cxn>
                <a:cxn ang="0">
                  <a:pos x="508" y="394"/>
                </a:cxn>
                <a:cxn ang="0">
                  <a:pos x="584" y="439"/>
                </a:cxn>
                <a:cxn ang="0">
                  <a:pos x="630" y="487"/>
                </a:cxn>
                <a:cxn ang="0">
                  <a:pos x="661" y="547"/>
                </a:cxn>
                <a:cxn ang="0">
                  <a:pos x="673" y="622"/>
                </a:cxn>
                <a:cxn ang="0">
                  <a:pos x="665" y="714"/>
                </a:cxn>
                <a:cxn ang="0">
                  <a:pos x="633" y="789"/>
                </a:cxn>
                <a:cxn ang="0">
                  <a:pos x="586" y="849"/>
                </a:cxn>
                <a:cxn ang="0">
                  <a:pos x="528" y="891"/>
                </a:cxn>
                <a:cxn ang="0">
                  <a:pos x="467" y="918"/>
                </a:cxn>
              </a:cxnLst>
              <a:rect l="0" t="0" r="r" b="b"/>
              <a:pathLst>
                <a:path w="673" h="933">
                  <a:moveTo>
                    <a:pt x="376" y="933"/>
                  </a:moveTo>
                  <a:lnTo>
                    <a:pt x="355" y="933"/>
                  </a:lnTo>
                  <a:lnTo>
                    <a:pt x="335" y="931"/>
                  </a:lnTo>
                  <a:lnTo>
                    <a:pt x="316" y="927"/>
                  </a:lnTo>
                  <a:lnTo>
                    <a:pt x="297" y="923"/>
                  </a:lnTo>
                  <a:lnTo>
                    <a:pt x="278" y="918"/>
                  </a:lnTo>
                  <a:lnTo>
                    <a:pt x="261" y="913"/>
                  </a:lnTo>
                  <a:lnTo>
                    <a:pt x="243" y="907"/>
                  </a:lnTo>
                  <a:lnTo>
                    <a:pt x="226" y="901"/>
                  </a:lnTo>
                  <a:lnTo>
                    <a:pt x="194" y="888"/>
                  </a:lnTo>
                  <a:lnTo>
                    <a:pt x="165" y="878"/>
                  </a:lnTo>
                  <a:lnTo>
                    <a:pt x="151" y="874"/>
                  </a:lnTo>
                  <a:lnTo>
                    <a:pt x="138" y="870"/>
                  </a:lnTo>
                  <a:lnTo>
                    <a:pt x="126" y="868"/>
                  </a:lnTo>
                  <a:lnTo>
                    <a:pt x="115" y="867"/>
                  </a:lnTo>
                  <a:lnTo>
                    <a:pt x="107" y="868"/>
                  </a:lnTo>
                  <a:lnTo>
                    <a:pt x="99" y="870"/>
                  </a:lnTo>
                  <a:lnTo>
                    <a:pt x="93" y="872"/>
                  </a:lnTo>
                  <a:lnTo>
                    <a:pt x="85" y="875"/>
                  </a:lnTo>
                  <a:lnTo>
                    <a:pt x="79" y="879"/>
                  </a:lnTo>
                  <a:lnTo>
                    <a:pt x="74" y="883"/>
                  </a:lnTo>
                  <a:lnTo>
                    <a:pt x="70" y="887"/>
                  </a:lnTo>
                  <a:lnTo>
                    <a:pt x="65" y="891"/>
                  </a:lnTo>
                  <a:lnTo>
                    <a:pt x="58" y="900"/>
                  </a:lnTo>
                  <a:lnTo>
                    <a:pt x="54" y="908"/>
                  </a:lnTo>
                  <a:lnTo>
                    <a:pt x="51" y="913"/>
                  </a:lnTo>
                  <a:lnTo>
                    <a:pt x="50" y="915"/>
                  </a:lnTo>
                  <a:lnTo>
                    <a:pt x="15" y="915"/>
                  </a:lnTo>
                  <a:lnTo>
                    <a:pt x="15" y="567"/>
                  </a:lnTo>
                  <a:lnTo>
                    <a:pt x="57" y="567"/>
                  </a:lnTo>
                  <a:lnTo>
                    <a:pt x="64" y="588"/>
                  </a:lnTo>
                  <a:lnTo>
                    <a:pt x="72" y="611"/>
                  </a:lnTo>
                  <a:lnTo>
                    <a:pt x="83" y="636"/>
                  </a:lnTo>
                  <a:lnTo>
                    <a:pt x="97" y="663"/>
                  </a:lnTo>
                  <a:lnTo>
                    <a:pt x="112" y="690"/>
                  </a:lnTo>
                  <a:lnTo>
                    <a:pt x="128" y="716"/>
                  </a:lnTo>
                  <a:lnTo>
                    <a:pt x="147" y="743"/>
                  </a:lnTo>
                  <a:lnTo>
                    <a:pt x="167" y="768"/>
                  </a:lnTo>
                  <a:lnTo>
                    <a:pt x="177" y="781"/>
                  </a:lnTo>
                  <a:lnTo>
                    <a:pt x="188" y="793"/>
                  </a:lnTo>
                  <a:lnTo>
                    <a:pt x="199" y="804"/>
                  </a:lnTo>
                  <a:lnTo>
                    <a:pt x="211" y="815"/>
                  </a:lnTo>
                  <a:lnTo>
                    <a:pt x="223" y="826"/>
                  </a:lnTo>
                  <a:lnTo>
                    <a:pt x="235" y="837"/>
                  </a:lnTo>
                  <a:lnTo>
                    <a:pt x="248" y="846"/>
                  </a:lnTo>
                  <a:lnTo>
                    <a:pt x="261" y="854"/>
                  </a:lnTo>
                  <a:lnTo>
                    <a:pt x="274" y="862"/>
                  </a:lnTo>
                  <a:lnTo>
                    <a:pt x="287" y="869"/>
                  </a:lnTo>
                  <a:lnTo>
                    <a:pt x="301" y="875"/>
                  </a:lnTo>
                  <a:lnTo>
                    <a:pt x="315" y="880"/>
                  </a:lnTo>
                  <a:lnTo>
                    <a:pt x="329" y="884"/>
                  </a:lnTo>
                  <a:lnTo>
                    <a:pt x="344" y="887"/>
                  </a:lnTo>
                  <a:lnTo>
                    <a:pt x="358" y="889"/>
                  </a:lnTo>
                  <a:lnTo>
                    <a:pt x="374" y="890"/>
                  </a:lnTo>
                  <a:lnTo>
                    <a:pt x="383" y="889"/>
                  </a:lnTo>
                  <a:lnTo>
                    <a:pt x="392" y="888"/>
                  </a:lnTo>
                  <a:lnTo>
                    <a:pt x="401" y="887"/>
                  </a:lnTo>
                  <a:lnTo>
                    <a:pt x="410" y="885"/>
                  </a:lnTo>
                  <a:lnTo>
                    <a:pt x="427" y="881"/>
                  </a:lnTo>
                  <a:lnTo>
                    <a:pt x="443" y="874"/>
                  </a:lnTo>
                  <a:lnTo>
                    <a:pt x="458" y="866"/>
                  </a:lnTo>
                  <a:lnTo>
                    <a:pt x="471" y="857"/>
                  </a:lnTo>
                  <a:lnTo>
                    <a:pt x="484" y="846"/>
                  </a:lnTo>
                  <a:lnTo>
                    <a:pt x="496" y="834"/>
                  </a:lnTo>
                  <a:lnTo>
                    <a:pt x="506" y="822"/>
                  </a:lnTo>
                  <a:lnTo>
                    <a:pt x="516" y="810"/>
                  </a:lnTo>
                  <a:lnTo>
                    <a:pt x="524" y="797"/>
                  </a:lnTo>
                  <a:lnTo>
                    <a:pt x="530" y="784"/>
                  </a:lnTo>
                  <a:lnTo>
                    <a:pt x="535" y="770"/>
                  </a:lnTo>
                  <a:lnTo>
                    <a:pt x="539" y="758"/>
                  </a:lnTo>
                  <a:lnTo>
                    <a:pt x="542" y="745"/>
                  </a:lnTo>
                  <a:lnTo>
                    <a:pt x="542" y="733"/>
                  </a:lnTo>
                  <a:lnTo>
                    <a:pt x="542" y="725"/>
                  </a:lnTo>
                  <a:lnTo>
                    <a:pt x="541" y="716"/>
                  </a:lnTo>
                  <a:lnTo>
                    <a:pt x="540" y="709"/>
                  </a:lnTo>
                  <a:lnTo>
                    <a:pt x="538" y="701"/>
                  </a:lnTo>
                  <a:lnTo>
                    <a:pt x="535" y="694"/>
                  </a:lnTo>
                  <a:lnTo>
                    <a:pt x="533" y="687"/>
                  </a:lnTo>
                  <a:lnTo>
                    <a:pt x="529" y="680"/>
                  </a:lnTo>
                  <a:lnTo>
                    <a:pt x="525" y="674"/>
                  </a:lnTo>
                  <a:lnTo>
                    <a:pt x="516" y="660"/>
                  </a:lnTo>
                  <a:lnTo>
                    <a:pt x="505" y="649"/>
                  </a:lnTo>
                  <a:lnTo>
                    <a:pt x="492" y="639"/>
                  </a:lnTo>
                  <a:lnTo>
                    <a:pt x="478" y="629"/>
                  </a:lnTo>
                  <a:lnTo>
                    <a:pt x="462" y="619"/>
                  </a:lnTo>
                  <a:lnTo>
                    <a:pt x="444" y="611"/>
                  </a:lnTo>
                  <a:lnTo>
                    <a:pt x="426" y="603"/>
                  </a:lnTo>
                  <a:lnTo>
                    <a:pt x="406" y="595"/>
                  </a:lnTo>
                  <a:lnTo>
                    <a:pt x="361" y="580"/>
                  </a:lnTo>
                  <a:lnTo>
                    <a:pt x="314" y="565"/>
                  </a:lnTo>
                  <a:lnTo>
                    <a:pt x="276" y="554"/>
                  </a:lnTo>
                  <a:lnTo>
                    <a:pt x="239" y="543"/>
                  </a:lnTo>
                  <a:lnTo>
                    <a:pt x="206" y="532"/>
                  </a:lnTo>
                  <a:lnTo>
                    <a:pt x="175" y="520"/>
                  </a:lnTo>
                  <a:lnTo>
                    <a:pt x="147" y="509"/>
                  </a:lnTo>
                  <a:lnTo>
                    <a:pt x="121" y="496"/>
                  </a:lnTo>
                  <a:lnTo>
                    <a:pt x="109" y="490"/>
                  </a:lnTo>
                  <a:lnTo>
                    <a:pt x="98" y="482"/>
                  </a:lnTo>
                  <a:lnTo>
                    <a:pt x="87" y="475"/>
                  </a:lnTo>
                  <a:lnTo>
                    <a:pt x="76" y="468"/>
                  </a:lnTo>
                  <a:lnTo>
                    <a:pt x="67" y="461"/>
                  </a:lnTo>
                  <a:lnTo>
                    <a:pt x="58" y="453"/>
                  </a:lnTo>
                  <a:lnTo>
                    <a:pt x="50" y="445"/>
                  </a:lnTo>
                  <a:lnTo>
                    <a:pt x="43" y="436"/>
                  </a:lnTo>
                  <a:lnTo>
                    <a:pt x="36" y="427"/>
                  </a:lnTo>
                  <a:lnTo>
                    <a:pt x="30" y="418"/>
                  </a:lnTo>
                  <a:lnTo>
                    <a:pt x="24" y="408"/>
                  </a:lnTo>
                  <a:lnTo>
                    <a:pt x="19" y="398"/>
                  </a:lnTo>
                  <a:lnTo>
                    <a:pt x="15" y="387"/>
                  </a:lnTo>
                  <a:lnTo>
                    <a:pt x="11" y="376"/>
                  </a:lnTo>
                  <a:lnTo>
                    <a:pt x="8" y="364"/>
                  </a:lnTo>
                  <a:lnTo>
                    <a:pt x="5" y="352"/>
                  </a:lnTo>
                  <a:lnTo>
                    <a:pt x="3" y="338"/>
                  </a:lnTo>
                  <a:lnTo>
                    <a:pt x="1" y="325"/>
                  </a:lnTo>
                  <a:lnTo>
                    <a:pt x="1" y="309"/>
                  </a:lnTo>
                  <a:lnTo>
                    <a:pt x="0" y="294"/>
                  </a:lnTo>
                  <a:lnTo>
                    <a:pt x="1" y="279"/>
                  </a:lnTo>
                  <a:lnTo>
                    <a:pt x="2" y="265"/>
                  </a:lnTo>
                  <a:lnTo>
                    <a:pt x="4" y="250"/>
                  </a:lnTo>
                  <a:lnTo>
                    <a:pt x="7" y="236"/>
                  </a:lnTo>
                  <a:lnTo>
                    <a:pt x="11" y="222"/>
                  </a:lnTo>
                  <a:lnTo>
                    <a:pt x="16" y="208"/>
                  </a:lnTo>
                  <a:lnTo>
                    <a:pt x="21" y="195"/>
                  </a:lnTo>
                  <a:lnTo>
                    <a:pt x="27" y="181"/>
                  </a:lnTo>
                  <a:lnTo>
                    <a:pt x="33" y="168"/>
                  </a:lnTo>
                  <a:lnTo>
                    <a:pt x="41" y="156"/>
                  </a:lnTo>
                  <a:lnTo>
                    <a:pt x="49" y="144"/>
                  </a:lnTo>
                  <a:lnTo>
                    <a:pt x="57" y="131"/>
                  </a:lnTo>
                  <a:lnTo>
                    <a:pt x="66" y="119"/>
                  </a:lnTo>
                  <a:lnTo>
                    <a:pt x="76" y="108"/>
                  </a:lnTo>
                  <a:lnTo>
                    <a:pt x="87" y="97"/>
                  </a:lnTo>
                  <a:lnTo>
                    <a:pt x="97" y="87"/>
                  </a:lnTo>
                  <a:lnTo>
                    <a:pt x="108" y="77"/>
                  </a:lnTo>
                  <a:lnTo>
                    <a:pt x="119" y="68"/>
                  </a:lnTo>
                  <a:lnTo>
                    <a:pt x="131" y="59"/>
                  </a:lnTo>
                  <a:lnTo>
                    <a:pt x="143" y="51"/>
                  </a:lnTo>
                  <a:lnTo>
                    <a:pt x="155" y="43"/>
                  </a:lnTo>
                  <a:lnTo>
                    <a:pt x="168" y="36"/>
                  </a:lnTo>
                  <a:lnTo>
                    <a:pt x="180" y="30"/>
                  </a:lnTo>
                  <a:lnTo>
                    <a:pt x="194" y="24"/>
                  </a:lnTo>
                  <a:lnTo>
                    <a:pt x="207" y="18"/>
                  </a:lnTo>
                  <a:lnTo>
                    <a:pt x="220" y="14"/>
                  </a:lnTo>
                  <a:lnTo>
                    <a:pt x="233" y="10"/>
                  </a:lnTo>
                  <a:lnTo>
                    <a:pt x="247" y="6"/>
                  </a:lnTo>
                  <a:lnTo>
                    <a:pt x="261" y="4"/>
                  </a:lnTo>
                  <a:lnTo>
                    <a:pt x="274" y="2"/>
                  </a:lnTo>
                  <a:lnTo>
                    <a:pt x="288" y="1"/>
                  </a:lnTo>
                  <a:lnTo>
                    <a:pt x="301" y="0"/>
                  </a:lnTo>
                  <a:lnTo>
                    <a:pt x="321" y="1"/>
                  </a:lnTo>
                  <a:lnTo>
                    <a:pt x="340" y="2"/>
                  </a:lnTo>
                  <a:lnTo>
                    <a:pt x="356" y="5"/>
                  </a:lnTo>
                  <a:lnTo>
                    <a:pt x="372" y="8"/>
                  </a:lnTo>
                  <a:lnTo>
                    <a:pt x="386" y="11"/>
                  </a:lnTo>
                  <a:lnTo>
                    <a:pt x="399" y="15"/>
                  </a:lnTo>
                  <a:lnTo>
                    <a:pt x="411" y="19"/>
                  </a:lnTo>
                  <a:lnTo>
                    <a:pt x="422" y="23"/>
                  </a:lnTo>
                  <a:lnTo>
                    <a:pt x="444" y="32"/>
                  </a:lnTo>
                  <a:lnTo>
                    <a:pt x="464" y="39"/>
                  </a:lnTo>
                  <a:lnTo>
                    <a:pt x="475" y="42"/>
                  </a:lnTo>
                  <a:lnTo>
                    <a:pt x="486" y="44"/>
                  </a:lnTo>
                  <a:lnTo>
                    <a:pt x="497" y="46"/>
                  </a:lnTo>
                  <a:lnTo>
                    <a:pt x="509" y="46"/>
                  </a:lnTo>
                  <a:lnTo>
                    <a:pt x="516" y="46"/>
                  </a:lnTo>
                  <a:lnTo>
                    <a:pt x="523" y="44"/>
                  </a:lnTo>
                  <a:lnTo>
                    <a:pt x="530" y="42"/>
                  </a:lnTo>
                  <a:lnTo>
                    <a:pt x="537" y="40"/>
                  </a:lnTo>
                  <a:lnTo>
                    <a:pt x="551" y="33"/>
                  </a:lnTo>
                  <a:lnTo>
                    <a:pt x="564" y="25"/>
                  </a:lnTo>
                  <a:lnTo>
                    <a:pt x="576" y="17"/>
                  </a:lnTo>
                  <a:lnTo>
                    <a:pt x="585" y="11"/>
                  </a:lnTo>
                  <a:lnTo>
                    <a:pt x="591" y="6"/>
                  </a:lnTo>
                  <a:lnTo>
                    <a:pt x="594" y="4"/>
                  </a:lnTo>
                  <a:lnTo>
                    <a:pt x="616" y="4"/>
                  </a:lnTo>
                  <a:lnTo>
                    <a:pt x="616" y="16"/>
                  </a:lnTo>
                  <a:lnTo>
                    <a:pt x="616" y="47"/>
                  </a:lnTo>
                  <a:lnTo>
                    <a:pt x="616" y="91"/>
                  </a:lnTo>
                  <a:lnTo>
                    <a:pt x="616" y="143"/>
                  </a:lnTo>
                  <a:lnTo>
                    <a:pt x="616" y="196"/>
                  </a:lnTo>
                  <a:lnTo>
                    <a:pt x="616" y="243"/>
                  </a:lnTo>
                  <a:lnTo>
                    <a:pt x="616" y="279"/>
                  </a:lnTo>
                  <a:lnTo>
                    <a:pt x="616" y="298"/>
                  </a:lnTo>
                  <a:lnTo>
                    <a:pt x="615" y="302"/>
                  </a:lnTo>
                  <a:lnTo>
                    <a:pt x="614" y="305"/>
                  </a:lnTo>
                  <a:lnTo>
                    <a:pt x="612" y="307"/>
                  </a:lnTo>
                  <a:lnTo>
                    <a:pt x="609" y="309"/>
                  </a:lnTo>
                  <a:lnTo>
                    <a:pt x="606" y="311"/>
                  </a:lnTo>
                  <a:lnTo>
                    <a:pt x="603" y="312"/>
                  </a:lnTo>
                  <a:lnTo>
                    <a:pt x="599" y="312"/>
                  </a:lnTo>
                  <a:lnTo>
                    <a:pt x="595" y="312"/>
                  </a:lnTo>
                  <a:lnTo>
                    <a:pt x="587" y="310"/>
                  </a:lnTo>
                  <a:lnTo>
                    <a:pt x="579" y="307"/>
                  </a:lnTo>
                  <a:lnTo>
                    <a:pt x="576" y="305"/>
                  </a:lnTo>
                  <a:lnTo>
                    <a:pt x="573" y="302"/>
                  </a:lnTo>
                  <a:lnTo>
                    <a:pt x="571" y="299"/>
                  </a:lnTo>
                  <a:lnTo>
                    <a:pt x="570" y="296"/>
                  </a:lnTo>
                  <a:lnTo>
                    <a:pt x="565" y="283"/>
                  </a:lnTo>
                  <a:lnTo>
                    <a:pt x="559" y="267"/>
                  </a:lnTo>
                  <a:lnTo>
                    <a:pt x="552" y="250"/>
                  </a:lnTo>
                  <a:lnTo>
                    <a:pt x="543" y="230"/>
                  </a:lnTo>
                  <a:lnTo>
                    <a:pt x="532" y="210"/>
                  </a:lnTo>
                  <a:lnTo>
                    <a:pt x="520" y="189"/>
                  </a:lnTo>
                  <a:lnTo>
                    <a:pt x="506" y="167"/>
                  </a:lnTo>
                  <a:lnTo>
                    <a:pt x="491" y="146"/>
                  </a:lnTo>
                  <a:lnTo>
                    <a:pt x="482" y="135"/>
                  </a:lnTo>
                  <a:lnTo>
                    <a:pt x="473" y="125"/>
                  </a:lnTo>
                  <a:lnTo>
                    <a:pt x="464" y="115"/>
                  </a:lnTo>
                  <a:lnTo>
                    <a:pt x="454" y="106"/>
                  </a:lnTo>
                  <a:lnTo>
                    <a:pt x="444" y="97"/>
                  </a:lnTo>
                  <a:lnTo>
                    <a:pt x="433" y="88"/>
                  </a:lnTo>
                  <a:lnTo>
                    <a:pt x="422" y="81"/>
                  </a:lnTo>
                  <a:lnTo>
                    <a:pt x="410" y="73"/>
                  </a:lnTo>
                  <a:lnTo>
                    <a:pt x="398" y="66"/>
                  </a:lnTo>
                  <a:lnTo>
                    <a:pt x="385" y="60"/>
                  </a:lnTo>
                  <a:lnTo>
                    <a:pt x="372" y="55"/>
                  </a:lnTo>
                  <a:lnTo>
                    <a:pt x="358" y="51"/>
                  </a:lnTo>
                  <a:lnTo>
                    <a:pt x="343" y="47"/>
                  </a:lnTo>
                  <a:lnTo>
                    <a:pt x="329" y="45"/>
                  </a:lnTo>
                  <a:lnTo>
                    <a:pt x="314" y="43"/>
                  </a:lnTo>
                  <a:lnTo>
                    <a:pt x="298" y="42"/>
                  </a:lnTo>
                  <a:lnTo>
                    <a:pt x="284" y="43"/>
                  </a:lnTo>
                  <a:lnTo>
                    <a:pt x="272" y="44"/>
                  </a:lnTo>
                  <a:lnTo>
                    <a:pt x="260" y="45"/>
                  </a:lnTo>
                  <a:lnTo>
                    <a:pt x="248" y="47"/>
                  </a:lnTo>
                  <a:lnTo>
                    <a:pt x="238" y="49"/>
                  </a:lnTo>
                  <a:lnTo>
                    <a:pt x="228" y="52"/>
                  </a:lnTo>
                  <a:lnTo>
                    <a:pt x="218" y="56"/>
                  </a:lnTo>
                  <a:lnTo>
                    <a:pt x="209" y="60"/>
                  </a:lnTo>
                  <a:lnTo>
                    <a:pt x="201" y="64"/>
                  </a:lnTo>
                  <a:lnTo>
                    <a:pt x="193" y="68"/>
                  </a:lnTo>
                  <a:lnTo>
                    <a:pt x="186" y="73"/>
                  </a:lnTo>
                  <a:lnTo>
                    <a:pt x="180" y="78"/>
                  </a:lnTo>
                  <a:lnTo>
                    <a:pt x="168" y="89"/>
                  </a:lnTo>
                  <a:lnTo>
                    <a:pt x="158" y="101"/>
                  </a:lnTo>
                  <a:lnTo>
                    <a:pt x="150" y="114"/>
                  </a:lnTo>
                  <a:lnTo>
                    <a:pt x="143" y="127"/>
                  </a:lnTo>
                  <a:lnTo>
                    <a:pt x="138" y="141"/>
                  </a:lnTo>
                  <a:lnTo>
                    <a:pt x="134" y="154"/>
                  </a:lnTo>
                  <a:lnTo>
                    <a:pt x="131" y="167"/>
                  </a:lnTo>
                  <a:lnTo>
                    <a:pt x="129" y="179"/>
                  </a:lnTo>
                  <a:lnTo>
                    <a:pt x="128" y="190"/>
                  </a:lnTo>
                  <a:lnTo>
                    <a:pt x="128" y="201"/>
                  </a:lnTo>
                  <a:lnTo>
                    <a:pt x="128" y="214"/>
                  </a:lnTo>
                  <a:lnTo>
                    <a:pt x="131" y="226"/>
                  </a:lnTo>
                  <a:lnTo>
                    <a:pt x="135" y="237"/>
                  </a:lnTo>
                  <a:lnTo>
                    <a:pt x="140" y="248"/>
                  </a:lnTo>
                  <a:lnTo>
                    <a:pt x="147" y="257"/>
                  </a:lnTo>
                  <a:lnTo>
                    <a:pt x="156" y="266"/>
                  </a:lnTo>
                  <a:lnTo>
                    <a:pt x="166" y="274"/>
                  </a:lnTo>
                  <a:lnTo>
                    <a:pt x="178" y="282"/>
                  </a:lnTo>
                  <a:lnTo>
                    <a:pt x="192" y="289"/>
                  </a:lnTo>
                  <a:lnTo>
                    <a:pt x="207" y="296"/>
                  </a:lnTo>
                  <a:lnTo>
                    <a:pt x="223" y="303"/>
                  </a:lnTo>
                  <a:lnTo>
                    <a:pt x="241" y="309"/>
                  </a:lnTo>
                  <a:lnTo>
                    <a:pt x="282" y="323"/>
                  </a:lnTo>
                  <a:lnTo>
                    <a:pt x="329" y="335"/>
                  </a:lnTo>
                  <a:lnTo>
                    <a:pt x="370" y="347"/>
                  </a:lnTo>
                  <a:lnTo>
                    <a:pt x="408" y="358"/>
                  </a:lnTo>
                  <a:lnTo>
                    <a:pt x="444" y="369"/>
                  </a:lnTo>
                  <a:lnTo>
                    <a:pt x="477" y="381"/>
                  </a:lnTo>
                  <a:lnTo>
                    <a:pt x="508" y="394"/>
                  </a:lnTo>
                  <a:lnTo>
                    <a:pt x="536" y="408"/>
                  </a:lnTo>
                  <a:lnTo>
                    <a:pt x="549" y="415"/>
                  </a:lnTo>
                  <a:lnTo>
                    <a:pt x="561" y="423"/>
                  </a:lnTo>
                  <a:lnTo>
                    <a:pt x="573" y="431"/>
                  </a:lnTo>
                  <a:lnTo>
                    <a:pt x="584" y="439"/>
                  </a:lnTo>
                  <a:lnTo>
                    <a:pt x="595" y="448"/>
                  </a:lnTo>
                  <a:lnTo>
                    <a:pt x="605" y="457"/>
                  </a:lnTo>
                  <a:lnTo>
                    <a:pt x="614" y="466"/>
                  </a:lnTo>
                  <a:lnTo>
                    <a:pt x="622" y="476"/>
                  </a:lnTo>
                  <a:lnTo>
                    <a:pt x="630" y="487"/>
                  </a:lnTo>
                  <a:lnTo>
                    <a:pt x="638" y="498"/>
                  </a:lnTo>
                  <a:lnTo>
                    <a:pt x="645" y="510"/>
                  </a:lnTo>
                  <a:lnTo>
                    <a:pt x="651" y="522"/>
                  </a:lnTo>
                  <a:lnTo>
                    <a:pt x="656" y="534"/>
                  </a:lnTo>
                  <a:lnTo>
                    <a:pt x="661" y="547"/>
                  </a:lnTo>
                  <a:lnTo>
                    <a:pt x="665" y="561"/>
                  </a:lnTo>
                  <a:lnTo>
                    <a:pt x="668" y="575"/>
                  </a:lnTo>
                  <a:lnTo>
                    <a:pt x="670" y="590"/>
                  </a:lnTo>
                  <a:lnTo>
                    <a:pt x="672" y="605"/>
                  </a:lnTo>
                  <a:lnTo>
                    <a:pt x="673" y="622"/>
                  </a:lnTo>
                  <a:lnTo>
                    <a:pt x="673" y="639"/>
                  </a:lnTo>
                  <a:lnTo>
                    <a:pt x="673" y="658"/>
                  </a:lnTo>
                  <a:lnTo>
                    <a:pt x="671" y="678"/>
                  </a:lnTo>
                  <a:lnTo>
                    <a:pt x="669" y="696"/>
                  </a:lnTo>
                  <a:lnTo>
                    <a:pt x="665" y="714"/>
                  </a:lnTo>
                  <a:lnTo>
                    <a:pt x="661" y="730"/>
                  </a:lnTo>
                  <a:lnTo>
                    <a:pt x="655" y="746"/>
                  </a:lnTo>
                  <a:lnTo>
                    <a:pt x="649" y="761"/>
                  </a:lnTo>
                  <a:lnTo>
                    <a:pt x="642" y="776"/>
                  </a:lnTo>
                  <a:lnTo>
                    <a:pt x="633" y="789"/>
                  </a:lnTo>
                  <a:lnTo>
                    <a:pt x="625" y="802"/>
                  </a:lnTo>
                  <a:lnTo>
                    <a:pt x="616" y="815"/>
                  </a:lnTo>
                  <a:lnTo>
                    <a:pt x="607" y="826"/>
                  </a:lnTo>
                  <a:lnTo>
                    <a:pt x="597" y="838"/>
                  </a:lnTo>
                  <a:lnTo>
                    <a:pt x="586" y="849"/>
                  </a:lnTo>
                  <a:lnTo>
                    <a:pt x="575" y="858"/>
                  </a:lnTo>
                  <a:lnTo>
                    <a:pt x="564" y="867"/>
                  </a:lnTo>
                  <a:lnTo>
                    <a:pt x="552" y="876"/>
                  </a:lnTo>
                  <a:lnTo>
                    <a:pt x="541" y="884"/>
                  </a:lnTo>
                  <a:lnTo>
                    <a:pt x="528" y="891"/>
                  </a:lnTo>
                  <a:lnTo>
                    <a:pt x="516" y="897"/>
                  </a:lnTo>
                  <a:lnTo>
                    <a:pt x="504" y="903"/>
                  </a:lnTo>
                  <a:lnTo>
                    <a:pt x="492" y="909"/>
                  </a:lnTo>
                  <a:lnTo>
                    <a:pt x="479" y="914"/>
                  </a:lnTo>
                  <a:lnTo>
                    <a:pt x="467" y="918"/>
                  </a:lnTo>
                  <a:lnTo>
                    <a:pt x="443" y="925"/>
                  </a:lnTo>
                  <a:lnTo>
                    <a:pt x="419" y="930"/>
                  </a:lnTo>
                  <a:lnTo>
                    <a:pt x="397" y="933"/>
                  </a:lnTo>
                  <a:lnTo>
                    <a:pt x="376" y="933"/>
                  </a:lnTo>
                  <a:close/>
                </a:path>
              </a:pathLst>
            </a:custGeom>
            <a:solidFill>
              <a:srgbClr val="006A53"/>
            </a:solidFill>
            <a:ln w="9525">
              <a:noFill/>
              <a:round/>
              <a:headEnd/>
              <a:tailEnd/>
            </a:ln>
          </p:spPr>
          <p:txBody>
            <a:bodyPr/>
            <a:lstStyle/>
            <a:p>
              <a:pPr>
                <a:defRPr/>
              </a:pPr>
              <a:endParaRPr lang="en-US" dirty="0"/>
            </a:p>
          </p:txBody>
        </p:sp>
        <p:sp>
          <p:nvSpPr>
            <p:cNvPr id="21" name="Freeform 129"/>
            <p:cNvSpPr>
              <a:spLocks/>
            </p:cNvSpPr>
            <p:nvPr/>
          </p:nvSpPr>
          <p:spPr bwMode="black">
            <a:xfrm>
              <a:off x="1894" y="3937"/>
              <a:ext cx="44" cy="88"/>
            </a:xfrm>
            <a:custGeom>
              <a:avLst/>
              <a:gdLst/>
              <a:ahLst/>
              <a:cxnLst>
                <a:cxn ang="0">
                  <a:pos x="346" y="1238"/>
                </a:cxn>
                <a:cxn ang="0">
                  <a:pos x="289" y="1225"/>
                </a:cxn>
                <a:cxn ang="0">
                  <a:pos x="255" y="1211"/>
                </a:cxn>
                <a:cxn ang="0">
                  <a:pos x="222" y="1192"/>
                </a:cxn>
                <a:cxn ang="0">
                  <a:pos x="191" y="1166"/>
                </a:cxn>
                <a:cxn ang="0">
                  <a:pos x="165" y="1134"/>
                </a:cxn>
                <a:cxn ang="0">
                  <a:pos x="144"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8" y="128"/>
                </a:cxn>
                <a:cxn ang="0">
                  <a:pos x="279" y="87"/>
                </a:cxn>
                <a:cxn ang="0">
                  <a:pos x="294" y="49"/>
                </a:cxn>
                <a:cxn ang="0">
                  <a:pos x="301" y="12"/>
                </a:cxn>
                <a:cxn ang="0">
                  <a:pos x="360" y="313"/>
                </a:cxn>
                <a:cxn ang="0">
                  <a:pos x="360" y="364"/>
                </a:cxn>
                <a:cxn ang="0">
                  <a:pos x="361" y="1079"/>
                </a:cxn>
                <a:cxn ang="0">
                  <a:pos x="366" y="1120"/>
                </a:cxn>
                <a:cxn ang="0">
                  <a:pos x="377" y="1150"/>
                </a:cxn>
                <a:cxn ang="0">
                  <a:pos x="393" y="1168"/>
                </a:cxn>
                <a:cxn ang="0">
                  <a:pos x="416" y="1177"/>
                </a:cxn>
                <a:cxn ang="0">
                  <a:pos x="444" y="1178"/>
                </a:cxn>
                <a:cxn ang="0">
                  <a:pos x="469" y="1171"/>
                </a:cxn>
                <a:cxn ang="0">
                  <a:pos x="491" y="1158"/>
                </a:cxn>
                <a:cxn ang="0">
                  <a:pos x="509" y="1138"/>
                </a:cxn>
                <a:cxn ang="0">
                  <a:pos x="528" y="1103"/>
                </a:cxn>
                <a:cxn ang="0">
                  <a:pos x="547" y="1042"/>
                </a:cxn>
                <a:cxn ang="0">
                  <a:pos x="557" y="975"/>
                </a:cxn>
                <a:cxn ang="0">
                  <a:pos x="561" y="911"/>
                </a:cxn>
                <a:cxn ang="0">
                  <a:pos x="611" y="951"/>
                </a:cxn>
                <a:cxn ang="0">
                  <a:pos x="606" y="1006"/>
                </a:cxn>
                <a:cxn ang="0">
                  <a:pos x="597" y="1055"/>
                </a:cxn>
                <a:cxn ang="0">
                  <a:pos x="583" y="1098"/>
                </a:cxn>
                <a:cxn ang="0">
                  <a:pos x="566" y="1137"/>
                </a:cxn>
                <a:cxn ang="0">
                  <a:pos x="545" y="1169"/>
                </a:cxn>
                <a:cxn ang="0">
                  <a:pos x="521" y="1195"/>
                </a:cxn>
                <a:cxn ang="0">
                  <a:pos x="493" y="1215"/>
                </a:cxn>
                <a:cxn ang="0">
                  <a:pos x="461" y="1229"/>
                </a:cxn>
                <a:cxn ang="0">
                  <a:pos x="427" y="1238"/>
                </a:cxn>
                <a:cxn ang="0">
                  <a:pos x="389" y="1241"/>
                </a:cxn>
              </a:cxnLst>
              <a:rect l="0" t="0" r="r" b="b"/>
              <a:pathLst>
                <a:path w="612" h="1241">
                  <a:moveTo>
                    <a:pt x="389" y="1241"/>
                  </a:moveTo>
                  <a:lnTo>
                    <a:pt x="368" y="1240"/>
                  </a:lnTo>
                  <a:lnTo>
                    <a:pt x="346" y="1238"/>
                  </a:lnTo>
                  <a:lnTo>
                    <a:pt x="323" y="1234"/>
                  </a:lnTo>
                  <a:lnTo>
                    <a:pt x="300" y="1228"/>
                  </a:lnTo>
                  <a:lnTo>
                    <a:pt x="289" y="1225"/>
                  </a:lnTo>
                  <a:lnTo>
                    <a:pt x="277" y="1221"/>
                  </a:lnTo>
                  <a:lnTo>
                    <a:pt x="266" y="1216"/>
                  </a:lnTo>
                  <a:lnTo>
                    <a:pt x="255" y="1211"/>
                  </a:lnTo>
                  <a:lnTo>
                    <a:pt x="243" y="1205"/>
                  </a:lnTo>
                  <a:lnTo>
                    <a:pt x="233" y="1199"/>
                  </a:lnTo>
                  <a:lnTo>
                    <a:pt x="222" y="1192"/>
                  </a:lnTo>
                  <a:lnTo>
                    <a:pt x="212" y="1184"/>
                  </a:lnTo>
                  <a:lnTo>
                    <a:pt x="202" y="1176"/>
                  </a:lnTo>
                  <a:lnTo>
                    <a:pt x="191" y="1166"/>
                  </a:lnTo>
                  <a:lnTo>
                    <a:pt x="182" y="1157"/>
                  </a:lnTo>
                  <a:lnTo>
                    <a:pt x="173" y="1146"/>
                  </a:lnTo>
                  <a:lnTo>
                    <a:pt x="165" y="1134"/>
                  </a:lnTo>
                  <a:lnTo>
                    <a:pt x="157" y="1122"/>
                  </a:lnTo>
                  <a:lnTo>
                    <a:pt x="150" y="1109"/>
                  </a:lnTo>
                  <a:lnTo>
                    <a:pt x="144" y="1095"/>
                  </a:lnTo>
                  <a:lnTo>
                    <a:pt x="138" y="1081"/>
                  </a:lnTo>
                  <a:lnTo>
                    <a:pt x="133" y="1066"/>
                  </a:lnTo>
                  <a:lnTo>
                    <a:pt x="128" y="1049"/>
                  </a:lnTo>
                  <a:lnTo>
                    <a:pt x="125" y="1032"/>
                  </a:lnTo>
                  <a:lnTo>
                    <a:pt x="122" y="1014"/>
                  </a:lnTo>
                  <a:lnTo>
                    <a:pt x="120" y="995"/>
                  </a:lnTo>
                  <a:lnTo>
                    <a:pt x="119" y="975"/>
                  </a:lnTo>
                  <a:lnTo>
                    <a:pt x="119" y="953"/>
                  </a:lnTo>
                  <a:lnTo>
                    <a:pt x="130" y="364"/>
                  </a:lnTo>
                  <a:lnTo>
                    <a:pt x="0" y="364"/>
                  </a:lnTo>
                  <a:lnTo>
                    <a:pt x="0" y="313"/>
                  </a:lnTo>
                  <a:lnTo>
                    <a:pt x="12" y="313"/>
                  </a:lnTo>
                  <a:lnTo>
                    <a:pt x="25" y="311"/>
                  </a:lnTo>
                  <a:lnTo>
                    <a:pt x="38" y="309"/>
                  </a:lnTo>
                  <a:lnTo>
                    <a:pt x="50" y="305"/>
                  </a:lnTo>
                  <a:lnTo>
                    <a:pt x="63" y="300"/>
                  </a:lnTo>
                  <a:lnTo>
                    <a:pt x="76" y="295"/>
                  </a:lnTo>
                  <a:lnTo>
                    <a:pt x="89" y="289"/>
                  </a:lnTo>
                  <a:lnTo>
                    <a:pt x="102" y="282"/>
                  </a:lnTo>
                  <a:lnTo>
                    <a:pt x="115" y="274"/>
                  </a:lnTo>
                  <a:lnTo>
                    <a:pt x="127" y="265"/>
                  </a:lnTo>
                  <a:lnTo>
                    <a:pt x="140" y="256"/>
                  </a:lnTo>
                  <a:lnTo>
                    <a:pt x="152" y="246"/>
                  </a:lnTo>
                  <a:lnTo>
                    <a:pt x="164" y="236"/>
                  </a:lnTo>
                  <a:lnTo>
                    <a:pt x="176" y="225"/>
                  </a:lnTo>
                  <a:lnTo>
                    <a:pt x="188" y="214"/>
                  </a:lnTo>
                  <a:lnTo>
                    <a:pt x="200" y="203"/>
                  </a:lnTo>
                  <a:lnTo>
                    <a:pt x="211" y="191"/>
                  </a:lnTo>
                  <a:lnTo>
                    <a:pt x="221" y="179"/>
                  </a:lnTo>
                  <a:lnTo>
                    <a:pt x="231" y="166"/>
                  </a:lnTo>
                  <a:lnTo>
                    <a:pt x="241" y="153"/>
                  </a:lnTo>
                  <a:lnTo>
                    <a:pt x="250" y="141"/>
                  </a:lnTo>
                  <a:lnTo>
                    <a:pt x="258" y="128"/>
                  </a:lnTo>
                  <a:lnTo>
                    <a:pt x="266" y="114"/>
                  </a:lnTo>
                  <a:lnTo>
                    <a:pt x="273" y="101"/>
                  </a:lnTo>
                  <a:lnTo>
                    <a:pt x="279" y="87"/>
                  </a:lnTo>
                  <a:lnTo>
                    <a:pt x="285" y="74"/>
                  </a:lnTo>
                  <a:lnTo>
                    <a:pt x="290" y="61"/>
                  </a:lnTo>
                  <a:lnTo>
                    <a:pt x="294" y="49"/>
                  </a:lnTo>
                  <a:lnTo>
                    <a:pt x="297" y="36"/>
                  </a:lnTo>
                  <a:lnTo>
                    <a:pt x="300" y="24"/>
                  </a:lnTo>
                  <a:lnTo>
                    <a:pt x="301" y="12"/>
                  </a:lnTo>
                  <a:lnTo>
                    <a:pt x="302" y="0"/>
                  </a:lnTo>
                  <a:lnTo>
                    <a:pt x="360" y="0"/>
                  </a:lnTo>
                  <a:lnTo>
                    <a:pt x="360" y="313"/>
                  </a:lnTo>
                  <a:lnTo>
                    <a:pt x="561" y="313"/>
                  </a:lnTo>
                  <a:lnTo>
                    <a:pt x="561" y="364"/>
                  </a:lnTo>
                  <a:lnTo>
                    <a:pt x="360" y="364"/>
                  </a:lnTo>
                  <a:lnTo>
                    <a:pt x="360" y="1044"/>
                  </a:lnTo>
                  <a:lnTo>
                    <a:pt x="360" y="1062"/>
                  </a:lnTo>
                  <a:lnTo>
                    <a:pt x="361" y="1079"/>
                  </a:lnTo>
                  <a:lnTo>
                    <a:pt x="362" y="1094"/>
                  </a:lnTo>
                  <a:lnTo>
                    <a:pt x="364" y="1108"/>
                  </a:lnTo>
                  <a:lnTo>
                    <a:pt x="366" y="1120"/>
                  </a:lnTo>
                  <a:lnTo>
                    <a:pt x="369" y="1131"/>
                  </a:lnTo>
                  <a:lnTo>
                    <a:pt x="373" y="1142"/>
                  </a:lnTo>
                  <a:lnTo>
                    <a:pt x="377" y="1150"/>
                  </a:lnTo>
                  <a:lnTo>
                    <a:pt x="382" y="1157"/>
                  </a:lnTo>
                  <a:lnTo>
                    <a:pt x="387" y="1163"/>
                  </a:lnTo>
                  <a:lnTo>
                    <a:pt x="393" y="1168"/>
                  </a:lnTo>
                  <a:lnTo>
                    <a:pt x="400" y="1172"/>
                  </a:lnTo>
                  <a:lnTo>
                    <a:pt x="408" y="1175"/>
                  </a:lnTo>
                  <a:lnTo>
                    <a:pt x="416" y="1177"/>
                  </a:lnTo>
                  <a:lnTo>
                    <a:pt x="425" y="1178"/>
                  </a:lnTo>
                  <a:lnTo>
                    <a:pt x="435" y="1178"/>
                  </a:lnTo>
                  <a:lnTo>
                    <a:pt x="444" y="1178"/>
                  </a:lnTo>
                  <a:lnTo>
                    <a:pt x="453" y="1177"/>
                  </a:lnTo>
                  <a:lnTo>
                    <a:pt x="461" y="1174"/>
                  </a:lnTo>
                  <a:lnTo>
                    <a:pt x="469" y="1171"/>
                  </a:lnTo>
                  <a:lnTo>
                    <a:pt x="477" y="1168"/>
                  </a:lnTo>
                  <a:lnTo>
                    <a:pt x="484" y="1163"/>
                  </a:lnTo>
                  <a:lnTo>
                    <a:pt x="491" y="1158"/>
                  </a:lnTo>
                  <a:lnTo>
                    <a:pt x="497" y="1152"/>
                  </a:lnTo>
                  <a:lnTo>
                    <a:pt x="503" y="1145"/>
                  </a:lnTo>
                  <a:lnTo>
                    <a:pt x="509" y="1138"/>
                  </a:lnTo>
                  <a:lnTo>
                    <a:pt x="514" y="1129"/>
                  </a:lnTo>
                  <a:lnTo>
                    <a:pt x="519" y="1121"/>
                  </a:lnTo>
                  <a:lnTo>
                    <a:pt x="528" y="1103"/>
                  </a:lnTo>
                  <a:lnTo>
                    <a:pt x="535" y="1084"/>
                  </a:lnTo>
                  <a:lnTo>
                    <a:pt x="542" y="1063"/>
                  </a:lnTo>
                  <a:lnTo>
                    <a:pt x="547" y="1042"/>
                  </a:lnTo>
                  <a:lnTo>
                    <a:pt x="552" y="1020"/>
                  </a:lnTo>
                  <a:lnTo>
                    <a:pt x="555" y="998"/>
                  </a:lnTo>
                  <a:lnTo>
                    <a:pt x="557" y="975"/>
                  </a:lnTo>
                  <a:lnTo>
                    <a:pt x="559" y="952"/>
                  </a:lnTo>
                  <a:lnTo>
                    <a:pt x="560" y="931"/>
                  </a:lnTo>
                  <a:lnTo>
                    <a:pt x="561" y="911"/>
                  </a:lnTo>
                  <a:lnTo>
                    <a:pt x="612" y="911"/>
                  </a:lnTo>
                  <a:lnTo>
                    <a:pt x="612" y="931"/>
                  </a:lnTo>
                  <a:lnTo>
                    <a:pt x="611" y="951"/>
                  </a:lnTo>
                  <a:lnTo>
                    <a:pt x="610" y="971"/>
                  </a:lnTo>
                  <a:lnTo>
                    <a:pt x="608" y="989"/>
                  </a:lnTo>
                  <a:lnTo>
                    <a:pt x="606" y="1006"/>
                  </a:lnTo>
                  <a:lnTo>
                    <a:pt x="603" y="1023"/>
                  </a:lnTo>
                  <a:lnTo>
                    <a:pt x="600" y="1040"/>
                  </a:lnTo>
                  <a:lnTo>
                    <a:pt x="597" y="1055"/>
                  </a:lnTo>
                  <a:lnTo>
                    <a:pt x="593" y="1070"/>
                  </a:lnTo>
                  <a:lnTo>
                    <a:pt x="588" y="1085"/>
                  </a:lnTo>
                  <a:lnTo>
                    <a:pt x="583" y="1098"/>
                  </a:lnTo>
                  <a:lnTo>
                    <a:pt x="578" y="1112"/>
                  </a:lnTo>
                  <a:lnTo>
                    <a:pt x="572" y="1124"/>
                  </a:lnTo>
                  <a:lnTo>
                    <a:pt x="566" y="1137"/>
                  </a:lnTo>
                  <a:lnTo>
                    <a:pt x="560" y="1148"/>
                  </a:lnTo>
                  <a:lnTo>
                    <a:pt x="553" y="1159"/>
                  </a:lnTo>
                  <a:lnTo>
                    <a:pt x="545" y="1169"/>
                  </a:lnTo>
                  <a:lnTo>
                    <a:pt x="538" y="1178"/>
                  </a:lnTo>
                  <a:lnTo>
                    <a:pt x="529" y="1187"/>
                  </a:lnTo>
                  <a:lnTo>
                    <a:pt x="521" y="1195"/>
                  </a:lnTo>
                  <a:lnTo>
                    <a:pt x="512" y="1202"/>
                  </a:lnTo>
                  <a:lnTo>
                    <a:pt x="503" y="1209"/>
                  </a:lnTo>
                  <a:lnTo>
                    <a:pt x="493" y="1215"/>
                  </a:lnTo>
                  <a:lnTo>
                    <a:pt x="483" y="1220"/>
                  </a:lnTo>
                  <a:lnTo>
                    <a:pt x="472" y="1225"/>
                  </a:lnTo>
                  <a:lnTo>
                    <a:pt x="461" y="1229"/>
                  </a:lnTo>
                  <a:lnTo>
                    <a:pt x="450" y="1233"/>
                  </a:lnTo>
                  <a:lnTo>
                    <a:pt x="438" y="1236"/>
                  </a:lnTo>
                  <a:lnTo>
                    <a:pt x="427" y="1238"/>
                  </a:lnTo>
                  <a:lnTo>
                    <a:pt x="415" y="1240"/>
                  </a:lnTo>
                  <a:lnTo>
                    <a:pt x="402" y="1240"/>
                  </a:lnTo>
                  <a:lnTo>
                    <a:pt x="389" y="1241"/>
                  </a:lnTo>
                  <a:close/>
                </a:path>
              </a:pathLst>
            </a:custGeom>
            <a:solidFill>
              <a:srgbClr val="006A53"/>
            </a:solidFill>
            <a:ln w="9525">
              <a:noFill/>
              <a:round/>
              <a:headEnd/>
              <a:tailEnd/>
            </a:ln>
          </p:spPr>
          <p:txBody>
            <a:bodyPr/>
            <a:lstStyle/>
            <a:p>
              <a:pPr>
                <a:defRPr/>
              </a:pPr>
              <a:endParaRPr lang="en-US" dirty="0"/>
            </a:p>
          </p:txBody>
        </p:sp>
        <p:sp>
          <p:nvSpPr>
            <p:cNvPr id="22" name="Freeform 130"/>
            <p:cNvSpPr>
              <a:spLocks noEditPoints="1"/>
            </p:cNvSpPr>
            <p:nvPr/>
          </p:nvSpPr>
          <p:spPr bwMode="black">
            <a:xfrm>
              <a:off x="1633" y="3927"/>
              <a:ext cx="129" cy="96"/>
            </a:xfrm>
            <a:custGeom>
              <a:avLst/>
              <a:gdLst/>
              <a:ahLst/>
              <a:cxnLst>
                <a:cxn ang="0">
                  <a:pos x="1109" y="279"/>
                </a:cxn>
                <a:cxn ang="0">
                  <a:pos x="1046" y="188"/>
                </a:cxn>
                <a:cxn ang="0">
                  <a:pos x="964" y="124"/>
                </a:cxn>
                <a:cxn ang="0">
                  <a:pos x="787" y="59"/>
                </a:cxn>
                <a:cxn ang="0">
                  <a:pos x="755" y="67"/>
                </a:cxn>
                <a:cxn ang="0">
                  <a:pos x="753" y="1183"/>
                </a:cxn>
                <a:cxn ang="0">
                  <a:pos x="777" y="1230"/>
                </a:cxn>
                <a:cxn ang="0">
                  <a:pos x="874" y="1266"/>
                </a:cxn>
                <a:cxn ang="0">
                  <a:pos x="953" y="1277"/>
                </a:cxn>
                <a:cxn ang="0">
                  <a:pos x="951" y="1336"/>
                </a:cxn>
                <a:cxn ang="0">
                  <a:pos x="556" y="1339"/>
                </a:cxn>
                <a:cxn ang="0">
                  <a:pos x="281" y="1328"/>
                </a:cxn>
                <a:cxn ang="0">
                  <a:pos x="287" y="1272"/>
                </a:cxn>
                <a:cxn ang="0">
                  <a:pos x="392" y="1259"/>
                </a:cxn>
                <a:cxn ang="0">
                  <a:pos x="466" y="1212"/>
                </a:cxn>
                <a:cxn ang="0">
                  <a:pos x="478" y="1168"/>
                </a:cxn>
                <a:cxn ang="0">
                  <a:pos x="470" y="62"/>
                </a:cxn>
                <a:cxn ang="0">
                  <a:pos x="412" y="65"/>
                </a:cxn>
                <a:cxn ang="0">
                  <a:pos x="313" y="109"/>
                </a:cxn>
                <a:cxn ang="0">
                  <a:pos x="213" y="183"/>
                </a:cxn>
                <a:cxn ang="0">
                  <a:pos x="128" y="282"/>
                </a:cxn>
                <a:cxn ang="0">
                  <a:pos x="70" y="400"/>
                </a:cxn>
                <a:cxn ang="0">
                  <a:pos x="45" y="472"/>
                </a:cxn>
                <a:cxn ang="0">
                  <a:pos x="12" y="474"/>
                </a:cxn>
                <a:cxn ang="0">
                  <a:pos x="0" y="371"/>
                </a:cxn>
                <a:cxn ang="0">
                  <a:pos x="1197" y="0"/>
                </a:cxn>
                <a:cxn ang="0">
                  <a:pos x="1197" y="355"/>
                </a:cxn>
                <a:cxn ang="0">
                  <a:pos x="1181" y="401"/>
                </a:cxn>
                <a:cxn ang="0">
                  <a:pos x="1148" y="393"/>
                </a:cxn>
                <a:cxn ang="0">
                  <a:pos x="1649" y="707"/>
                </a:cxn>
                <a:cxn ang="0">
                  <a:pos x="1600" y="665"/>
                </a:cxn>
                <a:cxn ang="0">
                  <a:pos x="1587" y="593"/>
                </a:cxn>
                <a:cxn ang="0">
                  <a:pos x="1615" y="533"/>
                </a:cxn>
                <a:cxn ang="0">
                  <a:pos x="1678" y="487"/>
                </a:cxn>
                <a:cxn ang="0">
                  <a:pos x="1663" y="463"/>
                </a:cxn>
                <a:cxn ang="0">
                  <a:pos x="1589" y="467"/>
                </a:cxn>
                <a:cxn ang="0">
                  <a:pos x="1524" y="525"/>
                </a:cxn>
                <a:cxn ang="0">
                  <a:pos x="1476" y="646"/>
                </a:cxn>
                <a:cxn ang="0">
                  <a:pos x="1444" y="902"/>
                </a:cxn>
                <a:cxn ang="0">
                  <a:pos x="1450" y="1265"/>
                </a:cxn>
                <a:cxn ang="0">
                  <a:pos x="1549" y="1291"/>
                </a:cxn>
                <a:cxn ang="0">
                  <a:pos x="1581" y="1307"/>
                </a:cxn>
                <a:cxn ang="0">
                  <a:pos x="1577" y="1335"/>
                </a:cxn>
                <a:cxn ang="0">
                  <a:pos x="1080" y="1335"/>
                </a:cxn>
                <a:cxn ang="0">
                  <a:pos x="1076" y="1307"/>
                </a:cxn>
                <a:cxn ang="0">
                  <a:pos x="1108" y="1291"/>
                </a:cxn>
                <a:cxn ang="0">
                  <a:pos x="1185" y="1273"/>
                </a:cxn>
                <a:cxn ang="0">
                  <a:pos x="1214" y="554"/>
                </a:cxn>
                <a:cxn ang="0">
                  <a:pos x="1185" y="508"/>
                </a:cxn>
                <a:cxn ang="0">
                  <a:pos x="1111" y="494"/>
                </a:cxn>
                <a:cxn ang="0">
                  <a:pos x="1095" y="474"/>
                </a:cxn>
                <a:cxn ang="0">
                  <a:pos x="1103" y="448"/>
                </a:cxn>
                <a:cxn ang="0">
                  <a:pos x="1453" y="546"/>
                </a:cxn>
                <a:cxn ang="0">
                  <a:pos x="1526" y="443"/>
                </a:cxn>
                <a:cxn ang="0">
                  <a:pos x="1612" y="412"/>
                </a:cxn>
                <a:cxn ang="0">
                  <a:pos x="1744" y="441"/>
                </a:cxn>
                <a:cxn ang="0">
                  <a:pos x="1799" y="533"/>
                </a:cxn>
                <a:cxn ang="0">
                  <a:pos x="1794" y="644"/>
                </a:cxn>
                <a:cxn ang="0">
                  <a:pos x="1739" y="703"/>
                </a:cxn>
              </a:cxnLst>
              <a:rect l="0" t="0" r="r" b="b"/>
              <a:pathLst>
                <a:path w="1803" h="1339">
                  <a:moveTo>
                    <a:pt x="1141" y="379"/>
                  </a:moveTo>
                  <a:lnTo>
                    <a:pt x="1137" y="361"/>
                  </a:lnTo>
                  <a:lnTo>
                    <a:pt x="1133" y="343"/>
                  </a:lnTo>
                  <a:lnTo>
                    <a:pt x="1128" y="326"/>
                  </a:lnTo>
                  <a:lnTo>
                    <a:pt x="1122" y="310"/>
                  </a:lnTo>
                  <a:lnTo>
                    <a:pt x="1116" y="294"/>
                  </a:lnTo>
                  <a:lnTo>
                    <a:pt x="1109" y="279"/>
                  </a:lnTo>
                  <a:lnTo>
                    <a:pt x="1102" y="264"/>
                  </a:lnTo>
                  <a:lnTo>
                    <a:pt x="1094" y="251"/>
                  </a:lnTo>
                  <a:lnTo>
                    <a:pt x="1085" y="237"/>
                  </a:lnTo>
                  <a:lnTo>
                    <a:pt x="1076" y="223"/>
                  </a:lnTo>
                  <a:lnTo>
                    <a:pt x="1066" y="211"/>
                  </a:lnTo>
                  <a:lnTo>
                    <a:pt x="1056" y="200"/>
                  </a:lnTo>
                  <a:lnTo>
                    <a:pt x="1046" y="188"/>
                  </a:lnTo>
                  <a:lnTo>
                    <a:pt x="1035" y="178"/>
                  </a:lnTo>
                  <a:lnTo>
                    <a:pt x="1024" y="168"/>
                  </a:lnTo>
                  <a:lnTo>
                    <a:pt x="1012" y="158"/>
                  </a:lnTo>
                  <a:lnTo>
                    <a:pt x="1001" y="149"/>
                  </a:lnTo>
                  <a:lnTo>
                    <a:pt x="989" y="140"/>
                  </a:lnTo>
                  <a:lnTo>
                    <a:pt x="976" y="132"/>
                  </a:lnTo>
                  <a:lnTo>
                    <a:pt x="964" y="124"/>
                  </a:lnTo>
                  <a:lnTo>
                    <a:pt x="938" y="110"/>
                  </a:lnTo>
                  <a:lnTo>
                    <a:pt x="912" y="98"/>
                  </a:lnTo>
                  <a:lnTo>
                    <a:pt x="885" y="87"/>
                  </a:lnTo>
                  <a:lnTo>
                    <a:pt x="858" y="77"/>
                  </a:lnTo>
                  <a:lnTo>
                    <a:pt x="831" y="69"/>
                  </a:lnTo>
                  <a:lnTo>
                    <a:pt x="803" y="62"/>
                  </a:lnTo>
                  <a:lnTo>
                    <a:pt x="787" y="59"/>
                  </a:lnTo>
                  <a:lnTo>
                    <a:pt x="775" y="58"/>
                  </a:lnTo>
                  <a:lnTo>
                    <a:pt x="770" y="58"/>
                  </a:lnTo>
                  <a:lnTo>
                    <a:pt x="765" y="59"/>
                  </a:lnTo>
                  <a:lnTo>
                    <a:pt x="762" y="60"/>
                  </a:lnTo>
                  <a:lnTo>
                    <a:pt x="759" y="62"/>
                  </a:lnTo>
                  <a:lnTo>
                    <a:pt x="757" y="64"/>
                  </a:lnTo>
                  <a:lnTo>
                    <a:pt x="755" y="67"/>
                  </a:lnTo>
                  <a:lnTo>
                    <a:pt x="754" y="71"/>
                  </a:lnTo>
                  <a:lnTo>
                    <a:pt x="753" y="75"/>
                  </a:lnTo>
                  <a:lnTo>
                    <a:pt x="752" y="84"/>
                  </a:lnTo>
                  <a:lnTo>
                    <a:pt x="752" y="96"/>
                  </a:lnTo>
                  <a:lnTo>
                    <a:pt x="752" y="1168"/>
                  </a:lnTo>
                  <a:lnTo>
                    <a:pt x="752" y="1176"/>
                  </a:lnTo>
                  <a:lnTo>
                    <a:pt x="753" y="1183"/>
                  </a:lnTo>
                  <a:lnTo>
                    <a:pt x="755" y="1190"/>
                  </a:lnTo>
                  <a:lnTo>
                    <a:pt x="756" y="1197"/>
                  </a:lnTo>
                  <a:lnTo>
                    <a:pt x="759" y="1203"/>
                  </a:lnTo>
                  <a:lnTo>
                    <a:pt x="762" y="1209"/>
                  </a:lnTo>
                  <a:lnTo>
                    <a:pt x="765" y="1215"/>
                  </a:lnTo>
                  <a:lnTo>
                    <a:pt x="769" y="1220"/>
                  </a:lnTo>
                  <a:lnTo>
                    <a:pt x="777" y="1230"/>
                  </a:lnTo>
                  <a:lnTo>
                    <a:pt x="787" y="1238"/>
                  </a:lnTo>
                  <a:lnTo>
                    <a:pt x="799" y="1245"/>
                  </a:lnTo>
                  <a:lnTo>
                    <a:pt x="813" y="1251"/>
                  </a:lnTo>
                  <a:lnTo>
                    <a:pt x="827" y="1256"/>
                  </a:lnTo>
                  <a:lnTo>
                    <a:pt x="842" y="1260"/>
                  </a:lnTo>
                  <a:lnTo>
                    <a:pt x="858" y="1264"/>
                  </a:lnTo>
                  <a:lnTo>
                    <a:pt x="874" y="1266"/>
                  </a:lnTo>
                  <a:lnTo>
                    <a:pt x="892" y="1268"/>
                  </a:lnTo>
                  <a:lnTo>
                    <a:pt x="909" y="1270"/>
                  </a:lnTo>
                  <a:lnTo>
                    <a:pt x="927" y="1271"/>
                  </a:lnTo>
                  <a:lnTo>
                    <a:pt x="945" y="1271"/>
                  </a:lnTo>
                  <a:lnTo>
                    <a:pt x="948" y="1272"/>
                  </a:lnTo>
                  <a:lnTo>
                    <a:pt x="951" y="1274"/>
                  </a:lnTo>
                  <a:lnTo>
                    <a:pt x="953" y="1277"/>
                  </a:lnTo>
                  <a:lnTo>
                    <a:pt x="955" y="1282"/>
                  </a:lnTo>
                  <a:lnTo>
                    <a:pt x="957" y="1293"/>
                  </a:lnTo>
                  <a:lnTo>
                    <a:pt x="958" y="1305"/>
                  </a:lnTo>
                  <a:lnTo>
                    <a:pt x="957" y="1318"/>
                  </a:lnTo>
                  <a:lnTo>
                    <a:pt x="955" y="1328"/>
                  </a:lnTo>
                  <a:lnTo>
                    <a:pt x="953" y="1333"/>
                  </a:lnTo>
                  <a:lnTo>
                    <a:pt x="951" y="1336"/>
                  </a:lnTo>
                  <a:lnTo>
                    <a:pt x="948" y="1338"/>
                  </a:lnTo>
                  <a:lnTo>
                    <a:pt x="945" y="1339"/>
                  </a:lnTo>
                  <a:lnTo>
                    <a:pt x="875" y="1339"/>
                  </a:lnTo>
                  <a:lnTo>
                    <a:pt x="800" y="1339"/>
                  </a:lnTo>
                  <a:lnTo>
                    <a:pt x="722" y="1339"/>
                  </a:lnTo>
                  <a:lnTo>
                    <a:pt x="640" y="1339"/>
                  </a:lnTo>
                  <a:lnTo>
                    <a:pt x="556" y="1339"/>
                  </a:lnTo>
                  <a:lnTo>
                    <a:pt x="468" y="1339"/>
                  </a:lnTo>
                  <a:lnTo>
                    <a:pt x="380" y="1339"/>
                  </a:lnTo>
                  <a:lnTo>
                    <a:pt x="290" y="1339"/>
                  </a:lnTo>
                  <a:lnTo>
                    <a:pt x="287" y="1338"/>
                  </a:lnTo>
                  <a:lnTo>
                    <a:pt x="284" y="1336"/>
                  </a:lnTo>
                  <a:lnTo>
                    <a:pt x="282" y="1333"/>
                  </a:lnTo>
                  <a:lnTo>
                    <a:pt x="281" y="1328"/>
                  </a:lnTo>
                  <a:lnTo>
                    <a:pt x="278" y="1318"/>
                  </a:lnTo>
                  <a:lnTo>
                    <a:pt x="278" y="1305"/>
                  </a:lnTo>
                  <a:lnTo>
                    <a:pt x="278" y="1293"/>
                  </a:lnTo>
                  <a:lnTo>
                    <a:pt x="281" y="1282"/>
                  </a:lnTo>
                  <a:lnTo>
                    <a:pt x="282" y="1277"/>
                  </a:lnTo>
                  <a:lnTo>
                    <a:pt x="284" y="1274"/>
                  </a:lnTo>
                  <a:lnTo>
                    <a:pt x="287" y="1272"/>
                  </a:lnTo>
                  <a:lnTo>
                    <a:pt x="290" y="1271"/>
                  </a:lnTo>
                  <a:lnTo>
                    <a:pt x="308" y="1271"/>
                  </a:lnTo>
                  <a:lnTo>
                    <a:pt x="326" y="1270"/>
                  </a:lnTo>
                  <a:lnTo>
                    <a:pt x="343" y="1267"/>
                  </a:lnTo>
                  <a:lnTo>
                    <a:pt x="360" y="1265"/>
                  </a:lnTo>
                  <a:lnTo>
                    <a:pt x="377" y="1262"/>
                  </a:lnTo>
                  <a:lnTo>
                    <a:pt x="392" y="1259"/>
                  </a:lnTo>
                  <a:lnTo>
                    <a:pt x="407" y="1254"/>
                  </a:lnTo>
                  <a:lnTo>
                    <a:pt x="421" y="1249"/>
                  </a:lnTo>
                  <a:lnTo>
                    <a:pt x="433" y="1242"/>
                  </a:lnTo>
                  <a:lnTo>
                    <a:pt x="444" y="1235"/>
                  </a:lnTo>
                  <a:lnTo>
                    <a:pt x="454" y="1226"/>
                  </a:lnTo>
                  <a:lnTo>
                    <a:pt x="463" y="1217"/>
                  </a:lnTo>
                  <a:lnTo>
                    <a:pt x="466" y="1212"/>
                  </a:lnTo>
                  <a:lnTo>
                    <a:pt x="469" y="1207"/>
                  </a:lnTo>
                  <a:lnTo>
                    <a:pt x="472" y="1201"/>
                  </a:lnTo>
                  <a:lnTo>
                    <a:pt x="474" y="1195"/>
                  </a:lnTo>
                  <a:lnTo>
                    <a:pt x="476" y="1189"/>
                  </a:lnTo>
                  <a:lnTo>
                    <a:pt x="477" y="1182"/>
                  </a:lnTo>
                  <a:lnTo>
                    <a:pt x="478" y="1175"/>
                  </a:lnTo>
                  <a:lnTo>
                    <a:pt x="478" y="1168"/>
                  </a:lnTo>
                  <a:lnTo>
                    <a:pt x="478" y="96"/>
                  </a:lnTo>
                  <a:lnTo>
                    <a:pt x="478" y="84"/>
                  </a:lnTo>
                  <a:lnTo>
                    <a:pt x="477" y="75"/>
                  </a:lnTo>
                  <a:lnTo>
                    <a:pt x="476" y="71"/>
                  </a:lnTo>
                  <a:lnTo>
                    <a:pt x="475" y="67"/>
                  </a:lnTo>
                  <a:lnTo>
                    <a:pt x="473" y="64"/>
                  </a:lnTo>
                  <a:lnTo>
                    <a:pt x="470" y="62"/>
                  </a:lnTo>
                  <a:lnTo>
                    <a:pt x="468" y="60"/>
                  </a:lnTo>
                  <a:lnTo>
                    <a:pt x="464" y="59"/>
                  </a:lnTo>
                  <a:lnTo>
                    <a:pt x="460" y="58"/>
                  </a:lnTo>
                  <a:lnTo>
                    <a:pt x="455" y="58"/>
                  </a:lnTo>
                  <a:lnTo>
                    <a:pt x="442" y="59"/>
                  </a:lnTo>
                  <a:lnTo>
                    <a:pt x="425" y="62"/>
                  </a:lnTo>
                  <a:lnTo>
                    <a:pt x="412" y="65"/>
                  </a:lnTo>
                  <a:lnTo>
                    <a:pt x="398" y="70"/>
                  </a:lnTo>
                  <a:lnTo>
                    <a:pt x="385" y="75"/>
                  </a:lnTo>
                  <a:lnTo>
                    <a:pt x="370" y="80"/>
                  </a:lnTo>
                  <a:lnTo>
                    <a:pt x="356" y="87"/>
                  </a:lnTo>
                  <a:lnTo>
                    <a:pt x="342" y="94"/>
                  </a:lnTo>
                  <a:lnTo>
                    <a:pt x="328" y="101"/>
                  </a:lnTo>
                  <a:lnTo>
                    <a:pt x="313" y="109"/>
                  </a:lnTo>
                  <a:lnTo>
                    <a:pt x="299" y="118"/>
                  </a:lnTo>
                  <a:lnTo>
                    <a:pt x="284" y="128"/>
                  </a:lnTo>
                  <a:lnTo>
                    <a:pt x="270" y="138"/>
                  </a:lnTo>
                  <a:lnTo>
                    <a:pt x="255" y="148"/>
                  </a:lnTo>
                  <a:lnTo>
                    <a:pt x="241" y="159"/>
                  </a:lnTo>
                  <a:lnTo>
                    <a:pt x="227" y="171"/>
                  </a:lnTo>
                  <a:lnTo>
                    <a:pt x="213" y="183"/>
                  </a:lnTo>
                  <a:lnTo>
                    <a:pt x="200" y="196"/>
                  </a:lnTo>
                  <a:lnTo>
                    <a:pt x="187" y="209"/>
                  </a:lnTo>
                  <a:lnTo>
                    <a:pt x="174" y="222"/>
                  </a:lnTo>
                  <a:lnTo>
                    <a:pt x="162" y="237"/>
                  </a:lnTo>
                  <a:lnTo>
                    <a:pt x="150" y="252"/>
                  </a:lnTo>
                  <a:lnTo>
                    <a:pt x="139" y="267"/>
                  </a:lnTo>
                  <a:lnTo>
                    <a:pt x="128" y="282"/>
                  </a:lnTo>
                  <a:lnTo>
                    <a:pt x="118" y="298"/>
                  </a:lnTo>
                  <a:lnTo>
                    <a:pt x="108" y="314"/>
                  </a:lnTo>
                  <a:lnTo>
                    <a:pt x="99" y="330"/>
                  </a:lnTo>
                  <a:lnTo>
                    <a:pt x="91" y="347"/>
                  </a:lnTo>
                  <a:lnTo>
                    <a:pt x="83" y="364"/>
                  </a:lnTo>
                  <a:lnTo>
                    <a:pt x="76" y="382"/>
                  </a:lnTo>
                  <a:lnTo>
                    <a:pt x="70" y="400"/>
                  </a:lnTo>
                  <a:lnTo>
                    <a:pt x="65" y="418"/>
                  </a:lnTo>
                  <a:lnTo>
                    <a:pt x="60" y="437"/>
                  </a:lnTo>
                  <a:lnTo>
                    <a:pt x="57" y="455"/>
                  </a:lnTo>
                  <a:lnTo>
                    <a:pt x="55" y="460"/>
                  </a:lnTo>
                  <a:lnTo>
                    <a:pt x="52" y="465"/>
                  </a:lnTo>
                  <a:lnTo>
                    <a:pt x="49" y="469"/>
                  </a:lnTo>
                  <a:lnTo>
                    <a:pt x="45" y="472"/>
                  </a:lnTo>
                  <a:lnTo>
                    <a:pt x="41" y="474"/>
                  </a:lnTo>
                  <a:lnTo>
                    <a:pt x="36" y="476"/>
                  </a:lnTo>
                  <a:lnTo>
                    <a:pt x="31" y="477"/>
                  </a:lnTo>
                  <a:lnTo>
                    <a:pt x="26" y="477"/>
                  </a:lnTo>
                  <a:lnTo>
                    <a:pt x="21" y="477"/>
                  </a:lnTo>
                  <a:lnTo>
                    <a:pt x="16" y="476"/>
                  </a:lnTo>
                  <a:lnTo>
                    <a:pt x="12" y="474"/>
                  </a:lnTo>
                  <a:lnTo>
                    <a:pt x="8" y="472"/>
                  </a:lnTo>
                  <a:lnTo>
                    <a:pt x="4" y="469"/>
                  </a:lnTo>
                  <a:lnTo>
                    <a:pt x="2" y="465"/>
                  </a:lnTo>
                  <a:lnTo>
                    <a:pt x="0" y="460"/>
                  </a:lnTo>
                  <a:lnTo>
                    <a:pt x="0" y="455"/>
                  </a:lnTo>
                  <a:lnTo>
                    <a:pt x="0" y="427"/>
                  </a:lnTo>
                  <a:lnTo>
                    <a:pt x="0" y="371"/>
                  </a:lnTo>
                  <a:lnTo>
                    <a:pt x="0" y="298"/>
                  </a:lnTo>
                  <a:lnTo>
                    <a:pt x="0" y="216"/>
                  </a:lnTo>
                  <a:lnTo>
                    <a:pt x="0" y="137"/>
                  </a:lnTo>
                  <a:lnTo>
                    <a:pt x="0" y="68"/>
                  </a:lnTo>
                  <a:lnTo>
                    <a:pt x="0" y="18"/>
                  </a:lnTo>
                  <a:lnTo>
                    <a:pt x="0" y="0"/>
                  </a:lnTo>
                  <a:lnTo>
                    <a:pt x="1197" y="0"/>
                  </a:lnTo>
                  <a:lnTo>
                    <a:pt x="1197" y="15"/>
                  </a:lnTo>
                  <a:lnTo>
                    <a:pt x="1197" y="56"/>
                  </a:lnTo>
                  <a:lnTo>
                    <a:pt x="1197" y="113"/>
                  </a:lnTo>
                  <a:lnTo>
                    <a:pt x="1197" y="179"/>
                  </a:lnTo>
                  <a:lnTo>
                    <a:pt x="1197" y="247"/>
                  </a:lnTo>
                  <a:lnTo>
                    <a:pt x="1197" y="308"/>
                  </a:lnTo>
                  <a:lnTo>
                    <a:pt x="1197" y="355"/>
                  </a:lnTo>
                  <a:lnTo>
                    <a:pt x="1197" y="379"/>
                  </a:lnTo>
                  <a:lnTo>
                    <a:pt x="1197" y="384"/>
                  </a:lnTo>
                  <a:lnTo>
                    <a:pt x="1195" y="389"/>
                  </a:lnTo>
                  <a:lnTo>
                    <a:pt x="1192" y="393"/>
                  </a:lnTo>
                  <a:lnTo>
                    <a:pt x="1189" y="396"/>
                  </a:lnTo>
                  <a:lnTo>
                    <a:pt x="1185" y="398"/>
                  </a:lnTo>
                  <a:lnTo>
                    <a:pt x="1181" y="401"/>
                  </a:lnTo>
                  <a:lnTo>
                    <a:pt x="1176" y="402"/>
                  </a:lnTo>
                  <a:lnTo>
                    <a:pt x="1171" y="402"/>
                  </a:lnTo>
                  <a:lnTo>
                    <a:pt x="1166" y="402"/>
                  </a:lnTo>
                  <a:lnTo>
                    <a:pt x="1161" y="401"/>
                  </a:lnTo>
                  <a:lnTo>
                    <a:pt x="1156" y="398"/>
                  </a:lnTo>
                  <a:lnTo>
                    <a:pt x="1152" y="396"/>
                  </a:lnTo>
                  <a:lnTo>
                    <a:pt x="1148" y="393"/>
                  </a:lnTo>
                  <a:lnTo>
                    <a:pt x="1145" y="389"/>
                  </a:lnTo>
                  <a:lnTo>
                    <a:pt x="1142" y="384"/>
                  </a:lnTo>
                  <a:lnTo>
                    <a:pt x="1141" y="379"/>
                  </a:lnTo>
                  <a:close/>
                  <a:moveTo>
                    <a:pt x="1681" y="713"/>
                  </a:moveTo>
                  <a:lnTo>
                    <a:pt x="1669" y="712"/>
                  </a:lnTo>
                  <a:lnTo>
                    <a:pt x="1659" y="710"/>
                  </a:lnTo>
                  <a:lnTo>
                    <a:pt x="1649" y="707"/>
                  </a:lnTo>
                  <a:lnTo>
                    <a:pt x="1639" y="704"/>
                  </a:lnTo>
                  <a:lnTo>
                    <a:pt x="1630" y="699"/>
                  </a:lnTo>
                  <a:lnTo>
                    <a:pt x="1623" y="694"/>
                  </a:lnTo>
                  <a:lnTo>
                    <a:pt x="1616" y="688"/>
                  </a:lnTo>
                  <a:lnTo>
                    <a:pt x="1610" y="681"/>
                  </a:lnTo>
                  <a:lnTo>
                    <a:pt x="1604" y="673"/>
                  </a:lnTo>
                  <a:lnTo>
                    <a:pt x="1600" y="665"/>
                  </a:lnTo>
                  <a:lnTo>
                    <a:pt x="1596" y="656"/>
                  </a:lnTo>
                  <a:lnTo>
                    <a:pt x="1592" y="646"/>
                  </a:lnTo>
                  <a:lnTo>
                    <a:pt x="1590" y="636"/>
                  </a:lnTo>
                  <a:lnTo>
                    <a:pt x="1588" y="625"/>
                  </a:lnTo>
                  <a:lnTo>
                    <a:pt x="1587" y="613"/>
                  </a:lnTo>
                  <a:lnTo>
                    <a:pt x="1586" y="601"/>
                  </a:lnTo>
                  <a:lnTo>
                    <a:pt x="1587" y="593"/>
                  </a:lnTo>
                  <a:lnTo>
                    <a:pt x="1587" y="586"/>
                  </a:lnTo>
                  <a:lnTo>
                    <a:pt x="1589" y="579"/>
                  </a:lnTo>
                  <a:lnTo>
                    <a:pt x="1590" y="572"/>
                  </a:lnTo>
                  <a:lnTo>
                    <a:pt x="1595" y="560"/>
                  </a:lnTo>
                  <a:lnTo>
                    <a:pt x="1601" y="550"/>
                  </a:lnTo>
                  <a:lnTo>
                    <a:pt x="1608" y="541"/>
                  </a:lnTo>
                  <a:lnTo>
                    <a:pt x="1615" y="533"/>
                  </a:lnTo>
                  <a:lnTo>
                    <a:pt x="1624" y="526"/>
                  </a:lnTo>
                  <a:lnTo>
                    <a:pt x="1632" y="521"/>
                  </a:lnTo>
                  <a:lnTo>
                    <a:pt x="1650" y="510"/>
                  </a:lnTo>
                  <a:lnTo>
                    <a:pt x="1665" y="501"/>
                  </a:lnTo>
                  <a:lnTo>
                    <a:pt x="1670" y="497"/>
                  </a:lnTo>
                  <a:lnTo>
                    <a:pt x="1675" y="492"/>
                  </a:lnTo>
                  <a:lnTo>
                    <a:pt x="1678" y="487"/>
                  </a:lnTo>
                  <a:lnTo>
                    <a:pt x="1679" y="481"/>
                  </a:lnTo>
                  <a:lnTo>
                    <a:pt x="1679" y="477"/>
                  </a:lnTo>
                  <a:lnTo>
                    <a:pt x="1678" y="474"/>
                  </a:lnTo>
                  <a:lnTo>
                    <a:pt x="1676" y="471"/>
                  </a:lnTo>
                  <a:lnTo>
                    <a:pt x="1675" y="469"/>
                  </a:lnTo>
                  <a:lnTo>
                    <a:pt x="1670" y="465"/>
                  </a:lnTo>
                  <a:lnTo>
                    <a:pt x="1663" y="463"/>
                  </a:lnTo>
                  <a:lnTo>
                    <a:pt x="1655" y="461"/>
                  </a:lnTo>
                  <a:lnTo>
                    <a:pt x="1646" y="461"/>
                  </a:lnTo>
                  <a:lnTo>
                    <a:pt x="1635" y="461"/>
                  </a:lnTo>
                  <a:lnTo>
                    <a:pt x="1625" y="461"/>
                  </a:lnTo>
                  <a:lnTo>
                    <a:pt x="1613" y="462"/>
                  </a:lnTo>
                  <a:lnTo>
                    <a:pt x="1601" y="464"/>
                  </a:lnTo>
                  <a:lnTo>
                    <a:pt x="1589" y="467"/>
                  </a:lnTo>
                  <a:lnTo>
                    <a:pt x="1579" y="472"/>
                  </a:lnTo>
                  <a:lnTo>
                    <a:pt x="1568" y="478"/>
                  </a:lnTo>
                  <a:lnTo>
                    <a:pt x="1559" y="486"/>
                  </a:lnTo>
                  <a:lnTo>
                    <a:pt x="1549" y="494"/>
                  </a:lnTo>
                  <a:lnTo>
                    <a:pt x="1541" y="503"/>
                  </a:lnTo>
                  <a:lnTo>
                    <a:pt x="1532" y="514"/>
                  </a:lnTo>
                  <a:lnTo>
                    <a:pt x="1524" y="525"/>
                  </a:lnTo>
                  <a:lnTo>
                    <a:pt x="1517" y="538"/>
                  </a:lnTo>
                  <a:lnTo>
                    <a:pt x="1510" y="551"/>
                  </a:lnTo>
                  <a:lnTo>
                    <a:pt x="1503" y="565"/>
                  </a:lnTo>
                  <a:lnTo>
                    <a:pt x="1497" y="581"/>
                  </a:lnTo>
                  <a:lnTo>
                    <a:pt x="1491" y="596"/>
                  </a:lnTo>
                  <a:lnTo>
                    <a:pt x="1485" y="612"/>
                  </a:lnTo>
                  <a:lnTo>
                    <a:pt x="1476" y="646"/>
                  </a:lnTo>
                  <a:lnTo>
                    <a:pt x="1467" y="681"/>
                  </a:lnTo>
                  <a:lnTo>
                    <a:pt x="1460" y="717"/>
                  </a:lnTo>
                  <a:lnTo>
                    <a:pt x="1455" y="756"/>
                  </a:lnTo>
                  <a:lnTo>
                    <a:pt x="1450" y="793"/>
                  </a:lnTo>
                  <a:lnTo>
                    <a:pt x="1447" y="830"/>
                  </a:lnTo>
                  <a:lnTo>
                    <a:pt x="1445" y="867"/>
                  </a:lnTo>
                  <a:lnTo>
                    <a:pt x="1444" y="902"/>
                  </a:lnTo>
                  <a:lnTo>
                    <a:pt x="1436" y="1234"/>
                  </a:lnTo>
                  <a:lnTo>
                    <a:pt x="1436" y="1239"/>
                  </a:lnTo>
                  <a:lnTo>
                    <a:pt x="1437" y="1243"/>
                  </a:lnTo>
                  <a:lnTo>
                    <a:pt x="1438" y="1247"/>
                  </a:lnTo>
                  <a:lnTo>
                    <a:pt x="1440" y="1251"/>
                  </a:lnTo>
                  <a:lnTo>
                    <a:pt x="1444" y="1259"/>
                  </a:lnTo>
                  <a:lnTo>
                    <a:pt x="1450" y="1265"/>
                  </a:lnTo>
                  <a:lnTo>
                    <a:pt x="1457" y="1271"/>
                  </a:lnTo>
                  <a:lnTo>
                    <a:pt x="1466" y="1276"/>
                  </a:lnTo>
                  <a:lnTo>
                    <a:pt x="1475" y="1280"/>
                  </a:lnTo>
                  <a:lnTo>
                    <a:pt x="1485" y="1283"/>
                  </a:lnTo>
                  <a:lnTo>
                    <a:pt x="1507" y="1287"/>
                  </a:lnTo>
                  <a:lnTo>
                    <a:pt x="1529" y="1290"/>
                  </a:lnTo>
                  <a:lnTo>
                    <a:pt x="1549" y="1291"/>
                  </a:lnTo>
                  <a:lnTo>
                    <a:pt x="1566" y="1291"/>
                  </a:lnTo>
                  <a:lnTo>
                    <a:pt x="1570" y="1292"/>
                  </a:lnTo>
                  <a:lnTo>
                    <a:pt x="1573" y="1293"/>
                  </a:lnTo>
                  <a:lnTo>
                    <a:pt x="1575" y="1296"/>
                  </a:lnTo>
                  <a:lnTo>
                    <a:pt x="1578" y="1299"/>
                  </a:lnTo>
                  <a:lnTo>
                    <a:pt x="1579" y="1302"/>
                  </a:lnTo>
                  <a:lnTo>
                    <a:pt x="1581" y="1307"/>
                  </a:lnTo>
                  <a:lnTo>
                    <a:pt x="1582" y="1311"/>
                  </a:lnTo>
                  <a:lnTo>
                    <a:pt x="1583" y="1315"/>
                  </a:lnTo>
                  <a:lnTo>
                    <a:pt x="1583" y="1320"/>
                  </a:lnTo>
                  <a:lnTo>
                    <a:pt x="1582" y="1324"/>
                  </a:lnTo>
                  <a:lnTo>
                    <a:pt x="1581" y="1328"/>
                  </a:lnTo>
                  <a:lnTo>
                    <a:pt x="1580" y="1332"/>
                  </a:lnTo>
                  <a:lnTo>
                    <a:pt x="1577" y="1335"/>
                  </a:lnTo>
                  <a:lnTo>
                    <a:pt x="1574" y="1337"/>
                  </a:lnTo>
                  <a:lnTo>
                    <a:pt x="1571" y="1339"/>
                  </a:lnTo>
                  <a:lnTo>
                    <a:pt x="1566" y="1339"/>
                  </a:lnTo>
                  <a:lnTo>
                    <a:pt x="1091" y="1339"/>
                  </a:lnTo>
                  <a:lnTo>
                    <a:pt x="1086" y="1339"/>
                  </a:lnTo>
                  <a:lnTo>
                    <a:pt x="1083" y="1337"/>
                  </a:lnTo>
                  <a:lnTo>
                    <a:pt x="1080" y="1335"/>
                  </a:lnTo>
                  <a:lnTo>
                    <a:pt x="1077" y="1332"/>
                  </a:lnTo>
                  <a:lnTo>
                    <a:pt x="1076" y="1328"/>
                  </a:lnTo>
                  <a:lnTo>
                    <a:pt x="1075" y="1324"/>
                  </a:lnTo>
                  <a:lnTo>
                    <a:pt x="1074" y="1320"/>
                  </a:lnTo>
                  <a:lnTo>
                    <a:pt x="1074" y="1315"/>
                  </a:lnTo>
                  <a:lnTo>
                    <a:pt x="1075" y="1311"/>
                  </a:lnTo>
                  <a:lnTo>
                    <a:pt x="1076" y="1307"/>
                  </a:lnTo>
                  <a:lnTo>
                    <a:pt x="1077" y="1302"/>
                  </a:lnTo>
                  <a:lnTo>
                    <a:pt x="1079" y="1299"/>
                  </a:lnTo>
                  <a:lnTo>
                    <a:pt x="1081" y="1296"/>
                  </a:lnTo>
                  <a:lnTo>
                    <a:pt x="1084" y="1293"/>
                  </a:lnTo>
                  <a:lnTo>
                    <a:pt x="1087" y="1292"/>
                  </a:lnTo>
                  <a:lnTo>
                    <a:pt x="1091" y="1291"/>
                  </a:lnTo>
                  <a:lnTo>
                    <a:pt x="1108" y="1291"/>
                  </a:lnTo>
                  <a:lnTo>
                    <a:pt x="1127" y="1289"/>
                  </a:lnTo>
                  <a:lnTo>
                    <a:pt x="1137" y="1288"/>
                  </a:lnTo>
                  <a:lnTo>
                    <a:pt x="1148" y="1286"/>
                  </a:lnTo>
                  <a:lnTo>
                    <a:pt x="1158" y="1284"/>
                  </a:lnTo>
                  <a:lnTo>
                    <a:pt x="1167" y="1281"/>
                  </a:lnTo>
                  <a:lnTo>
                    <a:pt x="1177" y="1278"/>
                  </a:lnTo>
                  <a:lnTo>
                    <a:pt x="1185" y="1273"/>
                  </a:lnTo>
                  <a:lnTo>
                    <a:pt x="1193" y="1268"/>
                  </a:lnTo>
                  <a:lnTo>
                    <a:pt x="1200" y="1262"/>
                  </a:lnTo>
                  <a:lnTo>
                    <a:pt x="1206" y="1255"/>
                  </a:lnTo>
                  <a:lnTo>
                    <a:pt x="1210" y="1248"/>
                  </a:lnTo>
                  <a:lnTo>
                    <a:pt x="1213" y="1239"/>
                  </a:lnTo>
                  <a:lnTo>
                    <a:pt x="1214" y="1230"/>
                  </a:lnTo>
                  <a:lnTo>
                    <a:pt x="1214" y="554"/>
                  </a:lnTo>
                  <a:lnTo>
                    <a:pt x="1213" y="545"/>
                  </a:lnTo>
                  <a:lnTo>
                    <a:pt x="1211" y="536"/>
                  </a:lnTo>
                  <a:lnTo>
                    <a:pt x="1208" y="529"/>
                  </a:lnTo>
                  <a:lnTo>
                    <a:pt x="1203" y="522"/>
                  </a:lnTo>
                  <a:lnTo>
                    <a:pt x="1198" y="517"/>
                  </a:lnTo>
                  <a:lnTo>
                    <a:pt x="1192" y="512"/>
                  </a:lnTo>
                  <a:lnTo>
                    <a:pt x="1185" y="508"/>
                  </a:lnTo>
                  <a:lnTo>
                    <a:pt x="1178" y="504"/>
                  </a:lnTo>
                  <a:lnTo>
                    <a:pt x="1170" y="501"/>
                  </a:lnTo>
                  <a:lnTo>
                    <a:pt x="1161" y="499"/>
                  </a:lnTo>
                  <a:lnTo>
                    <a:pt x="1153" y="497"/>
                  </a:lnTo>
                  <a:lnTo>
                    <a:pt x="1144" y="496"/>
                  </a:lnTo>
                  <a:lnTo>
                    <a:pt x="1127" y="494"/>
                  </a:lnTo>
                  <a:lnTo>
                    <a:pt x="1111" y="494"/>
                  </a:lnTo>
                  <a:lnTo>
                    <a:pt x="1108" y="493"/>
                  </a:lnTo>
                  <a:lnTo>
                    <a:pt x="1105" y="492"/>
                  </a:lnTo>
                  <a:lnTo>
                    <a:pt x="1102" y="489"/>
                  </a:lnTo>
                  <a:lnTo>
                    <a:pt x="1100" y="486"/>
                  </a:lnTo>
                  <a:lnTo>
                    <a:pt x="1098" y="483"/>
                  </a:lnTo>
                  <a:lnTo>
                    <a:pt x="1096" y="479"/>
                  </a:lnTo>
                  <a:lnTo>
                    <a:pt x="1095" y="474"/>
                  </a:lnTo>
                  <a:lnTo>
                    <a:pt x="1095" y="470"/>
                  </a:lnTo>
                  <a:lnTo>
                    <a:pt x="1095" y="466"/>
                  </a:lnTo>
                  <a:lnTo>
                    <a:pt x="1095" y="461"/>
                  </a:lnTo>
                  <a:lnTo>
                    <a:pt x="1096" y="457"/>
                  </a:lnTo>
                  <a:lnTo>
                    <a:pt x="1098" y="454"/>
                  </a:lnTo>
                  <a:lnTo>
                    <a:pt x="1100" y="451"/>
                  </a:lnTo>
                  <a:lnTo>
                    <a:pt x="1103" y="448"/>
                  </a:lnTo>
                  <a:lnTo>
                    <a:pt x="1107" y="447"/>
                  </a:lnTo>
                  <a:lnTo>
                    <a:pt x="1111" y="446"/>
                  </a:lnTo>
                  <a:lnTo>
                    <a:pt x="1433" y="446"/>
                  </a:lnTo>
                  <a:lnTo>
                    <a:pt x="1433" y="606"/>
                  </a:lnTo>
                  <a:lnTo>
                    <a:pt x="1439" y="586"/>
                  </a:lnTo>
                  <a:lnTo>
                    <a:pt x="1446" y="565"/>
                  </a:lnTo>
                  <a:lnTo>
                    <a:pt x="1453" y="546"/>
                  </a:lnTo>
                  <a:lnTo>
                    <a:pt x="1461" y="528"/>
                  </a:lnTo>
                  <a:lnTo>
                    <a:pt x="1469" y="511"/>
                  </a:lnTo>
                  <a:lnTo>
                    <a:pt x="1479" y="495"/>
                  </a:lnTo>
                  <a:lnTo>
                    <a:pt x="1489" y="480"/>
                  </a:lnTo>
                  <a:lnTo>
                    <a:pt x="1500" y="467"/>
                  </a:lnTo>
                  <a:lnTo>
                    <a:pt x="1512" y="454"/>
                  </a:lnTo>
                  <a:lnTo>
                    <a:pt x="1526" y="443"/>
                  </a:lnTo>
                  <a:lnTo>
                    <a:pt x="1540" y="434"/>
                  </a:lnTo>
                  <a:lnTo>
                    <a:pt x="1556" y="426"/>
                  </a:lnTo>
                  <a:lnTo>
                    <a:pt x="1565" y="423"/>
                  </a:lnTo>
                  <a:lnTo>
                    <a:pt x="1573" y="420"/>
                  </a:lnTo>
                  <a:lnTo>
                    <a:pt x="1582" y="417"/>
                  </a:lnTo>
                  <a:lnTo>
                    <a:pt x="1592" y="415"/>
                  </a:lnTo>
                  <a:lnTo>
                    <a:pt x="1612" y="412"/>
                  </a:lnTo>
                  <a:lnTo>
                    <a:pt x="1634" y="411"/>
                  </a:lnTo>
                  <a:lnTo>
                    <a:pt x="1658" y="412"/>
                  </a:lnTo>
                  <a:lnTo>
                    <a:pt x="1678" y="415"/>
                  </a:lnTo>
                  <a:lnTo>
                    <a:pt x="1697" y="419"/>
                  </a:lnTo>
                  <a:lnTo>
                    <a:pt x="1715" y="425"/>
                  </a:lnTo>
                  <a:lnTo>
                    <a:pt x="1730" y="433"/>
                  </a:lnTo>
                  <a:lnTo>
                    <a:pt x="1744" y="441"/>
                  </a:lnTo>
                  <a:lnTo>
                    <a:pt x="1756" y="451"/>
                  </a:lnTo>
                  <a:lnTo>
                    <a:pt x="1767" y="462"/>
                  </a:lnTo>
                  <a:lnTo>
                    <a:pt x="1776" y="475"/>
                  </a:lnTo>
                  <a:lnTo>
                    <a:pt x="1783" y="488"/>
                  </a:lnTo>
                  <a:lnTo>
                    <a:pt x="1790" y="502"/>
                  </a:lnTo>
                  <a:lnTo>
                    <a:pt x="1795" y="517"/>
                  </a:lnTo>
                  <a:lnTo>
                    <a:pt x="1799" y="533"/>
                  </a:lnTo>
                  <a:lnTo>
                    <a:pt x="1801" y="549"/>
                  </a:lnTo>
                  <a:lnTo>
                    <a:pt x="1803" y="566"/>
                  </a:lnTo>
                  <a:lnTo>
                    <a:pt x="1803" y="584"/>
                  </a:lnTo>
                  <a:lnTo>
                    <a:pt x="1803" y="601"/>
                  </a:lnTo>
                  <a:lnTo>
                    <a:pt x="1801" y="617"/>
                  </a:lnTo>
                  <a:lnTo>
                    <a:pt x="1798" y="631"/>
                  </a:lnTo>
                  <a:lnTo>
                    <a:pt x="1794" y="644"/>
                  </a:lnTo>
                  <a:lnTo>
                    <a:pt x="1789" y="656"/>
                  </a:lnTo>
                  <a:lnTo>
                    <a:pt x="1782" y="667"/>
                  </a:lnTo>
                  <a:lnTo>
                    <a:pt x="1775" y="676"/>
                  </a:lnTo>
                  <a:lnTo>
                    <a:pt x="1767" y="684"/>
                  </a:lnTo>
                  <a:lnTo>
                    <a:pt x="1759" y="691"/>
                  </a:lnTo>
                  <a:lnTo>
                    <a:pt x="1749" y="698"/>
                  </a:lnTo>
                  <a:lnTo>
                    <a:pt x="1739" y="703"/>
                  </a:lnTo>
                  <a:lnTo>
                    <a:pt x="1728" y="707"/>
                  </a:lnTo>
                  <a:lnTo>
                    <a:pt x="1717" y="710"/>
                  </a:lnTo>
                  <a:lnTo>
                    <a:pt x="1705" y="712"/>
                  </a:lnTo>
                  <a:lnTo>
                    <a:pt x="1693" y="713"/>
                  </a:lnTo>
                  <a:lnTo>
                    <a:pt x="1681" y="713"/>
                  </a:lnTo>
                  <a:close/>
                </a:path>
              </a:pathLst>
            </a:custGeom>
            <a:solidFill>
              <a:srgbClr val="006A53"/>
            </a:solidFill>
            <a:ln w="9525">
              <a:noFill/>
              <a:round/>
              <a:headEnd/>
              <a:tailEnd/>
            </a:ln>
          </p:spPr>
          <p:txBody>
            <a:bodyPr/>
            <a:lstStyle/>
            <a:p>
              <a:pPr>
                <a:defRPr/>
              </a:pPr>
              <a:endParaRPr lang="en-US" dirty="0"/>
            </a:p>
          </p:txBody>
        </p:sp>
      </p:grpSp>
      <p:sp>
        <p:nvSpPr>
          <p:cNvPr id="23" name="Text Box 258"/>
          <p:cNvSpPr txBox="1">
            <a:spLocks noChangeArrowheads="1"/>
          </p:cNvSpPr>
          <p:nvPr userDrawn="1"/>
        </p:nvSpPr>
        <p:spPr bwMode="auto">
          <a:xfrm>
            <a:off x="212725" y="7418388"/>
            <a:ext cx="3162300" cy="276225"/>
          </a:xfrm>
          <a:prstGeom prst="rect">
            <a:avLst/>
          </a:prstGeom>
          <a:noFill/>
          <a:ln w="12700">
            <a:noFill/>
            <a:miter lim="800000"/>
            <a:headEnd/>
            <a:tailEnd/>
          </a:ln>
          <a:effectLst/>
        </p:spPr>
        <p:txBody>
          <a:bodyPr lIns="0" tIns="50941" rIns="101882" bIns="50941">
            <a:spAutoFit/>
          </a:bodyPr>
          <a:lstStyle/>
          <a:p>
            <a:pPr algn="l" defTabSz="1019175" eaLnBrk="0" hangingPunct="0">
              <a:lnSpc>
                <a:spcPct val="125000"/>
              </a:lnSpc>
              <a:defRPr/>
            </a:pPr>
            <a:r>
              <a:rPr lang="en-US" sz="900" dirty="0">
                <a:solidFill>
                  <a:srgbClr val="000000"/>
                </a:solidFill>
              </a:rPr>
              <a:t>© </a:t>
            </a:r>
            <a:r>
              <a:rPr lang="en-US" sz="900" dirty="0" smtClean="0">
                <a:solidFill>
                  <a:srgbClr val="000000"/>
                </a:solidFill>
              </a:rPr>
              <a:t>2012 </a:t>
            </a:r>
            <a:r>
              <a:rPr lang="en-US" sz="900" dirty="0">
                <a:solidFill>
                  <a:srgbClr val="000000"/>
                </a:solidFill>
              </a:rPr>
              <a:t>Northern Trust Corporation</a:t>
            </a:r>
            <a:endParaRPr lang="en-US" sz="900" dirty="0">
              <a:solidFill>
                <a:srgbClr val="000000"/>
              </a:solidFill>
              <a:latin typeface="Symbol" pitchFamily="18" charset="2"/>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0683" y="1813561"/>
            <a:ext cx="4564698" cy="5192395"/>
          </a:xfrm>
        </p:spPr>
        <p:txBody>
          <a:bodyPr/>
          <a:lstStyle>
            <a:lvl1pPr>
              <a:defRPr sz="27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1813561"/>
            <a:ext cx="4564698" cy="5192395"/>
          </a:xfrm>
        </p:spPr>
        <p:txBody>
          <a:bodyPr/>
          <a:lstStyle>
            <a:lvl1pPr>
              <a:defRPr sz="27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93511D93-1D62-4D5A-8076-FD7E0C6B5985}" type="datetimeFigureOut">
              <a:rPr lang="en-US" smtClean="0"/>
              <a:pPr/>
              <a:t>11/21/2012</a:t>
            </a:fld>
            <a:endParaRPr lang="en-US" dirty="0"/>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dirty="0"/>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1CAF998-4A71-4148-B3D9-1548492666B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Rectangle 4"/>
          <p:cNvSpPr>
            <a:spLocks noChangeArrowheads="1"/>
          </p:cNvSpPr>
          <p:nvPr userDrawn="1"/>
        </p:nvSpPr>
        <p:spPr bwMode="invGray">
          <a:xfrm>
            <a:off x="0" y="0"/>
            <a:ext cx="10058400" cy="1102890"/>
          </a:xfrm>
          <a:prstGeom prst="rect">
            <a:avLst/>
          </a:prstGeom>
          <a:solidFill>
            <a:schemeClr val="tx2"/>
          </a:solidFill>
          <a:ln w="0" algn="ctr">
            <a:noFill/>
            <a:miter lim="800000"/>
            <a:headEnd/>
            <a:tailEnd/>
          </a:ln>
          <a:effectLst/>
        </p:spPr>
        <p:txBody>
          <a:bodyPr wrap="none" lIns="101882" tIns="50941" rIns="101882" bIns="50941" anchor="ctr"/>
          <a:lstStyle/>
          <a:p>
            <a:pPr>
              <a:defRPr/>
            </a:pPr>
            <a:r>
              <a:rPr lang="en-US" dirty="0"/>
              <a:t> </a:t>
            </a:r>
          </a:p>
        </p:txBody>
      </p:sp>
      <p:sp>
        <p:nvSpPr>
          <p:cNvPr id="6" name="Rectangle 30"/>
          <p:cNvSpPr>
            <a:spLocks noChangeArrowheads="1"/>
          </p:cNvSpPr>
          <p:nvPr userDrawn="1"/>
        </p:nvSpPr>
        <p:spPr bwMode="auto">
          <a:xfrm>
            <a:off x="106522" y="7461145"/>
            <a:ext cx="9864566" cy="248285"/>
          </a:xfrm>
          <a:prstGeom prst="rect">
            <a:avLst/>
          </a:prstGeom>
          <a:solidFill>
            <a:srgbClr val="7087AA"/>
          </a:solidFill>
          <a:ln w="12700" algn="ctr">
            <a:noFill/>
            <a:miter lim="800000"/>
            <a:headEnd/>
            <a:tailEnd/>
          </a:ln>
          <a:effectLst/>
        </p:spPr>
        <p:txBody>
          <a:bodyPr wrap="none" lIns="50941" tIns="50941" rIns="50941" bIns="50941" anchor="ctr">
            <a:noAutofit/>
          </a:bodyPr>
          <a:lstStyle/>
          <a:p>
            <a:pPr>
              <a:defRPr/>
            </a:pPr>
            <a:endParaRPr lang="en-US" dirty="0"/>
          </a:p>
        </p:txBody>
      </p:sp>
      <p:sp>
        <p:nvSpPr>
          <p:cNvPr id="7" name="Rectangle 31"/>
          <p:cNvSpPr>
            <a:spLocks noChangeArrowheads="1"/>
          </p:cNvSpPr>
          <p:nvPr userDrawn="1"/>
        </p:nvSpPr>
        <p:spPr bwMode="invGray">
          <a:xfrm>
            <a:off x="106522" y="7461145"/>
            <a:ext cx="750888" cy="248285"/>
          </a:xfrm>
          <a:prstGeom prst="rect">
            <a:avLst/>
          </a:prstGeom>
          <a:solidFill>
            <a:schemeClr val="tx1"/>
          </a:solidFill>
          <a:ln w="12700" algn="ctr">
            <a:noFill/>
            <a:miter lim="800000"/>
            <a:headEnd/>
            <a:tailEnd/>
          </a:ln>
          <a:effectLst/>
        </p:spPr>
        <p:txBody>
          <a:bodyPr wrap="none" lIns="101882" tIns="50941" rIns="101882" bIns="50941" anchor="ctr"/>
          <a:lstStyle/>
          <a:p>
            <a:pPr>
              <a:defRPr/>
            </a:pPr>
            <a:endParaRPr lang="en-US" dirty="0"/>
          </a:p>
        </p:txBody>
      </p:sp>
      <p:sp>
        <p:nvSpPr>
          <p:cNvPr id="8" name="Rectangle 32"/>
          <p:cNvSpPr txBox="1">
            <a:spLocks noChangeArrowheads="1"/>
          </p:cNvSpPr>
          <p:nvPr userDrawn="1"/>
        </p:nvSpPr>
        <p:spPr bwMode="auto">
          <a:xfrm>
            <a:off x="972662" y="178118"/>
            <a:ext cx="8846503" cy="539750"/>
          </a:xfrm>
          <a:prstGeom prst="rect">
            <a:avLst/>
          </a:prstGeom>
          <a:noFill/>
          <a:ln w="12700">
            <a:noFill/>
            <a:miter lim="800000"/>
            <a:headEnd/>
            <a:tailEnd/>
          </a:ln>
        </p:spPr>
        <p:txBody>
          <a:bodyPr lIns="50941" tIns="49526" rIns="0" bIns="49526" anchor="ctr"/>
          <a:lstStyle/>
          <a:p>
            <a:pPr algn="ctr" defTabSz="509412">
              <a:defRPr/>
            </a:pPr>
            <a:r>
              <a:rPr lang="en-US" sz="4900" dirty="0">
                <a:latin typeface="+mj-lt"/>
                <a:ea typeface="ＭＳ Ｐゴシック" pitchFamily="-105" charset="-128"/>
                <a:cs typeface="+mj-cs"/>
              </a:rPr>
              <a:t>Click here</a:t>
            </a:r>
          </a:p>
        </p:txBody>
      </p:sp>
      <p:sp>
        <p:nvSpPr>
          <p:cNvPr id="9" name="Text Box 33"/>
          <p:cNvSpPr txBox="1">
            <a:spLocks noChangeArrowheads="1"/>
          </p:cNvSpPr>
          <p:nvPr userDrawn="1"/>
        </p:nvSpPr>
        <p:spPr bwMode="auto">
          <a:xfrm>
            <a:off x="277655" y="7439555"/>
            <a:ext cx="373698" cy="277072"/>
          </a:xfrm>
          <a:prstGeom prst="rect">
            <a:avLst/>
          </a:prstGeom>
          <a:noFill/>
          <a:ln w="9525">
            <a:noFill/>
            <a:miter lim="800000"/>
            <a:headEnd/>
            <a:tailEnd/>
          </a:ln>
          <a:effectLst/>
        </p:spPr>
        <p:txBody>
          <a:bodyPr wrap="none" lIns="101882" tIns="50941" rIns="101882" bIns="50941" anchor="ctr">
            <a:spAutoFit/>
          </a:bodyPr>
          <a:lstStyle/>
          <a:p>
            <a:pPr algn="r">
              <a:defRPr/>
            </a:pPr>
            <a:fld id="{B1BF4549-60A2-47CE-A4B7-74DD9796E22D}" type="slidenum">
              <a:rPr lang="en-US" sz="1100">
                <a:solidFill>
                  <a:srgbClr val="FFFFFF"/>
                </a:solidFill>
              </a:rPr>
              <a:pPr algn="r">
                <a:defRPr/>
              </a:pPr>
              <a:t>‹#›</a:t>
            </a:fld>
            <a:endParaRPr lang="en-US" sz="1100" dirty="0">
              <a:solidFill>
                <a:srgbClr val="FFFFFF"/>
              </a:solidFill>
            </a:endParaRPr>
          </a:p>
        </p:txBody>
      </p:sp>
      <p:sp>
        <p:nvSpPr>
          <p:cNvPr id="10" name="Text Box 53"/>
          <p:cNvSpPr txBox="1">
            <a:spLocks noChangeArrowheads="1"/>
          </p:cNvSpPr>
          <p:nvPr userDrawn="1"/>
        </p:nvSpPr>
        <p:spPr bwMode="auto">
          <a:xfrm>
            <a:off x="867887" y="7450350"/>
            <a:ext cx="7084536" cy="296862"/>
          </a:xfrm>
          <a:prstGeom prst="rect">
            <a:avLst/>
          </a:prstGeom>
          <a:noFill/>
          <a:ln w="12700" algn="ctr">
            <a:noFill/>
            <a:miter lim="800000"/>
            <a:headEnd/>
            <a:tailEnd/>
          </a:ln>
          <a:effectLst/>
        </p:spPr>
        <p:txBody>
          <a:bodyPr lIns="50941" tIns="50941" rIns="50941" bIns="50941">
            <a:spAutoFit/>
          </a:bodyPr>
          <a:lstStyle/>
          <a:p>
            <a:pPr>
              <a:defRPr/>
            </a:pPr>
            <a:r>
              <a:rPr lang="en-US" sz="1200" b="1" dirty="0" smtClean="0">
                <a:solidFill>
                  <a:srgbClr val="141A22"/>
                </a:solidFill>
                <a:latin typeface="Century Gothic" pitchFamily="34" charset="0"/>
              </a:rPr>
              <a:t> </a:t>
            </a:r>
            <a:r>
              <a:rPr lang="en-US" sz="1200" b="1" dirty="0">
                <a:solidFill>
                  <a:srgbClr val="141A22"/>
                </a:solidFill>
                <a:latin typeface="Century Gothic" pitchFamily="34" charset="0"/>
              </a:rPr>
              <a:t>EXPERIENCE THE RIGHT PARTNERSHIP</a:t>
            </a:r>
          </a:p>
        </p:txBody>
      </p:sp>
      <p:sp>
        <p:nvSpPr>
          <p:cNvPr id="11" name="Text Box 56"/>
          <p:cNvSpPr txBox="1">
            <a:spLocks noChangeArrowheads="1"/>
          </p:cNvSpPr>
          <p:nvPr userDrawn="1"/>
        </p:nvSpPr>
        <p:spPr bwMode="auto">
          <a:xfrm>
            <a:off x="7904802" y="577533"/>
            <a:ext cx="2005642" cy="210599"/>
          </a:xfrm>
          <a:prstGeom prst="rect">
            <a:avLst/>
          </a:prstGeom>
          <a:noFill/>
          <a:ln w="12700" algn="ctr">
            <a:noFill/>
            <a:miter lim="800000"/>
            <a:headEnd/>
            <a:tailEnd/>
          </a:ln>
          <a:effectLst/>
        </p:spPr>
        <p:txBody>
          <a:bodyPr wrap="none" lIns="50941" tIns="50941" rIns="50941" bIns="50941">
            <a:spAutoFit/>
          </a:bodyPr>
          <a:lstStyle/>
          <a:p>
            <a:pPr>
              <a:defRPr/>
            </a:pPr>
            <a:r>
              <a:rPr lang="en-US" sz="700" b="1" dirty="0">
                <a:solidFill>
                  <a:schemeClr val="bg1"/>
                </a:solidFill>
                <a:latin typeface="Century Gothic" pitchFamily="34" charset="0"/>
              </a:rPr>
              <a:t>A C </a:t>
            </a:r>
            <a:r>
              <a:rPr lang="en-US" sz="700" b="1" dirty="0" err="1">
                <a:solidFill>
                  <a:schemeClr val="bg1"/>
                </a:solidFill>
                <a:latin typeface="Century Gothic" pitchFamily="34" charset="0"/>
              </a:rPr>
              <a:t>C</a:t>
            </a:r>
            <a:r>
              <a:rPr lang="en-US" sz="700" b="1" dirty="0">
                <a:solidFill>
                  <a:schemeClr val="bg1"/>
                </a:solidFill>
                <a:latin typeface="Century Gothic" pitchFamily="34" charset="0"/>
              </a:rPr>
              <a:t> E S </a:t>
            </a:r>
            <a:r>
              <a:rPr lang="en-US" sz="700" b="1" dirty="0" err="1">
                <a:solidFill>
                  <a:schemeClr val="bg1"/>
                </a:solidFill>
                <a:latin typeface="Century Gothic" pitchFamily="34" charset="0"/>
              </a:rPr>
              <a:t>S</a:t>
            </a:r>
            <a:r>
              <a:rPr lang="en-US" sz="700" b="1" dirty="0">
                <a:solidFill>
                  <a:schemeClr val="bg1"/>
                </a:solidFill>
                <a:latin typeface="Century Gothic" pitchFamily="34" charset="0"/>
              </a:rPr>
              <a:t> .   E X P E R T I S E .   S E R V I C E .</a:t>
            </a:r>
          </a:p>
        </p:txBody>
      </p:sp>
      <p:sp>
        <p:nvSpPr>
          <p:cNvPr id="12" name="Rectangle 11"/>
          <p:cNvSpPr>
            <a:spLocks noChangeArrowheads="1"/>
          </p:cNvSpPr>
          <p:nvPr userDrawn="1"/>
        </p:nvSpPr>
        <p:spPr bwMode="invGray">
          <a:xfrm>
            <a:off x="0" y="0"/>
            <a:ext cx="10058400" cy="987743"/>
          </a:xfrm>
          <a:prstGeom prst="rect">
            <a:avLst/>
          </a:prstGeom>
          <a:solidFill>
            <a:srgbClr val="7087AA"/>
          </a:solidFill>
          <a:ln w="12700" algn="ctr">
            <a:noFill/>
            <a:miter lim="800000"/>
            <a:headEnd/>
            <a:tailEnd/>
          </a:ln>
          <a:effectLst/>
        </p:spPr>
        <p:txBody>
          <a:bodyPr wrap="none" lIns="101882" tIns="50941" rIns="101882" bIns="50941" anchor="ctr"/>
          <a:lstStyle/>
          <a:p>
            <a:pPr>
              <a:defRPr/>
            </a:pPr>
            <a:r>
              <a:rPr lang="en-US"/>
              <a:t> </a:t>
            </a:r>
          </a:p>
        </p:txBody>
      </p:sp>
      <p:sp>
        <p:nvSpPr>
          <p:cNvPr id="2" name="Title 1"/>
          <p:cNvSpPr>
            <a:spLocks noGrp="1"/>
          </p:cNvSpPr>
          <p:nvPr userDrawn="1">
            <p:ph type="title"/>
          </p:nvPr>
        </p:nvSpPr>
        <p:spPr>
          <a:xfrm>
            <a:off x="1354398" y="115166"/>
            <a:ext cx="8536355" cy="817073"/>
          </a:xfrm>
        </p:spPr>
        <p:txBody>
          <a:bodyPr/>
          <a:lstStyle>
            <a:lvl1pPr algn="l">
              <a:defRPr sz="2700" b="1">
                <a:solidFill>
                  <a:schemeClr val="bg1"/>
                </a:solidFill>
                <a:latin typeface="Century Gothic" pitchFamily="34" charset="0"/>
              </a:defRPr>
            </a:lvl1pPr>
          </a:lstStyle>
          <a:p>
            <a:r>
              <a:rPr lang="en-US" dirty="0" smtClean="0"/>
              <a:t>Click to edit </a:t>
            </a:r>
            <a:r>
              <a:rPr lang="en-US" smtClean="0"/>
              <a:t>Master title</a:t>
            </a:r>
            <a:endParaRPr lang="en-US" dirty="0"/>
          </a:p>
        </p:txBody>
      </p:sp>
      <p:sp>
        <p:nvSpPr>
          <p:cNvPr id="3" name="Content Placeholder 2"/>
          <p:cNvSpPr>
            <a:spLocks noGrp="1"/>
          </p:cNvSpPr>
          <p:nvPr userDrawn="1">
            <p:ph sz="half" idx="1"/>
          </p:nvPr>
        </p:nvSpPr>
        <p:spPr>
          <a:xfrm>
            <a:off x="502920" y="1957494"/>
            <a:ext cx="8987827" cy="4985491"/>
          </a:xfrm>
          <a:prstGeom prst="rect">
            <a:avLst/>
          </a:prstGeom>
        </p:spPr>
        <p:txBody>
          <a:bodyPr/>
          <a:lstStyle>
            <a:lvl1pPr marL="189261" indent="-189261">
              <a:spcBef>
                <a:spcPts val="0"/>
              </a:spcBef>
              <a:spcAft>
                <a:spcPts val="669"/>
              </a:spcAft>
              <a:buClr>
                <a:srgbClr val="6E3030"/>
              </a:buClr>
              <a:buSzPct val="85000"/>
              <a:buFont typeface="Wingdings" pitchFamily="2" charset="2"/>
              <a:buChar char="n"/>
              <a:defRPr sz="1800">
                <a:latin typeface="Arial" pitchFamily="34" charset="0"/>
                <a:cs typeface="Arial" pitchFamily="34" charset="0"/>
              </a:defRPr>
            </a:lvl1pPr>
            <a:lvl2pPr marL="514719" indent="-199874">
              <a:spcBef>
                <a:spcPts val="0"/>
              </a:spcBef>
              <a:spcAft>
                <a:spcPts val="669"/>
              </a:spcAft>
              <a:buClr>
                <a:srgbClr val="4C6180"/>
              </a:buClr>
              <a:buSzPct val="80000"/>
              <a:buFont typeface="Wingdings" pitchFamily="2" charset="2"/>
              <a:buChar char="u"/>
              <a:defRPr sz="1700">
                <a:latin typeface="Arial" pitchFamily="34" charset="0"/>
                <a:cs typeface="Arial" pitchFamily="34" charset="0"/>
              </a:defRPr>
            </a:lvl2pPr>
            <a:lvl3pPr marL="893241" indent="-189261">
              <a:spcBef>
                <a:spcPts val="0"/>
              </a:spcBef>
              <a:spcAft>
                <a:spcPts val="669"/>
              </a:spcAft>
              <a:buClr>
                <a:srgbClr val="99AAC3"/>
              </a:buClr>
              <a:buSzPct val="84000"/>
              <a:buFont typeface="Wingdings 3" pitchFamily="18" charset="2"/>
              <a:buChar char="u"/>
              <a:defRPr sz="17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grpSp>
        <p:nvGrpSpPr>
          <p:cNvPr id="4" name="Group 18"/>
          <p:cNvGrpSpPr/>
          <p:nvPr userDrawn="1"/>
        </p:nvGrpSpPr>
        <p:grpSpPr bwMode="ltGray">
          <a:xfrm>
            <a:off x="233014" y="-1546"/>
            <a:ext cx="999141" cy="990368"/>
            <a:chOff x="211830" y="0"/>
            <a:chExt cx="1035383" cy="996106"/>
          </a:xfrm>
        </p:grpSpPr>
        <p:sp>
          <p:nvSpPr>
            <p:cNvPr id="20" name="AutoShape 3"/>
            <p:cNvSpPr>
              <a:spLocks noChangeAspect="1" noChangeArrowheads="1" noTextEdit="1"/>
            </p:cNvSpPr>
            <p:nvPr userDrawn="1"/>
          </p:nvSpPr>
          <p:spPr bwMode="ltGray">
            <a:xfrm>
              <a:off x="219075" y="3077"/>
              <a:ext cx="957157" cy="920848"/>
            </a:xfrm>
            <a:prstGeom prst="rect">
              <a:avLst/>
            </a:prstGeom>
            <a:noFill/>
            <a:ln w="9525">
              <a:noFill/>
              <a:miter lim="800000"/>
              <a:headEnd/>
              <a:tailEnd/>
            </a:ln>
          </p:spPr>
          <p:txBody>
            <a:bodyPr/>
            <a:lstStyle/>
            <a:p>
              <a:pPr>
                <a:defRPr/>
              </a:pPr>
              <a:endParaRPr lang="en-US"/>
            </a:p>
          </p:txBody>
        </p:sp>
        <p:sp>
          <p:nvSpPr>
            <p:cNvPr id="21" name="Freeform 7"/>
            <p:cNvSpPr>
              <a:spLocks noEditPoints="1"/>
            </p:cNvSpPr>
            <p:nvPr userDrawn="1"/>
          </p:nvSpPr>
          <p:spPr bwMode="ltGray">
            <a:xfrm>
              <a:off x="211830" y="0"/>
              <a:ext cx="1035383" cy="996106"/>
            </a:xfrm>
            <a:custGeom>
              <a:avLst/>
              <a:gdLst/>
              <a:ahLst/>
              <a:cxnLst>
                <a:cxn ang="0">
                  <a:pos x="3961" y="2056"/>
                </a:cxn>
                <a:cxn ang="0">
                  <a:pos x="2769" y="56"/>
                </a:cxn>
                <a:cxn ang="0">
                  <a:pos x="3867" y="1617"/>
                </a:cxn>
                <a:cxn ang="0">
                  <a:pos x="2327" y="3748"/>
                </a:cxn>
                <a:cxn ang="0">
                  <a:pos x="2451" y="3091"/>
                </a:cxn>
                <a:cxn ang="0">
                  <a:pos x="2964" y="2782"/>
                </a:cxn>
                <a:cxn ang="0">
                  <a:pos x="3182" y="1589"/>
                </a:cxn>
                <a:cxn ang="0">
                  <a:pos x="3553" y="1020"/>
                </a:cxn>
                <a:cxn ang="0">
                  <a:pos x="2939" y="896"/>
                </a:cxn>
                <a:cxn ang="0">
                  <a:pos x="2281" y="289"/>
                </a:cxn>
                <a:cxn ang="0">
                  <a:pos x="1814" y="454"/>
                </a:cxn>
                <a:cxn ang="0">
                  <a:pos x="1363" y="774"/>
                </a:cxn>
                <a:cxn ang="0">
                  <a:pos x="1152" y="1637"/>
                </a:cxn>
                <a:cxn ang="0">
                  <a:pos x="792" y="949"/>
                </a:cxn>
                <a:cxn ang="0">
                  <a:pos x="568" y="2507"/>
                </a:cxn>
                <a:cxn ang="0">
                  <a:pos x="1127" y="3109"/>
                </a:cxn>
                <a:cxn ang="0">
                  <a:pos x="1551" y="3264"/>
                </a:cxn>
                <a:cxn ang="0">
                  <a:pos x="1180" y="3601"/>
                </a:cxn>
                <a:cxn ang="0">
                  <a:pos x="211" y="1203"/>
                </a:cxn>
                <a:cxn ang="0">
                  <a:pos x="868" y="241"/>
                </a:cxn>
                <a:cxn ang="0">
                  <a:pos x="91" y="2474"/>
                </a:cxn>
                <a:cxn ang="0">
                  <a:pos x="3286" y="891"/>
                </a:cxn>
                <a:cxn ang="0">
                  <a:pos x="3180" y="949"/>
                </a:cxn>
                <a:cxn ang="0">
                  <a:pos x="2576" y="876"/>
                </a:cxn>
                <a:cxn ang="0">
                  <a:pos x="2555" y="1302"/>
                </a:cxn>
                <a:cxn ang="0">
                  <a:pos x="3012" y="1376"/>
                </a:cxn>
                <a:cxn ang="0">
                  <a:pos x="3005" y="2515"/>
                </a:cxn>
                <a:cxn ang="0">
                  <a:pos x="2718" y="2365"/>
                </a:cxn>
                <a:cxn ang="0">
                  <a:pos x="2517" y="2002"/>
                </a:cxn>
                <a:cxn ang="0">
                  <a:pos x="2188" y="2279"/>
                </a:cxn>
                <a:cxn ang="0">
                  <a:pos x="2561" y="515"/>
                </a:cxn>
                <a:cxn ang="0">
                  <a:pos x="2535" y="1233"/>
                </a:cxn>
                <a:cxn ang="0">
                  <a:pos x="2490" y="2759"/>
                </a:cxn>
                <a:cxn ang="0">
                  <a:pos x="2286" y="2497"/>
                </a:cxn>
                <a:cxn ang="0">
                  <a:pos x="2416" y="2502"/>
                </a:cxn>
                <a:cxn ang="0">
                  <a:pos x="2358" y="2596"/>
                </a:cxn>
                <a:cxn ang="0">
                  <a:pos x="2540" y="2188"/>
                </a:cxn>
                <a:cxn ang="0">
                  <a:pos x="2649" y="2340"/>
                </a:cxn>
                <a:cxn ang="0">
                  <a:pos x="2228" y="647"/>
                </a:cxn>
                <a:cxn ang="0">
                  <a:pos x="1728" y="2441"/>
                </a:cxn>
                <a:cxn ang="0">
                  <a:pos x="1680" y="2309"/>
                </a:cxn>
                <a:cxn ang="0">
                  <a:pos x="1756" y="601"/>
                </a:cxn>
                <a:cxn ang="0">
                  <a:pos x="1705" y="2053"/>
                </a:cxn>
                <a:cxn ang="0">
                  <a:pos x="1035" y="1063"/>
                </a:cxn>
                <a:cxn ang="0">
                  <a:pos x="893" y="3068"/>
                </a:cxn>
                <a:cxn ang="0">
                  <a:pos x="1066" y="1695"/>
                </a:cxn>
                <a:cxn ang="0">
                  <a:pos x="1467" y="2733"/>
                </a:cxn>
                <a:cxn ang="0">
                  <a:pos x="1043" y="2236"/>
                </a:cxn>
                <a:cxn ang="0">
                  <a:pos x="1066" y="3071"/>
                </a:cxn>
                <a:cxn ang="0">
                  <a:pos x="1040" y="2441"/>
                </a:cxn>
                <a:cxn ang="0">
                  <a:pos x="1309" y="2705"/>
                </a:cxn>
                <a:cxn ang="0">
                  <a:pos x="1891" y="2637"/>
                </a:cxn>
                <a:cxn ang="0">
                  <a:pos x="1886" y="393"/>
                </a:cxn>
                <a:cxn ang="0">
                  <a:pos x="2071" y="81"/>
                </a:cxn>
                <a:cxn ang="0">
                  <a:pos x="2104" y="561"/>
                </a:cxn>
                <a:cxn ang="0">
                  <a:pos x="2221" y="2822"/>
                </a:cxn>
                <a:cxn ang="0">
                  <a:pos x="2599" y="2629"/>
                </a:cxn>
                <a:cxn ang="0">
                  <a:pos x="2855" y="2817"/>
                </a:cxn>
                <a:cxn ang="0">
                  <a:pos x="2266" y="3051"/>
                </a:cxn>
                <a:cxn ang="0">
                  <a:pos x="1812" y="3482"/>
                </a:cxn>
                <a:cxn ang="0">
                  <a:pos x="2325" y="3150"/>
                </a:cxn>
                <a:cxn ang="0">
                  <a:pos x="2066" y="3525"/>
                </a:cxn>
                <a:cxn ang="0">
                  <a:pos x="2063" y="3609"/>
                </a:cxn>
              </a:cxnLst>
              <a:rect l="0" t="0" r="r" b="b"/>
              <a:pathLst>
                <a:path w="3969" h="3817">
                  <a:moveTo>
                    <a:pt x="1558" y="3817"/>
                  </a:moveTo>
                  <a:lnTo>
                    <a:pt x="2413" y="3817"/>
                  </a:lnTo>
                  <a:lnTo>
                    <a:pt x="2413" y="3817"/>
                  </a:lnTo>
                  <a:lnTo>
                    <a:pt x="2495" y="3797"/>
                  </a:lnTo>
                  <a:lnTo>
                    <a:pt x="2576" y="3774"/>
                  </a:lnTo>
                  <a:lnTo>
                    <a:pt x="2657" y="3748"/>
                  </a:lnTo>
                  <a:lnTo>
                    <a:pt x="2736" y="3718"/>
                  </a:lnTo>
                  <a:lnTo>
                    <a:pt x="2812" y="3685"/>
                  </a:lnTo>
                  <a:lnTo>
                    <a:pt x="2888" y="3647"/>
                  </a:lnTo>
                  <a:lnTo>
                    <a:pt x="2962" y="3609"/>
                  </a:lnTo>
                  <a:lnTo>
                    <a:pt x="3033" y="3566"/>
                  </a:lnTo>
                  <a:lnTo>
                    <a:pt x="3101" y="3520"/>
                  </a:lnTo>
                  <a:lnTo>
                    <a:pt x="3170" y="3472"/>
                  </a:lnTo>
                  <a:lnTo>
                    <a:pt x="3233" y="3421"/>
                  </a:lnTo>
                  <a:lnTo>
                    <a:pt x="3297" y="3368"/>
                  </a:lnTo>
                  <a:lnTo>
                    <a:pt x="3357" y="3312"/>
                  </a:lnTo>
                  <a:lnTo>
                    <a:pt x="3416" y="3254"/>
                  </a:lnTo>
                  <a:lnTo>
                    <a:pt x="3472" y="3195"/>
                  </a:lnTo>
                  <a:lnTo>
                    <a:pt x="3525" y="3132"/>
                  </a:lnTo>
                  <a:lnTo>
                    <a:pt x="3576" y="3066"/>
                  </a:lnTo>
                  <a:lnTo>
                    <a:pt x="3624" y="3000"/>
                  </a:lnTo>
                  <a:lnTo>
                    <a:pt x="3670" y="2929"/>
                  </a:lnTo>
                  <a:lnTo>
                    <a:pt x="3713" y="2858"/>
                  </a:lnTo>
                  <a:lnTo>
                    <a:pt x="3751" y="2784"/>
                  </a:lnTo>
                  <a:lnTo>
                    <a:pt x="3789" y="2710"/>
                  </a:lnTo>
                  <a:lnTo>
                    <a:pt x="3822" y="2634"/>
                  </a:lnTo>
                  <a:lnTo>
                    <a:pt x="3852" y="2556"/>
                  </a:lnTo>
                  <a:lnTo>
                    <a:pt x="3880" y="2474"/>
                  </a:lnTo>
                  <a:lnTo>
                    <a:pt x="3903" y="2393"/>
                  </a:lnTo>
                  <a:lnTo>
                    <a:pt x="3923" y="2312"/>
                  </a:lnTo>
                  <a:lnTo>
                    <a:pt x="3941" y="2226"/>
                  </a:lnTo>
                  <a:lnTo>
                    <a:pt x="3954" y="2142"/>
                  </a:lnTo>
                  <a:lnTo>
                    <a:pt x="3961" y="2056"/>
                  </a:lnTo>
                  <a:lnTo>
                    <a:pt x="3969" y="1967"/>
                  </a:lnTo>
                  <a:lnTo>
                    <a:pt x="3969" y="1878"/>
                  </a:lnTo>
                  <a:lnTo>
                    <a:pt x="3969" y="1878"/>
                  </a:lnTo>
                  <a:lnTo>
                    <a:pt x="3969" y="1797"/>
                  </a:lnTo>
                  <a:lnTo>
                    <a:pt x="3964" y="1718"/>
                  </a:lnTo>
                  <a:lnTo>
                    <a:pt x="3956" y="1637"/>
                  </a:lnTo>
                  <a:lnTo>
                    <a:pt x="3944" y="1558"/>
                  </a:lnTo>
                  <a:lnTo>
                    <a:pt x="3931" y="1482"/>
                  </a:lnTo>
                  <a:lnTo>
                    <a:pt x="3913" y="1406"/>
                  </a:lnTo>
                  <a:lnTo>
                    <a:pt x="3893" y="1330"/>
                  </a:lnTo>
                  <a:lnTo>
                    <a:pt x="3870" y="1256"/>
                  </a:lnTo>
                  <a:lnTo>
                    <a:pt x="3845" y="1183"/>
                  </a:lnTo>
                  <a:lnTo>
                    <a:pt x="3817" y="1112"/>
                  </a:lnTo>
                  <a:lnTo>
                    <a:pt x="3784" y="1041"/>
                  </a:lnTo>
                  <a:lnTo>
                    <a:pt x="3751" y="972"/>
                  </a:lnTo>
                  <a:lnTo>
                    <a:pt x="3715" y="906"/>
                  </a:lnTo>
                  <a:lnTo>
                    <a:pt x="3675" y="840"/>
                  </a:lnTo>
                  <a:lnTo>
                    <a:pt x="3634" y="777"/>
                  </a:lnTo>
                  <a:lnTo>
                    <a:pt x="3591" y="713"/>
                  </a:lnTo>
                  <a:lnTo>
                    <a:pt x="3545" y="652"/>
                  </a:lnTo>
                  <a:lnTo>
                    <a:pt x="3497" y="594"/>
                  </a:lnTo>
                  <a:lnTo>
                    <a:pt x="3446" y="538"/>
                  </a:lnTo>
                  <a:lnTo>
                    <a:pt x="3395" y="482"/>
                  </a:lnTo>
                  <a:lnTo>
                    <a:pt x="3340" y="431"/>
                  </a:lnTo>
                  <a:lnTo>
                    <a:pt x="3284" y="381"/>
                  </a:lnTo>
                  <a:lnTo>
                    <a:pt x="3225" y="330"/>
                  </a:lnTo>
                  <a:lnTo>
                    <a:pt x="3165" y="284"/>
                  </a:lnTo>
                  <a:lnTo>
                    <a:pt x="3104" y="241"/>
                  </a:lnTo>
                  <a:lnTo>
                    <a:pt x="3040" y="198"/>
                  </a:lnTo>
                  <a:lnTo>
                    <a:pt x="2974" y="160"/>
                  </a:lnTo>
                  <a:lnTo>
                    <a:pt x="2908" y="122"/>
                  </a:lnTo>
                  <a:lnTo>
                    <a:pt x="2840" y="89"/>
                  </a:lnTo>
                  <a:lnTo>
                    <a:pt x="2769" y="56"/>
                  </a:lnTo>
                  <a:lnTo>
                    <a:pt x="2698" y="28"/>
                  </a:lnTo>
                  <a:lnTo>
                    <a:pt x="2627" y="0"/>
                  </a:lnTo>
                  <a:lnTo>
                    <a:pt x="2269" y="0"/>
                  </a:lnTo>
                  <a:lnTo>
                    <a:pt x="2269" y="0"/>
                  </a:lnTo>
                  <a:lnTo>
                    <a:pt x="2352" y="15"/>
                  </a:lnTo>
                  <a:lnTo>
                    <a:pt x="2436" y="36"/>
                  </a:lnTo>
                  <a:lnTo>
                    <a:pt x="2520" y="56"/>
                  </a:lnTo>
                  <a:lnTo>
                    <a:pt x="2599" y="81"/>
                  </a:lnTo>
                  <a:lnTo>
                    <a:pt x="2680" y="112"/>
                  </a:lnTo>
                  <a:lnTo>
                    <a:pt x="2756" y="145"/>
                  </a:lnTo>
                  <a:lnTo>
                    <a:pt x="2832" y="180"/>
                  </a:lnTo>
                  <a:lnTo>
                    <a:pt x="2906" y="218"/>
                  </a:lnTo>
                  <a:lnTo>
                    <a:pt x="2977" y="261"/>
                  </a:lnTo>
                  <a:lnTo>
                    <a:pt x="3048" y="307"/>
                  </a:lnTo>
                  <a:lnTo>
                    <a:pt x="3116" y="355"/>
                  </a:lnTo>
                  <a:lnTo>
                    <a:pt x="3180" y="406"/>
                  </a:lnTo>
                  <a:lnTo>
                    <a:pt x="3243" y="459"/>
                  </a:lnTo>
                  <a:lnTo>
                    <a:pt x="3304" y="515"/>
                  </a:lnTo>
                  <a:lnTo>
                    <a:pt x="3362" y="574"/>
                  </a:lnTo>
                  <a:lnTo>
                    <a:pt x="3418" y="634"/>
                  </a:lnTo>
                  <a:lnTo>
                    <a:pt x="3472" y="698"/>
                  </a:lnTo>
                  <a:lnTo>
                    <a:pt x="3522" y="764"/>
                  </a:lnTo>
                  <a:lnTo>
                    <a:pt x="3571" y="832"/>
                  </a:lnTo>
                  <a:lnTo>
                    <a:pt x="3614" y="903"/>
                  </a:lnTo>
                  <a:lnTo>
                    <a:pt x="3654" y="975"/>
                  </a:lnTo>
                  <a:lnTo>
                    <a:pt x="3695" y="1051"/>
                  </a:lnTo>
                  <a:lnTo>
                    <a:pt x="3728" y="1127"/>
                  </a:lnTo>
                  <a:lnTo>
                    <a:pt x="3761" y="1203"/>
                  </a:lnTo>
                  <a:lnTo>
                    <a:pt x="3789" y="1284"/>
                  </a:lnTo>
                  <a:lnTo>
                    <a:pt x="3814" y="1365"/>
                  </a:lnTo>
                  <a:lnTo>
                    <a:pt x="3835" y="1447"/>
                  </a:lnTo>
                  <a:lnTo>
                    <a:pt x="3852" y="1530"/>
                  </a:lnTo>
                  <a:lnTo>
                    <a:pt x="3867" y="1617"/>
                  </a:lnTo>
                  <a:lnTo>
                    <a:pt x="3878" y="1703"/>
                  </a:lnTo>
                  <a:lnTo>
                    <a:pt x="3883" y="1789"/>
                  </a:lnTo>
                  <a:lnTo>
                    <a:pt x="3885" y="1878"/>
                  </a:lnTo>
                  <a:lnTo>
                    <a:pt x="3885" y="1878"/>
                  </a:lnTo>
                  <a:lnTo>
                    <a:pt x="3883" y="1974"/>
                  </a:lnTo>
                  <a:lnTo>
                    <a:pt x="3875" y="2068"/>
                  </a:lnTo>
                  <a:lnTo>
                    <a:pt x="3865" y="2162"/>
                  </a:lnTo>
                  <a:lnTo>
                    <a:pt x="3847" y="2254"/>
                  </a:lnTo>
                  <a:lnTo>
                    <a:pt x="3827" y="2345"/>
                  </a:lnTo>
                  <a:lnTo>
                    <a:pt x="3802" y="2434"/>
                  </a:lnTo>
                  <a:lnTo>
                    <a:pt x="3774" y="2520"/>
                  </a:lnTo>
                  <a:lnTo>
                    <a:pt x="3741" y="2604"/>
                  </a:lnTo>
                  <a:lnTo>
                    <a:pt x="3705" y="2688"/>
                  </a:lnTo>
                  <a:lnTo>
                    <a:pt x="3664" y="2769"/>
                  </a:lnTo>
                  <a:lnTo>
                    <a:pt x="3619" y="2848"/>
                  </a:lnTo>
                  <a:lnTo>
                    <a:pt x="3573" y="2924"/>
                  </a:lnTo>
                  <a:lnTo>
                    <a:pt x="3522" y="2997"/>
                  </a:lnTo>
                  <a:lnTo>
                    <a:pt x="3467" y="3068"/>
                  </a:lnTo>
                  <a:lnTo>
                    <a:pt x="3408" y="3137"/>
                  </a:lnTo>
                  <a:lnTo>
                    <a:pt x="3350" y="3200"/>
                  </a:lnTo>
                  <a:lnTo>
                    <a:pt x="3284" y="3264"/>
                  </a:lnTo>
                  <a:lnTo>
                    <a:pt x="3218" y="3325"/>
                  </a:lnTo>
                  <a:lnTo>
                    <a:pt x="3149" y="3380"/>
                  </a:lnTo>
                  <a:lnTo>
                    <a:pt x="3076" y="3434"/>
                  </a:lnTo>
                  <a:lnTo>
                    <a:pt x="3002" y="3482"/>
                  </a:lnTo>
                  <a:lnTo>
                    <a:pt x="2926" y="3530"/>
                  </a:lnTo>
                  <a:lnTo>
                    <a:pt x="2847" y="3573"/>
                  </a:lnTo>
                  <a:lnTo>
                    <a:pt x="2764" y="3611"/>
                  </a:lnTo>
                  <a:lnTo>
                    <a:pt x="2682" y="3647"/>
                  </a:lnTo>
                  <a:lnTo>
                    <a:pt x="2596" y="3677"/>
                  </a:lnTo>
                  <a:lnTo>
                    <a:pt x="2507" y="3705"/>
                  </a:lnTo>
                  <a:lnTo>
                    <a:pt x="2418" y="3728"/>
                  </a:lnTo>
                  <a:lnTo>
                    <a:pt x="2327" y="3748"/>
                  </a:lnTo>
                  <a:lnTo>
                    <a:pt x="2236" y="3761"/>
                  </a:lnTo>
                  <a:lnTo>
                    <a:pt x="2142" y="3771"/>
                  </a:lnTo>
                  <a:lnTo>
                    <a:pt x="2048" y="3776"/>
                  </a:lnTo>
                  <a:lnTo>
                    <a:pt x="2048" y="3776"/>
                  </a:lnTo>
                  <a:lnTo>
                    <a:pt x="2073" y="3764"/>
                  </a:lnTo>
                  <a:lnTo>
                    <a:pt x="2096" y="3748"/>
                  </a:lnTo>
                  <a:lnTo>
                    <a:pt x="2119" y="3728"/>
                  </a:lnTo>
                  <a:lnTo>
                    <a:pt x="2137" y="3705"/>
                  </a:lnTo>
                  <a:lnTo>
                    <a:pt x="2152" y="3680"/>
                  </a:lnTo>
                  <a:lnTo>
                    <a:pt x="2162" y="3652"/>
                  </a:lnTo>
                  <a:lnTo>
                    <a:pt x="2170" y="3624"/>
                  </a:lnTo>
                  <a:lnTo>
                    <a:pt x="2172" y="3594"/>
                  </a:lnTo>
                  <a:lnTo>
                    <a:pt x="2172" y="3594"/>
                  </a:lnTo>
                  <a:lnTo>
                    <a:pt x="2170" y="3576"/>
                  </a:lnTo>
                  <a:lnTo>
                    <a:pt x="2167" y="3558"/>
                  </a:lnTo>
                  <a:lnTo>
                    <a:pt x="2167" y="3558"/>
                  </a:lnTo>
                  <a:lnTo>
                    <a:pt x="2210" y="3525"/>
                  </a:lnTo>
                  <a:lnTo>
                    <a:pt x="2248" y="3490"/>
                  </a:lnTo>
                  <a:lnTo>
                    <a:pt x="2279" y="3457"/>
                  </a:lnTo>
                  <a:lnTo>
                    <a:pt x="2304" y="3426"/>
                  </a:lnTo>
                  <a:lnTo>
                    <a:pt x="2304" y="3426"/>
                  </a:lnTo>
                  <a:lnTo>
                    <a:pt x="2325" y="3398"/>
                  </a:lnTo>
                  <a:lnTo>
                    <a:pt x="2345" y="3365"/>
                  </a:lnTo>
                  <a:lnTo>
                    <a:pt x="2363" y="3332"/>
                  </a:lnTo>
                  <a:lnTo>
                    <a:pt x="2378" y="3294"/>
                  </a:lnTo>
                  <a:lnTo>
                    <a:pt x="2391" y="3254"/>
                  </a:lnTo>
                  <a:lnTo>
                    <a:pt x="2401" y="3210"/>
                  </a:lnTo>
                  <a:lnTo>
                    <a:pt x="2408" y="3167"/>
                  </a:lnTo>
                  <a:lnTo>
                    <a:pt x="2411" y="3122"/>
                  </a:lnTo>
                  <a:lnTo>
                    <a:pt x="2411" y="3122"/>
                  </a:lnTo>
                  <a:lnTo>
                    <a:pt x="2408" y="3106"/>
                  </a:lnTo>
                  <a:lnTo>
                    <a:pt x="2408" y="3106"/>
                  </a:lnTo>
                  <a:lnTo>
                    <a:pt x="2451" y="3091"/>
                  </a:lnTo>
                  <a:lnTo>
                    <a:pt x="2497" y="3068"/>
                  </a:lnTo>
                  <a:lnTo>
                    <a:pt x="2540" y="3043"/>
                  </a:lnTo>
                  <a:lnTo>
                    <a:pt x="2583" y="3015"/>
                  </a:lnTo>
                  <a:lnTo>
                    <a:pt x="2621" y="2985"/>
                  </a:lnTo>
                  <a:lnTo>
                    <a:pt x="2660" y="2954"/>
                  </a:lnTo>
                  <a:lnTo>
                    <a:pt x="2695" y="2921"/>
                  </a:lnTo>
                  <a:lnTo>
                    <a:pt x="2723" y="2893"/>
                  </a:lnTo>
                  <a:lnTo>
                    <a:pt x="2723" y="2893"/>
                  </a:lnTo>
                  <a:lnTo>
                    <a:pt x="2736" y="2878"/>
                  </a:lnTo>
                  <a:lnTo>
                    <a:pt x="2743" y="2873"/>
                  </a:lnTo>
                  <a:lnTo>
                    <a:pt x="2748" y="2873"/>
                  </a:lnTo>
                  <a:lnTo>
                    <a:pt x="2756" y="2873"/>
                  </a:lnTo>
                  <a:lnTo>
                    <a:pt x="2764" y="2878"/>
                  </a:lnTo>
                  <a:lnTo>
                    <a:pt x="2769" y="2886"/>
                  </a:lnTo>
                  <a:lnTo>
                    <a:pt x="2776" y="2901"/>
                  </a:lnTo>
                  <a:lnTo>
                    <a:pt x="2776" y="2901"/>
                  </a:lnTo>
                  <a:lnTo>
                    <a:pt x="2797" y="2939"/>
                  </a:lnTo>
                  <a:lnTo>
                    <a:pt x="2814" y="2967"/>
                  </a:lnTo>
                  <a:lnTo>
                    <a:pt x="2822" y="2974"/>
                  </a:lnTo>
                  <a:lnTo>
                    <a:pt x="2830" y="2982"/>
                  </a:lnTo>
                  <a:lnTo>
                    <a:pt x="2840" y="2987"/>
                  </a:lnTo>
                  <a:lnTo>
                    <a:pt x="2847" y="2987"/>
                  </a:lnTo>
                  <a:lnTo>
                    <a:pt x="2855" y="2985"/>
                  </a:lnTo>
                  <a:lnTo>
                    <a:pt x="2863" y="2982"/>
                  </a:lnTo>
                  <a:lnTo>
                    <a:pt x="2873" y="2974"/>
                  </a:lnTo>
                  <a:lnTo>
                    <a:pt x="2880" y="2964"/>
                  </a:lnTo>
                  <a:lnTo>
                    <a:pt x="2901" y="2939"/>
                  </a:lnTo>
                  <a:lnTo>
                    <a:pt x="2921" y="2903"/>
                  </a:lnTo>
                  <a:lnTo>
                    <a:pt x="2921" y="2903"/>
                  </a:lnTo>
                  <a:lnTo>
                    <a:pt x="2931" y="2881"/>
                  </a:lnTo>
                  <a:lnTo>
                    <a:pt x="2944" y="2853"/>
                  </a:lnTo>
                  <a:lnTo>
                    <a:pt x="2954" y="2820"/>
                  </a:lnTo>
                  <a:lnTo>
                    <a:pt x="2964" y="2782"/>
                  </a:lnTo>
                  <a:lnTo>
                    <a:pt x="2974" y="2738"/>
                  </a:lnTo>
                  <a:lnTo>
                    <a:pt x="2984" y="2693"/>
                  </a:lnTo>
                  <a:lnTo>
                    <a:pt x="2992" y="2644"/>
                  </a:lnTo>
                  <a:lnTo>
                    <a:pt x="3000" y="2594"/>
                  </a:lnTo>
                  <a:lnTo>
                    <a:pt x="3000" y="2594"/>
                  </a:lnTo>
                  <a:lnTo>
                    <a:pt x="3038" y="2581"/>
                  </a:lnTo>
                  <a:lnTo>
                    <a:pt x="3076" y="2566"/>
                  </a:lnTo>
                  <a:lnTo>
                    <a:pt x="3111" y="2546"/>
                  </a:lnTo>
                  <a:lnTo>
                    <a:pt x="3144" y="2525"/>
                  </a:lnTo>
                  <a:lnTo>
                    <a:pt x="3177" y="2500"/>
                  </a:lnTo>
                  <a:lnTo>
                    <a:pt x="3208" y="2474"/>
                  </a:lnTo>
                  <a:lnTo>
                    <a:pt x="3238" y="2444"/>
                  </a:lnTo>
                  <a:lnTo>
                    <a:pt x="3264" y="2414"/>
                  </a:lnTo>
                  <a:lnTo>
                    <a:pt x="3289" y="2378"/>
                  </a:lnTo>
                  <a:lnTo>
                    <a:pt x="3309" y="2342"/>
                  </a:lnTo>
                  <a:lnTo>
                    <a:pt x="3329" y="2304"/>
                  </a:lnTo>
                  <a:lnTo>
                    <a:pt x="3345" y="2266"/>
                  </a:lnTo>
                  <a:lnTo>
                    <a:pt x="3357" y="2226"/>
                  </a:lnTo>
                  <a:lnTo>
                    <a:pt x="3368" y="2183"/>
                  </a:lnTo>
                  <a:lnTo>
                    <a:pt x="3373" y="2139"/>
                  </a:lnTo>
                  <a:lnTo>
                    <a:pt x="3375" y="2094"/>
                  </a:lnTo>
                  <a:lnTo>
                    <a:pt x="3375" y="2094"/>
                  </a:lnTo>
                  <a:lnTo>
                    <a:pt x="3373" y="2063"/>
                  </a:lnTo>
                  <a:lnTo>
                    <a:pt x="3370" y="2030"/>
                  </a:lnTo>
                  <a:lnTo>
                    <a:pt x="3362" y="1997"/>
                  </a:lnTo>
                  <a:lnTo>
                    <a:pt x="3355" y="1964"/>
                  </a:lnTo>
                  <a:lnTo>
                    <a:pt x="3335" y="1896"/>
                  </a:lnTo>
                  <a:lnTo>
                    <a:pt x="3309" y="1830"/>
                  </a:lnTo>
                  <a:lnTo>
                    <a:pt x="3279" y="1764"/>
                  </a:lnTo>
                  <a:lnTo>
                    <a:pt x="3248" y="1703"/>
                  </a:lnTo>
                  <a:lnTo>
                    <a:pt x="3215" y="1645"/>
                  </a:lnTo>
                  <a:lnTo>
                    <a:pt x="3182" y="1589"/>
                  </a:lnTo>
                  <a:lnTo>
                    <a:pt x="3182" y="1589"/>
                  </a:lnTo>
                  <a:lnTo>
                    <a:pt x="3159" y="1548"/>
                  </a:lnTo>
                  <a:lnTo>
                    <a:pt x="3137" y="1500"/>
                  </a:lnTo>
                  <a:lnTo>
                    <a:pt x="3114" y="1442"/>
                  </a:lnTo>
                  <a:lnTo>
                    <a:pt x="3091" y="1381"/>
                  </a:lnTo>
                  <a:lnTo>
                    <a:pt x="3083" y="1345"/>
                  </a:lnTo>
                  <a:lnTo>
                    <a:pt x="3078" y="1312"/>
                  </a:lnTo>
                  <a:lnTo>
                    <a:pt x="3073" y="1277"/>
                  </a:lnTo>
                  <a:lnTo>
                    <a:pt x="3071" y="1241"/>
                  </a:lnTo>
                  <a:lnTo>
                    <a:pt x="3071" y="1206"/>
                  </a:lnTo>
                  <a:lnTo>
                    <a:pt x="3073" y="1170"/>
                  </a:lnTo>
                  <a:lnTo>
                    <a:pt x="3078" y="1134"/>
                  </a:lnTo>
                  <a:lnTo>
                    <a:pt x="3088" y="1099"/>
                  </a:lnTo>
                  <a:lnTo>
                    <a:pt x="3088" y="1099"/>
                  </a:lnTo>
                  <a:lnTo>
                    <a:pt x="3139" y="1122"/>
                  </a:lnTo>
                  <a:lnTo>
                    <a:pt x="3167" y="1129"/>
                  </a:lnTo>
                  <a:lnTo>
                    <a:pt x="3195" y="1140"/>
                  </a:lnTo>
                  <a:lnTo>
                    <a:pt x="3225" y="1145"/>
                  </a:lnTo>
                  <a:lnTo>
                    <a:pt x="3258" y="1150"/>
                  </a:lnTo>
                  <a:lnTo>
                    <a:pt x="3291" y="1155"/>
                  </a:lnTo>
                  <a:lnTo>
                    <a:pt x="3327" y="1155"/>
                  </a:lnTo>
                  <a:lnTo>
                    <a:pt x="3327" y="1155"/>
                  </a:lnTo>
                  <a:lnTo>
                    <a:pt x="3360" y="1155"/>
                  </a:lnTo>
                  <a:lnTo>
                    <a:pt x="3388" y="1150"/>
                  </a:lnTo>
                  <a:lnTo>
                    <a:pt x="3416" y="1145"/>
                  </a:lnTo>
                  <a:lnTo>
                    <a:pt x="3439" y="1137"/>
                  </a:lnTo>
                  <a:lnTo>
                    <a:pt x="3459" y="1129"/>
                  </a:lnTo>
                  <a:lnTo>
                    <a:pt x="3477" y="1119"/>
                  </a:lnTo>
                  <a:lnTo>
                    <a:pt x="3494" y="1107"/>
                  </a:lnTo>
                  <a:lnTo>
                    <a:pt x="3507" y="1096"/>
                  </a:lnTo>
                  <a:lnTo>
                    <a:pt x="3520" y="1081"/>
                  </a:lnTo>
                  <a:lnTo>
                    <a:pt x="3530" y="1068"/>
                  </a:lnTo>
                  <a:lnTo>
                    <a:pt x="3545" y="1043"/>
                  </a:lnTo>
                  <a:lnTo>
                    <a:pt x="3553" y="1020"/>
                  </a:lnTo>
                  <a:lnTo>
                    <a:pt x="3555" y="1000"/>
                  </a:lnTo>
                  <a:lnTo>
                    <a:pt x="3555" y="1000"/>
                  </a:lnTo>
                  <a:lnTo>
                    <a:pt x="3555" y="977"/>
                  </a:lnTo>
                  <a:lnTo>
                    <a:pt x="3550" y="957"/>
                  </a:lnTo>
                  <a:lnTo>
                    <a:pt x="3545" y="939"/>
                  </a:lnTo>
                  <a:lnTo>
                    <a:pt x="3538" y="919"/>
                  </a:lnTo>
                  <a:lnTo>
                    <a:pt x="3527" y="903"/>
                  </a:lnTo>
                  <a:lnTo>
                    <a:pt x="3517" y="888"/>
                  </a:lnTo>
                  <a:lnTo>
                    <a:pt x="3502" y="876"/>
                  </a:lnTo>
                  <a:lnTo>
                    <a:pt x="3489" y="863"/>
                  </a:lnTo>
                  <a:lnTo>
                    <a:pt x="3474" y="850"/>
                  </a:lnTo>
                  <a:lnTo>
                    <a:pt x="3456" y="843"/>
                  </a:lnTo>
                  <a:lnTo>
                    <a:pt x="3423" y="827"/>
                  </a:lnTo>
                  <a:lnTo>
                    <a:pt x="3388" y="817"/>
                  </a:lnTo>
                  <a:lnTo>
                    <a:pt x="3352" y="815"/>
                  </a:lnTo>
                  <a:lnTo>
                    <a:pt x="3352" y="815"/>
                  </a:lnTo>
                  <a:lnTo>
                    <a:pt x="3319" y="815"/>
                  </a:lnTo>
                  <a:lnTo>
                    <a:pt x="3286" y="820"/>
                  </a:lnTo>
                  <a:lnTo>
                    <a:pt x="3251" y="827"/>
                  </a:lnTo>
                  <a:lnTo>
                    <a:pt x="3215" y="843"/>
                  </a:lnTo>
                  <a:lnTo>
                    <a:pt x="3177" y="863"/>
                  </a:lnTo>
                  <a:lnTo>
                    <a:pt x="3159" y="873"/>
                  </a:lnTo>
                  <a:lnTo>
                    <a:pt x="3142" y="888"/>
                  </a:lnTo>
                  <a:lnTo>
                    <a:pt x="3126" y="903"/>
                  </a:lnTo>
                  <a:lnTo>
                    <a:pt x="3109" y="921"/>
                  </a:lnTo>
                  <a:lnTo>
                    <a:pt x="3093" y="942"/>
                  </a:lnTo>
                  <a:lnTo>
                    <a:pt x="3078" y="962"/>
                  </a:lnTo>
                  <a:lnTo>
                    <a:pt x="3078" y="962"/>
                  </a:lnTo>
                  <a:lnTo>
                    <a:pt x="3076" y="967"/>
                  </a:lnTo>
                  <a:lnTo>
                    <a:pt x="3076" y="967"/>
                  </a:lnTo>
                  <a:lnTo>
                    <a:pt x="2982" y="916"/>
                  </a:lnTo>
                  <a:lnTo>
                    <a:pt x="2982" y="916"/>
                  </a:lnTo>
                  <a:lnTo>
                    <a:pt x="2939" y="896"/>
                  </a:lnTo>
                  <a:lnTo>
                    <a:pt x="2893" y="878"/>
                  </a:lnTo>
                  <a:lnTo>
                    <a:pt x="2850" y="868"/>
                  </a:lnTo>
                  <a:lnTo>
                    <a:pt x="2804" y="858"/>
                  </a:lnTo>
                  <a:lnTo>
                    <a:pt x="2804" y="858"/>
                  </a:lnTo>
                  <a:lnTo>
                    <a:pt x="2809" y="815"/>
                  </a:lnTo>
                  <a:lnTo>
                    <a:pt x="2812" y="772"/>
                  </a:lnTo>
                  <a:lnTo>
                    <a:pt x="2812" y="772"/>
                  </a:lnTo>
                  <a:lnTo>
                    <a:pt x="2812" y="741"/>
                  </a:lnTo>
                  <a:lnTo>
                    <a:pt x="2812" y="708"/>
                  </a:lnTo>
                  <a:lnTo>
                    <a:pt x="2807" y="678"/>
                  </a:lnTo>
                  <a:lnTo>
                    <a:pt x="2804" y="647"/>
                  </a:lnTo>
                  <a:lnTo>
                    <a:pt x="2797" y="614"/>
                  </a:lnTo>
                  <a:lnTo>
                    <a:pt x="2789" y="584"/>
                  </a:lnTo>
                  <a:lnTo>
                    <a:pt x="2779" y="553"/>
                  </a:lnTo>
                  <a:lnTo>
                    <a:pt x="2766" y="525"/>
                  </a:lnTo>
                  <a:lnTo>
                    <a:pt x="2751" y="495"/>
                  </a:lnTo>
                  <a:lnTo>
                    <a:pt x="2736" y="467"/>
                  </a:lnTo>
                  <a:lnTo>
                    <a:pt x="2718" y="442"/>
                  </a:lnTo>
                  <a:lnTo>
                    <a:pt x="2698" y="416"/>
                  </a:lnTo>
                  <a:lnTo>
                    <a:pt x="2675" y="391"/>
                  </a:lnTo>
                  <a:lnTo>
                    <a:pt x="2649" y="368"/>
                  </a:lnTo>
                  <a:lnTo>
                    <a:pt x="2621" y="348"/>
                  </a:lnTo>
                  <a:lnTo>
                    <a:pt x="2591" y="330"/>
                  </a:lnTo>
                  <a:lnTo>
                    <a:pt x="2591" y="330"/>
                  </a:lnTo>
                  <a:lnTo>
                    <a:pt x="2571" y="320"/>
                  </a:lnTo>
                  <a:lnTo>
                    <a:pt x="2548" y="310"/>
                  </a:lnTo>
                  <a:lnTo>
                    <a:pt x="2525" y="302"/>
                  </a:lnTo>
                  <a:lnTo>
                    <a:pt x="2502" y="297"/>
                  </a:lnTo>
                  <a:lnTo>
                    <a:pt x="2454" y="289"/>
                  </a:lnTo>
                  <a:lnTo>
                    <a:pt x="2406" y="284"/>
                  </a:lnTo>
                  <a:lnTo>
                    <a:pt x="2360" y="284"/>
                  </a:lnTo>
                  <a:lnTo>
                    <a:pt x="2317" y="284"/>
                  </a:lnTo>
                  <a:lnTo>
                    <a:pt x="2281" y="289"/>
                  </a:lnTo>
                  <a:lnTo>
                    <a:pt x="2256" y="297"/>
                  </a:lnTo>
                  <a:lnTo>
                    <a:pt x="2256" y="297"/>
                  </a:lnTo>
                  <a:lnTo>
                    <a:pt x="2259" y="269"/>
                  </a:lnTo>
                  <a:lnTo>
                    <a:pt x="2259" y="241"/>
                  </a:lnTo>
                  <a:lnTo>
                    <a:pt x="2259" y="241"/>
                  </a:lnTo>
                  <a:lnTo>
                    <a:pt x="2256" y="203"/>
                  </a:lnTo>
                  <a:lnTo>
                    <a:pt x="2248" y="168"/>
                  </a:lnTo>
                  <a:lnTo>
                    <a:pt x="2238" y="132"/>
                  </a:lnTo>
                  <a:lnTo>
                    <a:pt x="2221" y="99"/>
                  </a:lnTo>
                  <a:lnTo>
                    <a:pt x="2200" y="71"/>
                  </a:lnTo>
                  <a:lnTo>
                    <a:pt x="2177" y="43"/>
                  </a:lnTo>
                  <a:lnTo>
                    <a:pt x="2149" y="20"/>
                  </a:lnTo>
                  <a:lnTo>
                    <a:pt x="2122" y="0"/>
                  </a:lnTo>
                  <a:lnTo>
                    <a:pt x="1853" y="0"/>
                  </a:lnTo>
                  <a:lnTo>
                    <a:pt x="1853" y="0"/>
                  </a:lnTo>
                  <a:lnTo>
                    <a:pt x="1822" y="20"/>
                  </a:lnTo>
                  <a:lnTo>
                    <a:pt x="1794" y="43"/>
                  </a:lnTo>
                  <a:lnTo>
                    <a:pt x="1771" y="71"/>
                  </a:lnTo>
                  <a:lnTo>
                    <a:pt x="1751" y="99"/>
                  </a:lnTo>
                  <a:lnTo>
                    <a:pt x="1736" y="132"/>
                  </a:lnTo>
                  <a:lnTo>
                    <a:pt x="1723" y="168"/>
                  </a:lnTo>
                  <a:lnTo>
                    <a:pt x="1716" y="203"/>
                  </a:lnTo>
                  <a:lnTo>
                    <a:pt x="1713" y="241"/>
                  </a:lnTo>
                  <a:lnTo>
                    <a:pt x="1713" y="241"/>
                  </a:lnTo>
                  <a:lnTo>
                    <a:pt x="1716" y="272"/>
                  </a:lnTo>
                  <a:lnTo>
                    <a:pt x="1721" y="302"/>
                  </a:lnTo>
                  <a:lnTo>
                    <a:pt x="1728" y="332"/>
                  </a:lnTo>
                  <a:lnTo>
                    <a:pt x="1741" y="360"/>
                  </a:lnTo>
                  <a:lnTo>
                    <a:pt x="1756" y="386"/>
                  </a:lnTo>
                  <a:lnTo>
                    <a:pt x="1771" y="411"/>
                  </a:lnTo>
                  <a:lnTo>
                    <a:pt x="1792" y="434"/>
                  </a:lnTo>
                  <a:lnTo>
                    <a:pt x="1814" y="454"/>
                  </a:lnTo>
                  <a:lnTo>
                    <a:pt x="1814" y="454"/>
                  </a:lnTo>
                  <a:lnTo>
                    <a:pt x="1822" y="464"/>
                  </a:lnTo>
                  <a:lnTo>
                    <a:pt x="1827" y="477"/>
                  </a:lnTo>
                  <a:lnTo>
                    <a:pt x="1827" y="482"/>
                  </a:lnTo>
                  <a:lnTo>
                    <a:pt x="1825" y="487"/>
                  </a:lnTo>
                  <a:lnTo>
                    <a:pt x="1820" y="492"/>
                  </a:lnTo>
                  <a:lnTo>
                    <a:pt x="1809" y="492"/>
                  </a:lnTo>
                  <a:lnTo>
                    <a:pt x="1609" y="492"/>
                  </a:lnTo>
                  <a:lnTo>
                    <a:pt x="1495" y="492"/>
                  </a:lnTo>
                  <a:lnTo>
                    <a:pt x="1495" y="492"/>
                  </a:lnTo>
                  <a:lnTo>
                    <a:pt x="1477" y="495"/>
                  </a:lnTo>
                  <a:lnTo>
                    <a:pt x="1462" y="497"/>
                  </a:lnTo>
                  <a:lnTo>
                    <a:pt x="1444" y="500"/>
                  </a:lnTo>
                  <a:lnTo>
                    <a:pt x="1429" y="508"/>
                  </a:lnTo>
                  <a:lnTo>
                    <a:pt x="1414" y="515"/>
                  </a:lnTo>
                  <a:lnTo>
                    <a:pt x="1398" y="523"/>
                  </a:lnTo>
                  <a:lnTo>
                    <a:pt x="1386" y="533"/>
                  </a:lnTo>
                  <a:lnTo>
                    <a:pt x="1373" y="543"/>
                  </a:lnTo>
                  <a:lnTo>
                    <a:pt x="1363" y="556"/>
                  </a:lnTo>
                  <a:lnTo>
                    <a:pt x="1353" y="568"/>
                  </a:lnTo>
                  <a:lnTo>
                    <a:pt x="1345" y="584"/>
                  </a:lnTo>
                  <a:lnTo>
                    <a:pt x="1337" y="599"/>
                  </a:lnTo>
                  <a:lnTo>
                    <a:pt x="1332" y="614"/>
                  </a:lnTo>
                  <a:lnTo>
                    <a:pt x="1327" y="629"/>
                  </a:lnTo>
                  <a:lnTo>
                    <a:pt x="1325" y="647"/>
                  </a:lnTo>
                  <a:lnTo>
                    <a:pt x="1325" y="665"/>
                  </a:lnTo>
                  <a:lnTo>
                    <a:pt x="1325" y="665"/>
                  </a:lnTo>
                  <a:lnTo>
                    <a:pt x="1325" y="683"/>
                  </a:lnTo>
                  <a:lnTo>
                    <a:pt x="1327" y="700"/>
                  </a:lnTo>
                  <a:lnTo>
                    <a:pt x="1332" y="716"/>
                  </a:lnTo>
                  <a:lnTo>
                    <a:pt x="1337" y="731"/>
                  </a:lnTo>
                  <a:lnTo>
                    <a:pt x="1345" y="746"/>
                  </a:lnTo>
                  <a:lnTo>
                    <a:pt x="1353" y="761"/>
                  </a:lnTo>
                  <a:lnTo>
                    <a:pt x="1363" y="774"/>
                  </a:lnTo>
                  <a:lnTo>
                    <a:pt x="1373" y="787"/>
                  </a:lnTo>
                  <a:lnTo>
                    <a:pt x="1386" y="797"/>
                  </a:lnTo>
                  <a:lnTo>
                    <a:pt x="1398" y="807"/>
                  </a:lnTo>
                  <a:lnTo>
                    <a:pt x="1414" y="815"/>
                  </a:lnTo>
                  <a:lnTo>
                    <a:pt x="1429" y="822"/>
                  </a:lnTo>
                  <a:lnTo>
                    <a:pt x="1444" y="827"/>
                  </a:lnTo>
                  <a:lnTo>
                    <a:pt x="1462" y="832"/>
                  </a:lnTo>
                  <a:lnTo>
                    <a:pt x="1477" y="835"/>
                  </a:lnTo>
                  <a:lnTo>
                    <a:pt x="1495" y="835"/>
                  </a:lnTo>
                  <a:lnTo>
                    <a:pt x="1609" y="838"/>
                  </a:lnTo>
                  <a:lnTo>
                    <a:pt x="1609" y="838"/>
                  </a:lnTo>
                  <a:lnTo>
                    <a:pt x="1578" y="888"/>
                  </a:lnTo>
                  <a:lnTo>
                    <a:pt x="1548" y="942"/>
                  </a:lnTo>
                  <a:lnTo>
                    <a:pt x="1520" y="995"/>
                  </a:lnTo>
                  <a:lnTo>
                    <a:pt x="1492" y="1048"/>
                  </a:lnTo>
                  <a:lnTo>
                    <a:pt x="1467" y="1101"/>
                  </a:lnTo>
                  <a:lnTo>
                    <a:pt x="1444" y="1157"/>
                  </a:lnTo>
                  <a:lnTo>
                    <a:pt x="1421" y="1213"/>
                  </a:lnTo>
                  <a:lnTo>
                    <a:pt x="1403" y="1266"/>
                  </a:lnTo>
                  <a:lnTo>
                    <a:pt x="1386" y="1322"/>
                  </a:lnTo>
                  <a:lnTo>
                    <a:pt x="1370" y="1378"/>
                  </a:lnTo>
                  <a:lnTo>
                    <a:pt x="1355" y="1431"/>
                  </a:lnTo>
                  <a:lnTo>
                    <a:pt x="1342" y="1485"/>
                  </a:lnTo>
                  <a:lnTo>
                    <a:pt x="1335" y="1538"/>
                  </a:lnTo>
                  <a:lnTo>
                    <a:pt x="1327" y="1591"/>
                  </a:lnTo>
                  <a:lnTo>
                    <a:pt x="1320" y="1642"/>
                  </a:lnTo>
                  <a:lnTo>
                    <a:pt x="1317" y="1693"/>
                  </a:lnTo>
                  <a:lnTo>
                    <a:pt x="1317" y="1693"/>
                  </a:lnTo>
                  <a:lnTo>
                    <a:pt x="1317" y="1738"/>
                  </a:lnTo>
                  <a:lnTo>
                    <a:pt x="1317" y="1738"/>
                  </a:lnTo>
                  <a:lnTo>
                    <a:pt x="1183" y="1657"/>
                  </a:lnTo>
                  <a:lnTo>
                    <a:pt x="1183" y="1657"/>
                  </a:lnTo>
                  <a:lnTo>
                    <a:pt x="1152" y="1637"/>
                  </a:lnTo>
                  <a:lnTo>
                    <a:pt x="1119" y="1612"/>
                  </a:lnTo>
                  <a:lnTo>
                    <a:pt x="1086" y="1586"/>
                  </a:lnTo>
                  <a:lnTo>
                    <a:pt x="1053" y="1558"/>
                  </a:lnTo>
                  <a:lnTo>
                    <a:pt x="1053" y="1558"/>
                  </a:lnTo>
                  <a:lnTo>
                    <a:pt x="1073" y="1492"/>
                  </a:lnTo>
                  <a:lnTo>
                    <a:pt x="1091" y="1429"/>
                  </a:lnTo>
                  <a:lnTo>
                    <a:pt x="1106" y="1368"/>
                  </a:lnTo>
                  <a:lnTo>
                    <a:pt x="1119" y="1310"/>
                  </a:lnTo>
                  <a:lnTo>
                    <a:pt x="1127" y="1256"/>
                  </a:lnTo>
                  <a:lnTo>
                    <a:pt x="1134" y="1208"/>
                  </a:lnTo>
                  <a:lnTo>
                    <a:pt x="1137" y="1170"/>
                  </a:lnTo>
                  <a:lnTo>
                    <a:pt x="1139" y="1140"/>
                  </a:lnTo>
                  <a:lnTo>
                    <a:pt x="1139" y="1140"/>
                  </a:lnTo>
                  <a:lnTo>
                    <a:pt x="1137" y="1104"/>
                  </a:lnTo>
                  <a:lnTo>
                    <a:pt x="1129" y="1063"/>
                  </a:lnTo>
                  <a:lnTo>
                    <a:pt x="1119" y="1018"/>
                  </a:lnTo>
                  <a:lnTo>
                    <a:pt x="1112" y="997"/>
                  </a:lnTo>
                  <a:lnTo>
                    <a:pt x="1101" y="975"/>
                  </a:lnTo>
                  <a:lnTo>
                    <a:pt x="1089" y="954"/>
                  </a:lnTo>
                  <a:lnTo>
                    <a:pt x="1076" y="934"/>
                  </a:lnTo>
                  <a:lnTo>
                    <a:pt x="1061" y="919"/>
                  </a:lnTo>
                  <a:lnTo>
                    <a:pt x="1043" y="903"/>
                  </a:lnTo>
                  <a:lnTo>
                    <a:pt x="1023" y="891"/>
                  </a:lnTo>
                  <a:lnTo>
                    <a:pt x="1000" y="881"/>
                  </a:lnTo>
                  <a:lnTo>
                    <a:pt x="974" y="876"/>
                  </a:lnTo>
                  <a:lnTo>
                    <a:pt x="947" y="873"/>
                  </a:lnTo>
                  <a:lnTo>
                    <a:pt x="947" y="873"/>
                  </a:lnTo>
                  <a:lnTo>
                    <a:pt x="911" y="876"/>
                  </a:lnTo>
                  <a:lnTo>
                    <a:pt x="878" y="883"/>
                  </a:lnTo>
                  <a:lnTo>
                    <a:pt x="853" y="893"/>
                  </a:lnTo>
                  <a:lnTo>
                    <a:pt x="830" y="909"/>
                  </a:lnTo>
                  <a:lnTo>
                    <a:pt x="810" y="929"/>
                  </a:lnTo>
                  <a:lnTo>
                    <a:pt x="792" y="949"/>
                  </a:lnTo>
                  <a:lnTo>
                    <a:pt x="779" y="972"/>
                  </a:lnTo>
                  <a:lnTo>
                    <a:pt x="769" y="997"/>
                  </a:lnTo>
                  <a:lnTo>
                    <a:pt x="759" y="1025"/>
                  </a:lnTo>
                  <a:lnTo>
                    <a:pt x="754" y="1053"/>
                  </a:lnTo>
                  <a:lnTo>
                    <a:pt x="751" y="1081"/>
                  </a:lnTo>
                  <a:lnTo>
                    <a:pt x="749" y="1107"/>
                  </a:lnTo>
                  <a:lnTo>
                    <a:pt x="749" y="1134"/>
                  </a:lnTo>
                  <a:lnTo>
                    <a:pt x="751" y="1160"/>
                  </a:lnTo>
                  <a:lnTo>
                    <a:pt x="759" y="1206"/>
                  </a:lnTo>
                  <a:lnTo>
                    <a:pt x="759" y="1206"/>
                  </a:lnTo>
                  <a:lnTo>
                    <a:pt x="771" y="1249"/>
                  </a:lnTo>
                  <a:lnTo>
                    <a:pt x="784" y="1292"/>
                  </a:lnTo>
                  <a:lnTo>
                    <a:pt x="804" y="1337"/>
                  </a:lnTo>
                  <a:lnTo>
                    <a:pt x="825" y="1381"/>
                  </a:lnTo>
                  <a:lnTo>
                    <a:pt x="848" y="1424"/>
                  </a:lnTo>
                  <a:lnTo>
                    <a:pt x="873" y="1467"/>
                  </a:lnTo>
                  <a:lnTo>
                    <a:pt x="898" y="1510"/>
                  </a:lnTo>
                  <a:lnTo>
                    <a:pt x="926" y="1548"/>
                  </a:lnTo>
                  <a:lnTo>
                    <a:pt x="926" y="1548"/>
                  </a:lnTo>
                  <a:lnTo>
                    <a:pt x="893" y="1622"/>
                  </a:lnTo>
                  <a:lnTo>
                    <a:pt x="893" y="1622"/>
                  </a:lnTo>
                  <a:lnTo>
                    <a:pt x="863" y="1690"/>
                  </a:lnTo>
                  <a:lnTo>
                    <a:pt x="827" y="1777"/>
                  </a:lnTo>
                  <a:lnTo>
                    <a:pt x="782" y="1876"/>
                  </a:lnTo>
                  <a:lnTo>
                    <a:pt x="728" y="1987"/>
                  </a:lnTo>
                  <a:lnTo>
                    <a:pt x="728" y="1987"/>
                  </a:lnTo>
                  <a:lnTo>
                    <a:pt x="690" y="2066"/>
                  </a:lnTo>
                  <a:lnTo>
                    <a:pt x="657" y="2142"/>
                  </a:lnTo>
                  <a:lnTo>
                    <a:pt x="629" y="2218"/>
                  </a:lnTo>
                  <a:lnTo>
                    <a:pt x="607" y="2292"/>
                  </a:lnTo>
                  <a:lnTo>
                    <a:pt x="589" y="2365"/>
                  </a:lnTo>
                  <a:lnTo>
                    <a:pt x="576" y="2439"/>
                  </a:lnTo>
                  <a:lnTo>
                    <a:pt x="568" y="2507"/>
                  </a:lnTo>
                  <a:lnTo>
                    <a:pt x="566" y="2579"/>
                  </a:lnTo>
                  <a:lnTo>
                    <a:pt x="566" y="2579"/>
                  </a:lnTo>
                  <a:lnTo>
                    <a:pt x="566" y="2627"/>
                  </a:lnTo>
                  <a:lnTo>
                    <a:pt x="568" y="2675"/>
                  </a:lnTo>
                  <a:lnTo>
                    <a:pt x="576" y="2718"/>
                  </a:lnTo>
                  <a:lnTo>
                    <a:pt x="584" y="2759"/>
                  </a:lnTo>
                  <a:lnTo>
                    <a:pt x="591" y="2797"/>
                  </a:lnTo>
                  <a:lnTo>
                    <a:pt x="604" y="2832"/>
                  </a:lnTo>
                  <a:lnTo>
                    <a:pt x="614" y="2863"/>
                  </a:lnTo>
                  <a:lnTo>
                    <a:pt x="627" y="2893"/>
                  </a:lnTo>
                  <a:lnTo>
                    <a:pt x="642" y="2919"/>
                  </a:lnTo>
                  <a:lnTo>
                    <a:pt x="655" y="2944"/>
                  </a:lnTo>
                  <a:lnTo>
                    <a:pt x="683" y="2987"/>
                  </a:lnTo>
                  <a:lnTo>
                    <a:pt x="708" y="3018"/>
                  </a:lnTo>
                  <a:lnTo>
                    <a:pt x="731" y="3043"/>
                  </a:lnTo>
                  <a:lnTo>
                    <a:pt x="731" y="3043"/>
                  </a:lnTo>
                  <a:lnTo>
                    <a:pt x="759" y="3071"/>
                  </a:lnTo>
                  <a:lnTo>
                    <a:pt x="797" y="3099"/>
                  </a:lnTo>
                  <a:lnTo>
                    <a:pt x="840" y="3124"/>
                  </a:lnTo>
                  <a:lnTo>
                    <a:pt x="863" y="3137"/>
                  </a:lnTo>
                  <a:lnTo>
                    <a:pt x="888" y="3147"/>
                  </a:lnTo>
                  <a:lnTo>
                    <a:pt x="914" y="3155"/>
                  </a:lnTo>
                  <a:lnTo>
                    <a:pt x="939" y="3162"/>
                  </a:lnTo>
                  <a:lnTo>
                    <a:pt x="964" y="3167"/>
                  </a:lnTo>
                  <a:lnTo>
                    <a:pt x="990" y="3167"/>
                  </a:lnTo>
                  <a:lnTo>
                    <a:pt x="1015" y="3167"/>
                  </a:lnTo>
                  <a:lnTo>
                    <a:pt x="1038" y="3162"/>
                  </a:lnTo>
                  <a:lnTo>
                    <a:pt x="1061" y="3155"/>
                  </a:lnTo>
                  <a:lnTo>
                    <a:pt x="1084" y="3142"/>
                  </a:lnTo>
                  <a:lnTo>
                    <a:pt x="1084" y="3142"/>
                  </a:lnTo>
                  <a:lnTo>
                    <a:pt x="1101" y="3132"/>
                  </a:lnTo>
                  <a:lnTo>
                    <a:pt x="1114" y="3119"/>
                  </a:lnTo>
                  <a:lnTo>
                    <a:pt x="1127" y="3109"/>
                  </a:lnTo>
                  <a:lnTo>
                    <a:pt x="1137" y="3096"/>
                  </a:lnTo>
                  <a:lnTo>
                    <a:pt x="1152" y="3068"/>
                  </a:lnTo>
                  <a:lnTo>
                    <a:pt x="1160" y="3043"/>
                  </a:lnTo>
                  <a:lnTo>
                    <a:pt x="1167" y="3015"/>
                  </a:lnTo>
                  <a:lnTo>
                    <a:pt x="1170" y="2992"/>
                  </a:lnTo>
                  <a:lnTo>
                    <a:pt x="1172" y="2952"/>
                  </a:lnTo>
                  <a:lnTo>
                    <a:pt x="1172" y="2952"/>
                  </a:lnTo>
                  <a:lnTo>
                    <a:pt x="1172" y="2949"/>
                  </a:lnTo>
                  <a:lnTo>
                    <a:pt x="1172" y="2949"/>
                  </a:lnTo>
                  <a:lnTo>
                    <a:pt x="1183" y="2926"/>
                  </a:lnTo>
                  <a:lnTo>
                    <a:pt x="1195" y="2901"/>
                  </a:lnTo>
                  <a:lnTo>
                    <a:pt x="1195" y="2901"/>
                  </a:lnTo>
                  <a:lnTo>
                    <a:pt x="1203" y="2886"/>
                  </a:lnTo>
                  <a:lnTo>
                    <a:pt x="1210" y="2878"/>
                  </a:lnTo>
                  <a:lnTo>
                    <a:pt x="1218" y="2873"/>
                  </a:lnTo>
                  <a:lnTo>
                    <a:pt x="1223" y="2873"/>
                  </a:lnTo>
                  <a:lnTo>
                    <a:pt x="1231" y="2873"/>
                  </a:lnTo>
                  <a:lnTo>
                    <a:pt x="1236" y="2878"/>
                  </a:lnTo>
                  <a:lnTo>
                    <a:pt x="1249" y="2893"/>
                  </a:lnTo>
                  <a:lnTo>
                    <a:pt x="1249" y="2893"/>
                  </a:lnTo>
                  <a:lnTo>
                    <a:pt x="1274" y="2919"/>
                  </a:lnTo>
                  <a:lnTo>
                    <a:pt x="1302" y="2944"/>
                  </a:lnTo>
                  <a:lnTo>
                    <a:pt x="1332" y="2969"/>
                  </a:lnTo>
                  <a:lnTo>
                    <a:pt x="1368" y="2997"/>
                  </a:lnTo>
                  <a:lnTo>
                    <a:pt x="1401" y="3023"/>
                  </a:lnTo>
                  <a:lnTo>
                    <a:pt x="1439" y="3045"/>
                  </a:lnTo>
                  <a:lnTo>
                    <a:pt x="1474" y="3068"/>
                  </a:lnTo>
                  <a:lnTo>
                    <a:pt x="1512" y="3086"/>
                  </a:lnTo>
                  <a:lnTo>
                    <a:pt x="1512" y="3086"/>
                  </a:lnTo>
                  <a:lnTo>
                    <a:pt x="1520" y="3144"/>
                  </a:lnTo>
                  <a:lnTo>
                    <a:pt x="1533" y="3203"/>
                  </a:lnTo>
                  <a:lnTo>
                    <a:pt x="1540" y="3233"/>
                  </a:lnTo>
                  <a:lnTo>
                    <a:pt x="1551" y="3264"/>
                  </a:lnTo>
                  <a:lnTo>
                    <a:pt x="1563" y="3294"/>
                  </a:lnTo>
                  <a:lnTo>
                    <a:pt x="1576" y="3325"/>
                  </a:lnTo>
                  <a:lnTo>
                    <a:pt x="1591" y="3353"/>
                  </a:lnTo>
                  <a:lnTo>
                    <a:pt x="1609" y="3383"/>
                  </a:lnTo>
                  <a:lnTo>
                    <a:pt x="1629" y="3413"/>
                  </a:lnTo>
                  <a:lnTo>
                    <a:pt x="1652" y="3441"/>
                  </a:lnTo>
                  <a:lnTo>
                    <a:pt x="1677" y="3472"/>
                  </a:lnTo>
                  <a:lnTo>
                    <a:pt x="1708" y="3500"/>
                  </a:lnTo>
                  <a:lnTo>
                    <a:pt x="1738" y="3528"/>
                  </a:lnTo>
                  <a:lnTo>
                    <a:pt x="1774" y="3553"/>
                  </a:lnTo>
                  <a:lnTo>
                    <a:pt x="1774" y="3553"/>
                  </a:lnTo>
                  <a:lnTo>
                    <a:pt x="1779" y="3558"/>
                  </a:lnTo>
                  <a:lnTo>
                    <a:pt x="1779" y="3558"/>
                  </a:lnTo>
                  <a:lnTo>
                    <a:pt x="1776" y="3576"/>
                  </a:lnTo>
                  <a:lnTo>
                    <a:pt x="1776" y="3594"/>
                  </a:lnTo>
                  <a:lnTo>
                    <a:pt x="1776" y="3594"/>
                  </a:lnTo>
                  <a:lnTo>
                    <a:pt x="1779" y="3627"/>
                  </a:lnTo>
                  <a:lnTo>
                    <a:pt x="1784" y="3657"/>
                  </a:lnTo>
                  <a:lnTo>
                    <a:pt x="1792" y="3685"/>
                  </a:lnTo>
                  <a:lnTo>
                    <a:pt x="1804" y="3710"/>
                  </a:lnTo>
                  <a:lnTo>
                    <a:pt x="1820" y="3731"/>
                  </a:lnTo>
                  <a:lnTo>
                    <a:pt x="1837" y="3748"/>
                  </a:lnTo>
                  <a:lnTo>
                    <a:pt x="1860" y="3764"/>
                  </a:lnTo>
                  <a:lnTo>
                    <a:pt x="1886" y="3776"/>
                  </a:lnTo>
                  <a:lnTo>
                    <a:pt x="1886" y="3776"/>
                  </a:lnTo>
                  <a:lnTo>
                    <a:pt x="1792" y="3769"/>
                  </a:lnTo>
                  <a:lnTo>
                    <a:pt x="1700" y="3756"/>
                  </a:lnTo>
                  <a:lnTo>
                    <a:pt x="1609" y="3741"/>
                  </a:lnTo>
                  <a:lnTo>
                    <a:pt x="1520" y="3721"/>
                  </a:lnTo>
                  <a:lnTo>
                    <a:pt x="1431" y="3698"/>
                  </a:lnTo>
                  <a:lnTo>
                    <a:pt x="1348" y="3670"/>
                  </a:lnTo>
                  <a:lnTo>
                    <a:pt x="1264" y="3637"/>
                  </a:lnTo>
                  <a:lnTo>
                    <a:pt x="1180" y="3601"/>
                  </a:lnTo>
                  <a:lnTo>
                    <a:pt x="1101" y="3561"/>
                  </a:lnTo>
                  <a:lnTo>
                    <a:pt x="1023" y="3518"/>
                  </a:lnTo>
                  <a:lnTo>
                    <a:pt x="949" y="3472"/>
                  </a:lnTo>
                  <a:lnTo>
                    <a:pt x="876" y="3421"/>
                  </a:lnTo>
                  <a:lnTo>
                    <a:pt x="804" y="3368"/>
                  </a:lnTo>
                  <a:lnTo>
                    <a:pt x="736" y="3312"/>
                  </a:lnTo>
                  <a:lnTo>
                    <a:pt x="672" y="3251"/>
                  </a:lnTo>
                  <a:lnTo>
                    <a:pt x="609" y="3188"/>
                  </a:lnTo>
                  <a:lnTo>
                    <a:pt x="551" y="3124"/>
                  </a:lnTo>
                  <a:lnTo>
                    <a:pt x="492" y="3056"/>
                  </a:lnTo>
                  <a:lnTo>
                    <a:pt x="439" y="2985"/>
                  </a:lnTo>
                  <a:lnTo>
                    <a:pt x="391" y="2911"/>
                  </a:lnTo>
                  <a:lnTo>
                    <a:pt x="343" y="2837"/>
                  </a:lnTo>
                  <a:lnTo>
                    <a:pt x="302" y="2759"/>
                  </a:lnTo>
                  <a:lnTo>
                    <a:pt x="261" y="2677"/>
                  </a:lnTo>
                  <a:lnTo>
                    <a:pt x="226" y="2596"/>
                  </a:lnTo>
                  <a:lnTo>
                    <a:pt x="193" y="2513"/>
                  </a:lnTo>
                  <a:lnTo>
                    <a:pt x="165" y="2426"/>
                  </a:lnTo>
                  <a:lnTo>
                    <a:pt x="142" y="2340"/>
                  </a:lnTo>
                  <a:lnTo>
                    <a:pt x="122" y="2251"/>
                  </a:lnTo>
                  <a:lnTo>
                    <a:pt x="107" y="2160"/>
                  </a:lnTo>
                  <a:lnTo>
                    <a:pt x="94" y="2066"/>
                  </a:lnTo>
                  <a:lnTo>
                    <a:pt x="89" y="1974"/>
                  </a:lnTo>
                  <a:lnTo>
                    <a:pt x="86" y="1878"/>
                  </a:lnTo>
                  <a:lnTo>
                    <a:pt x="86" y="1878"/>
                  </a:lnTo>
                  <a:lnTo>
                    <a:pt x="86" y="1789"/>
                  </a:lnTo>
                  <a:lnTo>
                    <a:pt x="94" y="1703"/>
                  </a:lnTo>
                  <a:lnTo>
                    <a:pt x="104" y="1617"/>
                  </a:lnTo>
                  <a:lnTo>
                    <a:pt x="117" y="1530"/>
                  </a:lnTo>
                  <a:lnTo>
                    <a:pt x="134" y="1447"/>
                  </a:lnTo>
                  <a:lnTo>
                    <a:pt x="157" y="1365"/>
                  </a:lnTo>
                  <a:lnTo>
                    <a:pt x="180" y="1284"/>
                  </a:lnTo>
                  <a:lnTo>
                    <a:pt x="211" y="1203"/>
                  </a:lnTo>
                  <a:lnTo>
                    <a:pt x="241" y="1127"/>
                  </a:lnTo>
                  <a:lnTo>
                    <a:pt x="277" y="1051"/>
                  </a:lnTo>
                  <a:lnTo>
                    <a:pt x="315" y="975"/>
                  </a:lnTo>
                  <a:lnTo>
                    <a:pt x="355" y="903"/>
                  </a:lnTo>
                  <a:lnTo>
                    <a:pt x="401" y="832"/>
                  </a:lnTo>
                  <a:lnTo>
                    <a:pt x="449" y="764"/>
                  </a:lnTo>
                  <a:lnTo>
                    <a:pt x="497" y="698"/>
                  </a:lnTo>
                  <a:lnTo>
                    <a:pt x="551" y="634"/>
                  </a:lnTo>
                  <a:lnTo>
                    <a:pt x="607" y="574"/>
                  </a:lnTo>
                  <a:lnTo>
                    <a:pt x="665" y="515"/>
                  </a:lnTo>
                  <a:lnTo>
                    <a:pt x="726" y="459"/>
                  </a:lnTo>
                  <a:lnTo>
                    <a:pt x="789" y="406"/>
                  </a:lnTo>
                  <a:lnTo>
                    <a:pt x="855" y="355"/>
                  </a:lnTo>
                  <a:lnTo>
                    <a:pt x="921" y="307"/>
                  </a:lnTo>
                  <a:lnTo>
                    <a:pt x="992" y="261"/>
                  </a:lnTo>
                  <a:lnTo>
                    <a:pt x="1063" y="218"/>
                  </a:lnTo>
                  <a:lnTo>
                    <a:pt x="1137" y="180"/>
                  </a:lnTo>
                  <a:lnTo>
                    <a:pt x="1213" y="145"/>
                  </a:lnTo>
                  <a:lnTo>
                    <a:pt x="1292" y="112"/>
                  </a:lnTo>
                  <a:lnTo>
                    <a:pt x="1370" y="81"/>
                  </a:lnTo>
                  <a:lnTo>
                    <a:pt x="1452" y="56"/>
                  </a:lnTo>
                  <a:lnTo>
                    <a:pt x="1533" y="36"/>
                  </a:lnTo>
                  <a:lnTo>
                    <a:pt x="1617" y="15"/>
                  </a:lnTo>
                  <a:lnTo>
                    <a:pt x="1703" y="0"/>
                  </a:lnTo>
                  <a:lnTo>
                    <a:pt x="1345" y="0"/>
                  </a:lnTo>
                  <a:lnTo>
                    <a:pt x="1345" y="0"/>
                  </a:lnTo>
                  <a:lnTo>
                    <a:pt x="1271" y="28"/>
                  </a:lnTo>
                  <a:lnTo>
                    <a:pt x="1200" y="56"/>
                  </a:lnTo>
                  <a:lnTo>
                    <a:pt x="1132" y="89"/>
                  </a:lnTo>
                  <a:lnTo>
                    <a:pt x="1063" y="122"/>
                  </a:lnTo>
                  <a:lnTo>
                    <a:pt x="995" y="160"/>
                  </a:lnTo>
                  <a:lnTo>
                    <a:pt x="931" y="198"/>
                  </a:lnTo>
                  <a:lnTo>
                    <a:pt x="868" y="241"/>
                  </a:lnTo>
                  <a:lnTo>
                    <a:pt x="804" y="284"/>
                  </a:lnTo>
                  <a:lnTo>
                    <a:pt x="744" y="330"/>
                  </a:lnTo>
                  <a:lnTo>
                    <a:pt x="688" y="381"/>
                  </a:lnTo>
                  <a:lnTo>
                    <a:pt x="629" y="431"/>
                  </a:lnTo>
                  <a:lnTo>
                    <a:pt x="576" y="482"/>
                  </a:lnTo>
                  <a:lnTo>
                    <a:pt x="523" y="538"/>
                  </a:lnTo>
                  <a:lnTo>
                    <a:pt x="472" y="594"/>
                  </a:lnTo>
                  <a:lnTo>
                    <a:pt x="426" y="652"/>
                  </a:lnTo>
                  <a:lnTo>
                    <a:pt x="378" y="713"/>
                  </a:lnTo>
                  <a:lnTo>
                    <a:pt x="335" y="777"/>
                  </a:lnTo>
                  <a:lnTo>
                    <a:pt x="294" y="840"/>
                  </a:lnTo>
                  <a:lnTo>
                    <a:pt x="256" y="906"/>
                  </a:lnTo>
                  <a:lnTo>
                    <a:pt x="218" y="972"/>
                  </a:lnTo>
                  <a:lnTo>
                    <a:pt x="185" y="1041"/>
                  </a:lnTo>
                  <a:lnTo>
                    <a:pt x="155" y="1112"/>
                  </a:lnTo>
                  <a:lnTo>
                    <a:pt x="127" y="1183"/>
                  </a:lnTo>
                  <a:lnTo>
                    <a:pt x="99" y="1256"/>
                  </a:lnTo>
                  <a:lnTo>
                    <a:pt x="76" y="1330"/>
                  </a:lnTo>
                  <a:lnTo>
                    <a:pt x="56" y="1406"/>
                  </a:lnTo>
                  <a:lnTo>
                    <a:pt x="41" y="1482"/>
                  </a:lnTo>
                  <a:lnTo>
                    <a:pt x="25" y="1558"/>
                  </a:lnTo>
                  <a:lnTo>
                    <a:pt x="15" y="1637"/>
                  </a:lnTo>
                  <a:lnTo>
                    <a:pt x="8" y="1718"/>
                  </a:lnTo>
                  <a:lnTo>
                    <a:pt x="3" y="1797"/>
                  </a:lnTo>
                  <a:lnTo>
                    <a:pt x="0" y="1878"/>
                  </a:lnTo>
                  <a:lnTo>
                    <a:pt x="0" y="1878"/>
                  </a:lnTo>
                  <a:lnTo>
                    <a:pt x="3" y="1967"/>
                  </a:lnTo>
                  <a:lnTo>
                    <a:pt x="8" y="2056"/>
                  </a:lnTo>
                  <a:lnTo>
                    <a:pt x="18" y="2142"/>
                  </a:lnTo>
                  <a:lnTo>
                    <a:pt x="30" y="2226"/>
                  </a:lnTo>
                  <a:lnTo>
                    <a:pt x="48" y="2312"/>
                  </a:lnTo>
                  <a:lnTo>
                    <a:pt x="69" y="2393"/>
                  </a:lnTo>
                  <a:lnTo>
                    <a:pt x="91" y="2474"/>
                  </a:lnTo>
                  <a:lnTo>
                    <a:pt x="117" y="2556"/>
                  </a:lnTo>
                  <a:lnTo>
                    <a:pt x="147" y="2634"/>
                  </a:lnTo>
                  <a:lnTo>
                    <a:pt x="183" y="2710"/>
                  </a:lnTo>
                  <a:lnTo>
                    <a:pt x="218" y="2784"/>
                  </a:lnTo>
                  <a:lnTo>
                    <a:pt x="259" y="2858"/>
                  </a:lnTo>
                  <a:lnTo>
                    <a:pt x="299" y="2929"/>
                  </a:lnTo>
                  <a:lnTo>
                    <a:pt x="345" y="3000"/>
                  </a:lnTo>
                  <a:lnTo>
                    <a:pt x="393" y="3066"/>
                  </a:lnTo>
                  <a:lnTo>
                    <a:pt x="444" y="3132"/>
                  </a:lnTo>
                  <a:lnTo>
                    <a:pt x="497" y="3195"/>
                  </a:lnTo>
                  <a:lnTo>
                    <a:pt x="553" y="3254"/>
                  </a:lnTo>
                  <a:lnTo>
                    <a:pt x="612" y="3312"/>
                  </a:lnTo>
                  <a:lnTo>
                    <a:pt x="672" y="3368"/>
                  </a:lnTo>
                  <a:lnTo>
                    <a:pt x="736" y="3421"/>
                  </a:lnTo>
                  <a:lnTo>
                    <a:pt x="802" y="3472"/>
                  </a:lnTo>
                  <a:lnTo>
                    <a:pt x="868" y="3520"/>
                  </a:lnTo>
                  <a:lnTo>
                    <a:pt x="939" y="3566"/>
                  </a:lnTo>
                  <a:lnTo>
                    <a:pt x="1010" y="3609"/>
                  </a:lnTo>
                  <a:lnTo>
                    <a:pt x="1084" y="3647"/>
                  </a:lnTo>
                  <a:lnTo>
                    <a:pt x="1157" y="3685"/>
                  </a:lnTo>
                  <a:lnTo>
                    <a:pt x="1236" y="3718"/>
                  </a:lnTo>
                  <a:lnTo>
                    <a:pt x="1312" y="3748"/>
                  </a:lnTo>
                  <a:lnTo>
                    <a:pt x="1393" y="3774"/>
                  </a:lnTo>
                  <a:lnTo>
                    <a:pt x="1474" y="3797"/>
                  </a:lnTo>
                  <a:lnTo>
                    <a:pt x="1558" y="3817"/>
                  </a:lnTo>
                  <a:lnTo>
                    <a:pt x="1558" y="3817"/>
                  </a:lnTo>
                  <a:close/>
                  <a:moveTo>
                    <a:pt x="3180" y="949"/>
                  </a:moveTo>
                  <a:lnTo>
                    <a:pt x="3180" y="949"/>
                  </a:lnTo>
                  <a:lnTo>
                    <a:pt x="3198" y="936"/>
                  </a:lnTo>
                  <a:lnTo>
                    <a:pt x="3215" y="924"/>
                  </a:lnTo>
                  <a:lnTo>
                    <a:pt x="3238" y="911"/>
                  </a:lnTo>
                  <a:lnTo>
                    <a:pt x="3264" y="898"/>
                  </a:lnTo>
                  <a:lnTo>
                    <a:pt x="3286" y="891"/>
                  </a:lnTo>
                  <a:lnTo>
                    <a:pt x="3312" y="883"/>
                  </a:lnTo>
                  <a:lnTo>
                    <a:pt x="3335" y="878"/>
                  </a:lnTo>
                  <a:lnTo>
                    <a:pt x="3355" y="876"/>
                  </a:lnTo>
                  <a:lnTo>
                    <a:pt x="3355" y="876"/>
                  </a:lnTo>
                  <a:lnTo>
                    <a:pt x="3375" y="878"/>
                  </a:lnTo>
                  <a:lnTo>
                    <a:pt x="3393" y="883"/>
                  </a:lnTo>
                  <a:lnTo>
                    <a:pt x="3413" y="891"/>
                  </a:lnTo>
                  <a:lnTo>
                    <a:pt x="3431" y="901"/>
                  </a:lnTo>
                  <a:lnTo>
                    <a:pt x="3446" y="914"/>
                  </a:lnTo>
                  <a:lnTo>
                    <a:pt x="3459" y="929"/>
                  </a:lnTo>
                  <a:lnTo>
                    <a:pt x="3467" y="949"/>
                  </a:lnTo>
                  <a:lnTo>
                    <a:pt x="3472" y="972"/>
                  </a:lnTo>
                  <a:lnTo>
                    <a:pt x="3472" y="972"/>
                  </a:lnTo>
                  <a:lnTo>
                    <a:pt x="3472" y="990"/>
                  </a:lnTo>
                  <a:lnTo>
                    <a:pt x="3469" y="1005"/>
                  </a:lnTo>
                  <a:lnTo>
                    <a:pt x="3461" y="1020"/>
                  </a:lnTo>
                  <a:lnTo>
                    <a:pt x="3451" y="1030"/>
                  </a:lnTo>
                  <a:lnTo>
                    <a:pt x="3436" y="1041"/>
                  </a:lnTo>
                  <a:lnTo>
                    <a:pt x="3416" y="1048"/>
                  </a:lnTo>
                  <a:lnTo>
                    <a:pt x="3390" y="1053"/>
                  </a:lnTo>
                  <a:lnTo>
                    <a:pt x="3360" y="1056"/>
                  </a:lnTo>
                  <a:lnTo>
                    <a:pt x="3360" y="1056"/>
                  </a:lnTo>
                  <a:lnTo>
                    <a:pt x="3327" y="1053"/>
                  </a:lnTo>
                  <a:lnTo>
                    <a:pt x="3297" y="1051"/>
                  </a:lnTo>
                  <a:lnTo>
                    <a:pt x="3269" y="1046"/>
                  </a:lnTo>
                  <a:lnTo>
                    <a:pt x="3241" y="1041"/>
                  </a:lnTo>
                  <a:lnTo>
                    <a:pt x="3215" y="1033"/>
                  </a:lnTo>
                  <a:lnTo>
                    <a:pt x="3190" y="1023"/>
                  </a:lnTo>
                  <a:lnTo>
                    <a:pt x="3139" y="1000"/>
                  </a:lnTo>
                  <a:lnTo>
                    <a:pt x="3139" y="1000"/>
                  </a:lnTo>
                  <a:lnTo>
                    <a:pt x="3159" y="975"/>
                  </a:lnTo>
                  <a:lnTo>
                    <a:pt x="3180" y="949"/>
                  </a:lnTo>
                  <a:lnTo>
                    <a:pt x="3180" y="949"/>
                  </a:lnTo>
                  <a:close/>
                  <a:moveTo>
                    <a:pt x="2236" y="353"/>
                  </a:moveTo>
                  <a:lnTo>
                    <a:pt x="2236" y="353"/>
                  </a:lnTo>
                  <a:lnTo>
                    <a:pt x="2261" y="345"/>
                  </a:lnTo>
                  <a:lnTo>
                    <a:pt x="2261" y="345"/>
                  </a:lnTo>
                  <a:lnTo>
                    <a:pt x="2292" y="338"/>
                  </a:lnTo>
                  <a:lnTo>
                    <a:pt x="2325" y="332"/>
                  </a:lnTo>
                  <a:lnTo>
                    <a:pt x="2358" y="330"/>
                  </a:lnTo>
                  <a:lnTo>
                    <a:pt x="2391" y="332"/>
                  </a:lnTo>
                  <a:lnTo>
                    <a:pt x="2421" y="335"/>
                  </a:lnTo>
                  <a:lnTo>
                    <a:pt x="2451" y="340"/>
                  </a:lnTo>
                  <a:lnTo>
                    <a:pt x="2479" y="345"/>
                  </a:lnTo>
                  <a:lnTo>
                    <a:pt x="2502" y="353"/>
                  </a:lnTo>
                  <a:lnTo>
                    <a:pt x="2502" y="353"/>
                  </a:lnTo>
                  <a:lnTo>
                    <a:pt x="2525" y="365"/>
                  </a:lnTo>
                  <a:lnTo>
                    <a:pt x="2543" y="376"/>
                  </a:lnTo>
                  <a:lnTo>
                    <a:pt x="2561" y="388"/>
                  </a:lnTo>
                  <a:lnTo>
                    <a:pt x="2581" y="404"/>
                  </a:lnTo>
                  <a:lnTo>
                    <a:pt x="2601" y="424"/>
                  </a:lnTo>
                  <a:lnTo>
                    <a:pt x="2624" y="449"/>
                  </a:lnTo>
                  <a:lnTo>
                    <a:pt x="2644" y="475"/>
                  </a:lnTo>
                  <a:lnTo>
                    <a:pt x="2665" y="508"/>
                  </a:lnTo>
                  <a:lnTo>
                    <a:pt x="2682" y="543"/>
                  </a:lnTo>
                  <a:lnTo>
                    <a:pt x="2698" y="584"/>
                  </a:lnTo>
                  <a:lnTo>
                    <a:pt x="2710" y="627"/>
                  </a:lnTo>
                  <a:lnTo>
                    <a:pt x="2718" y="675"/>
                  </a:lnTo>
                  <a:lnTo>
                    <a:pt x="2723" y="731"/>
                  </a:lnTo>
                  <a:lnTo>
                    <a:pt x="2720" y="789"/>
                  </a:lnTo>
                  <a:lnTo>
                    <a:pt x="2715" y="853"/>
                  </a:lnTo>
                  <a:lnTo>
                    <a:pt x="2715" y="853"/>
                  </a:lnTo>
                  <a:lnTo>
                    <a:pt x="2680" y="855"/>
                  </a:lnTo>
                  <a:lnTo>
                    <a:pt x="2647" y="860"/>
                  </a:lnTo>
                  <a:lnTo>
                    <a:pt x="2611" y="868"/>
                  </a:lnTo>
                  <a:lnTo>
                    <a:pt x="2576" y="876"/>
                  </a:lnTo>
                  <a:lnTo>
                    <a:pt x="2543" y="888"/>
                  </a:lnTo>
                  <a:lnTo>
                    <a:pt x="2507" y="901"/>
                  </a:lnTo>
                  <a:lnTo>
                    <a:pt x="2472" y="919"/>
                  </a:lnTo>
                  <a:lnTo>
                    <a:pt x="2436" y="939"/>
                  </a:lnTo>
                  <a:lnTo>
                    <a:pt x="2436" y="939"/>
                  </a:lnTo>
                  <a:lnTo>
                    <a:pt x="2411" y="954"/>
                  </a:lnTo>
                  <a:lnTo>
                    <a:pt x="2385" y="975"/>
                  </a:lnTo>
                  <a:lnTo>
                    <a:pt x="2363" y="995"/>
                  </a:lnTo>
                  <a:lnTo>
                    <a:pt x="2342" y="1018"/>
                  </a:lnTo>
                  <a:lnTo>
                    <a:pt x="2325" y="1041"/>
                  </a:lnTo>
                  <a:lnTo>
                    <a:pt x="2312" y="1063"/>
                  </a:lnTo>
                  <a:lnTo>
                    <a:pt x="2299" y="1089"/>
                  </a:lnTo>
                  <a:lnTo>
                    <a:pt x="2289" y="1112"/>
                  </a:lnTo>
                  <a:lnTo>
                    <a:pt x="2281" y="1137"/>
                  </a:lnTo>
                  <a:lnTo>
                    <a:pt x="2276" y="1162"/>
                  </a:lnTo>
                  <a:lnTo>
                    <a:pt x="2274" y="1185"/>
                  </a:lnTo>
                  <a:lnTo>
                    <a:pt x="2274" y="1211"/>
                  </a:lnTo>
                  <a:lnTo>
                    <a:pt x="2276" y="1233"/>
                  </a:lnTo>
                  <a:lnTo>
                    <a:pt x="2281" y="1254"/>
                  </a:lnTo>
                  <a:lnTo>
                    <a:pt x="2292" y="1274"/>
                  </a:lnTo>
                  <a:lnTo>
                    <a:pt x="2302" y="1294"/>
                  </a:lnTo>
                  <a:lnTo>
                    <a:pt x="2302" y="1294"/>
                  </a:lnTo>
                  <a:lnTo>
                    <a:pt x="2319" y="1315"/>
                  </a:lnTo>
                  <a:lnTo>
                    <a:pt x="2340" y="1330"/>
                  </a:lnTo>
                  <a:lnTo>
                    <a:pt x="2360" y="1343"/>
                  </a:lnTo>
                  <a:lnTo>
                    <a:pt x="2383" y="1348"/>
                  </a:lnTo>
                  <a:lnTo>
                    <a:pt x="2406" y="1350"/>
                  </a:lnTo>
                  <a:lnTo>
                    <a:pt x="2431" y="1350"/>
                  </a:lnTo>
                  <a:lnTo>
                    <a:pt x="2457" y="1345"/>
                  </a:lnTo>
                  <a:lnTo>
                    <a:pt x="2482" y="1337"/>
                  </a:lnTo>
                  <a:lnTo>
                    <a:pt x="2505" y="1330"/>
                  </a:lnTo>
                  <a:lnTo>
                    <a:pt x="2530" y="1317"/>
                  </a:lnTo>
                  <a:lnTo>
                    <a:pt x="2555" y="1302"/>
                  </a:lnTo>
                  <a:lnTo>
                    <a:pt x="2578" y="1287"/>
                  </a:lnTo>
                  <a:lnTo>
                    <a:pt x="2599" y="1269"/>
                  </a:lnTo>
                  <a:lnTo>
                    <a:pt x="2619" y="1251"/>
                  </a:lnTo>
                  <a:lnTo>
                    <a:pt x="2637" y="1233"/>
                  </a:lnTo>
                  <a:lnTo>
                    <a:pt x="2652" y="1216"/>
                  </a:lnTo>
                  <a:lnTo>
                    <a:pt x="2652" y="1216"/>
                  </a:lnTo>
                  <a:lnTo>
                    <a:pt x="2672" y="1188"/>
                  </a:lnTo>
                  <a:lnTo>
                    <a:pt x="2693" y="1160"/>
                  </a:lnTo>
                  <a:lnTo>
                    <a:pt x="2710" y="1129"/>
                  </a:lnTo>
                  <a:lnTo>
                    <a:pt x="2726" y="1099"/>
                  </a:lnTo>
                  <a:lnTo>
                    <a:pt x="2741" y="1066"/>
                  </a:lnTo>
                  <a:lnTo>
                    <a:pt x="2756" y="1030"/>
                  </a:lnTo>
                  <a:lnTo>
                    <a:pt x="2769" y="997"/>
                  </a:lnTo>
                  <a:lnTo>
                    <a:pt x="2781" y="959"/>
                  </a:lnTo>
                  <a:lnTo>
                    <a:pt x="2781" y="959"/>
                  </a:lnTo>
                  <a:lnTo>
                    <a:pt x="2804" y="967"/>
                  </a:lnTo>
                  <a:lnTo>
                    <a:pt x="2804" y="967"/>
                  </a:lnTo>
                  <a:lnTo>
                    <a:pt x="2835" y="975"/>
                  </a:lnTo>
                  <a:lnTo>
                    <a:pt x="2865" y="985"/>
                  </a:lnTo>
                  <a:lnTo>
                    <a:pt x="2921" y="1010"/>
                  </a:lnTo>
                  <a:lnTo>
                    <a:pt x="2974" y="1038"/>
                  </a:lnTo>
                  <a:lnTo>
                    <a:pt x="3025" y="1066"/>
                  </a:lnTo>
                  <a:lnTo>
                    <a:pt x="3025" y="1066"/>
                  </a:lnTo>
                  <a:lnTo>
                    <a:pt x="3015" y="1101"/>
                  </a:lnTo>
                  <a:lnTo>
                    <a:pt x="3007" y="1134"/>
                  </a:lnTo>
                  <a:lnTo>
                    <a:pt x="3005" y="1162"/>
                  </a:lnTo>
                  <a:lnTo>
                    <a:pt x="3002" y="1188"/>
                  </a:lnTo>
                  <a:lnTo>
                    <a:pt x="3002" y="1226"/>
                  </a:lnTo>
                  <a:lnTo>
                    <a:pt x="3002" y="1249"/>
                  </a:lnTo>
                  <a:lnTo>
                    <a:pt x="3002" y="1249"/>
                  </a:lnTo>
                  <a:lnTo>
                    <a:pt x="3002" y="1289"/>
                  </a:lnTo>
                  <a:lnTo>
                    <a:pt x="3007" y="1332"/>
                  </a:lnTo>
                  <a:lnTo>
                    <a:pt x="3012" y="1376"/>
                  </a:lnTo>
                  <a:lnTo>
                    <a:pt x="3022" y="1421"/>
                  </a:lnTo>
                  <a:lnTo>
                    <a:pt x="3035" y="1475"/>
                  </a:lnTo>
                  <a:lnTo>
                    <a:pt x="3053" y="1530"/>
                  </a:lnTo>
                  <a:lnTo>
                    <a:pt x="3076" y="1596"/>
                  </a:lnTo>
                  <a:lnTo>
                    <a:pt x="3104" y="1672"/>
                  </a:lnTo>
                  <a:lnTo>
                    <a:pt x="3104" y="1672"/>
                  </a:lnTo>
                  <a:lnTo>
                    <a:pt x="3129" y="1736"/>
                  </a:lnTo>
                  <a:lnTo>
                    <a:pt x="3157" y="1794"/>
                  </a:lnTo>
                  <a:lnTo>
                    <a:pt x="3182" y="1848"/>
                  </a:lnTo>
                  <a:lnTo>
                    <a:pt x="3205" y="1903"/>
                  </a:lnTo>
                  <a:lnTo>
                    <a:pt x="3225" y="1957"/>
                  </a:lnTo>
                  <a:lnTo>
                    <a:pt x="3241" y="2010"/>
                  </a:lnTo>
                  <a:lnTo>
                    <a:pt x="3246" y="2040"/>
                  </a:lnTo>
                  <a:lnTo>
                    <a:pt x="3251" y="2068"/>
                  </a:lnTo>
                  <a:lnTo>
                    <a:pt x="3253" y="2099"/>
                  </a:lnTo>
                  <a:lnTo>
                    <a:pt x="3253" y="2129"/>
                  </a:lnTo>
                  <a:lnTo>
                    <a:pt x="3253" y="2129"/>
                  </a:lnTo>
                  <a:lnTo>
                    <a:pt x="3251" y="2165"/>
                  </a:lnTo>
                  <a:lnTo>
                    <a:pt x="3246" y="2200"/>
                  </a:lnTo>
                  <a:lnTo>
                    <a:pt x="3238" y="2233"/>
                  </a:lnTo>
                  <a:lnTo>
                    <a:pt x="3231" y="2264"/>
                  </a:lnTo>
                  <a:lnTo>
                    <a:pt x="3218" y="2294"/>
                  </a:lnTo>
                  <a:lnTo>
                    <a:pt x="3205" y="2322"/>
                  </a:lnTo>
                  <a:lnTo>
                    <a:pt x="3192" y="2350"/>
                  </a:lnTo>
                  <a:lnTo>
                    <a:pt x="3177" y="2375"/>
                  </a:lnTo>
                  <a:lnTo>
                    <a:pt x="3159" y="2398"/>
                  </a:lnTo>
                  <a:lnTo>
                    <a:pt x="3139" y="2419"/>
                  </a:lnTo>
                  <a:lnTo>
                    <a:pt x="3121" y="2439"/>
                  </a:lnTo>
                  <a:lnTo>
                    <a:pt x="3099" y="2459"/>
                  </a:lnTo>
                  <a:lnTo>
                    <a:pt x="3076" y="2474"/>
                  </a:lnTo>
                  <a:lnTo>
                    <a:pt x="3053" y="2490"/>
                  </a:lnTo>
                  <a:lnTo>
                    <a:pt x="3030" y="2502"/>
                  </a:lnTo>
                  <a:lnTo>
                    <a:pt x="3005" y="2515"/>
                  </a:lnTo>
                  <a:lnTo>
                    <a:pt x="3005" y="2515"/>
                  </a:lnTo>
                  <a:lnTo>
                    <a:pt x="3005" y="2467"/>
                  </a:lnTo>
                  <a:lnTo>
                    <a:pt x="3002" y="2419"/>
                  </a:lnTo>
                  <a:lnTo>
                    <a:pt x="3000" y="2370"/>
                  </a:lnTo>
                  <a:lnTo>
                    <a:pt x="2995" y="2325"/>
                  </a:lnTo>
                  <a:lnTo>
                    <a:pt x="2995" y="2325"/>
                  </a:lnTo>
                  <a:lnTo>
                    <a:pt x="2984" y="2284"/>
                  </a:lnTo>
                  <a:lnTo>
                    <a:pt x="2974" y="2254"/>
                  </a:lnTo>
                  <a:lnTo>
                    <a:pt x="2964" y="2236"/>
                  </a:lnTo>
                  <a:lnTo>
                    <a:pt x="2959" y="2231"/>
                  </a:lnTo>
                  <a:lnTo>
                    <a:pt x="2954" y="2226"/>
                  </a:lnTo>
                  <a:lnTo>
                    <a:pt x="2949" y="2226"/>
                  </a:lnTo>
                  <a:lnTo>
                    <a:pt x="2944" y="2228"/>
                  </a:lnTo>
                  <a:lnTo>
                    <a:pt x="2931" y="2236"/>
                  </a:lnTo>
                  <a:lnTo>
                    <a:pt x="2916" y="2254"/>
                  </a:lnTo>
                  <a:lnTo>
                    <a:pt x="2898" y="2279"/>
                  </a:lnTo>
                  <a:lnTo>
                    <a:pt x="2898" y="2279"/>
                  </a:lnTo>
                  <a:lnTo>
                    <a:pt x="2870" y="2315"/>
                  </a:lnTo>
                  <a:lnTo>
                    <a:pt x="2837" y="2348"/>
                  </a:lnTo>
                  <a:lnTo>
                    <a:pt x="2804" y="2381"/>
                  </a:lnTo>
                  <a:lnTo>
                    <a:pt x="2769" y="2408"/>
                  </a:lnTo>
                  <a:lnTo>
                    <a:pt x="2736" y="2434"/>
                  </a:lnTo>
                  <a:lnTo>
                    <a:pt x="2700" y="2457"/>
                  </a:lnTo>
                  <a:lnTo>
                    <a:pt x="2639" y="2497"/>
                  </a:lnTo>
                  <a:lnTo>
                    <a:pt x="2639" y="2497"/>
                  </a:lnTo>
                  <a:lnTo>
                    <a:pt x="2609" y="2477"/>
                  </a:lnTo>
                  <a:lnTo>
                    <a:pt x="2583" y="2452"/>
                  </a:lnTo>
                  <a:lnTo>
                    <a:pt x="2583" y="2452"/>
                  </a:lnTo>
                  <a:lnTo>
                    <a:pt x="2611" y="2439"/>
                  </a:lnTo>
                  <a:lnTo>
                    <a:pt x="2639" y="2424"/>
                  </a:lnTo>
                  <a:lnTo>
                    <a:pt x="2667" y="2406"/>
                  </a:lnTo>
                  <a:lnTo>
                    <a:pt x="2693" y="2386"/>
                  </a:lnTo>
                  <a:lnTo>
                    <a:pt x="2718" y="2365"/>
                  </a:lnTo>
                  <a:lnTo>
                    <a:pt x="2741" y="2345"/>
                  </a:lnTo>
                  <a:lnTo>
                    <a:pt x="2761" y="2320"/>
                  </a:lnTo>
                  <a:lnTo>
                    <a:pt x="2779" y="2294"/>
                  </a:lnTo>
                  <a:lnTo>
                    <a:pt x="2779" y="2294"/>
                  </a:lnTo>
                  <a:lnTo>
                    <a:pt x="2804" y="2256"/>
                  </a:lnTo>
                  <a:lnTo>
                    <a:pt x="2824" y="2216"/>
                  </a:lnTo>
                  <a:lnTo>
                    <a:pt x="2842" y="2170"/>
                  </a:lnTo>
                  <a:lnTo>
                    <a:pt x="2847" y="2147"/>
                  </a:lnTo>
                  <a:lnTo>
                    <a:pt x="2852" y="2124"/>
                  </a:lnTo>
                  <a:lnTo>
                    <a:pt x="2855" y="2099"/>
                  </a:lnTo>
                  <a:lnTo>
                    <a:pt x="2857" y="2073"/>
                  </a:lnTo>
                  <a:lnTo>
                    <a:pt x="2855" y="2051"/>
                  </a:lnTo>
                  <a:lnTo>
                    <a:pt x="2852" y="2025"/>
                  </a:lnTo>
                  <a:lnTo>
                    <a:pt x="2847" y="2000"/>
                  </a:lnTo>
                  <a:lnTo>
                    <a:pt x="2840" y="1974"/>
                  </a:lnTo>
                  <a:lnTo>
                    <a:pt x="2827" y="1949"/>
                  </a:lnTo>
                  <a:lnTo>
                    <a:pt x="2814" y="1924"/>
                  </a:lnTo>
                  <a:lnTo>
                    <a:pt x="2814" y="1924"/>
                  </a:lnTo>
                  <a:lnTo>
                    <a:pt x="2804" y="1911"/>
                  </a:lnTo>
                  <a:lnTo>
                    <a:pt x="2794" y="1901"/>
                  </a:lnTo>
                  <a:lnTo>
                    <a:pt x="2784" y="1893"/>
                  </a:lnTo>
                  <a:lnTo>
                    <a:pt x="2774" y="1886"/>
                  </a:lnTo>
                  <a:lnTo>
                    <a:pt x="2751" y="1876"/>
                  </a:lnTo>
                  <a:lnTo>
                    <a:pt x="2726" y="1870"/>
                  </a:lnTo>
                  <a:lnTo>
                    <a:pt x="2700" y="1870"/>
                  </a:lnTo>
                  <a:lnTo>
                    <a:pt x="2675" y="1876"/>
                  </a:lnTo>
                  <a:lnTo>
                    <a:pt x="2652" y="1883"/>
                  </a:lnTo>
                  <a:lnTo>
                    <a:pt x="2629" y="1896"/>
                  </a:lnTo>
                  <a:lnTo>
                    <a:pt x="2629" y="1896"/>
                  </a:lnTo>
                  <a:lnTo>
                    <a:pt x="2604" y="1914"/>
                  </a:lnTo>
                  <a:lnTo>
                    <a:pt x="2576" y="1936"/>
                  </a:lnTo>
                  <a:lnTo>
                    <a:pt x="2545" y="1964"/>
                  </a:lnTo>
                  <a:lnTo>
                    <a:pt x="2517" y="2002"/>
                  </a:lnTo>
                  <a:lnTo>
                    <a:pt x="2502" y="2023"/>
                  </a:lnTo>
                  <a:lnTo>
                    <a:pt x="2490" y="2043"/>
                  </a:lnTo>
                  <a:lnTo>
                    <a:pt x="2477" y="2068"/>
                  </a:lnTo>
                  <a:lnTo>
                    <a:pt x="2467" y="2094"/>
                  </a:lnTo>
                  <a:lnTo>
                    <a:pt x="2457" y="2122"/>
                  </a:lnTo>
                  <a:lnTo>
                    <a:pt x="2449" y="2150"/>
                  </a:lnTo>
                  <a:lnTo>
                    <a:pt x="2441" y="2183"/>
                  </a:lnTo>
                  <a:lnTo>
                    <a:pt x="2436" y="2216"/>
                  </a:lnTo>
                  <a:lnTo>
                    <a:pt x="2436" y="2216"/>
                  </a:lnTo>
                  <a:lnTo>
                    <a:pt x="2436" y="2246"/>
                  </a:lnTo>
                  <a:lnTo>
                    <a:pt x="2436" y="2279"/>
                  </a:lnTo>
                  <a:lnTo>
                    <a:pt x="2439" y="2307"/>
                  </a:lnTo>
                  <a:lnTo>
                    <a:pt x="2441" y="2335"/>
                  </a:lnTo>
                  <a:lnTo>
                    <a:pt x="2446" y="2363"/>
                  </a:lnTo>
                  <a:lnTo>
                    <a:pt x="2451" y="2386"/>
                  </a:lnTo>
                  <a:lnTo>
                    <a:pt x="2459" y="2408"/>
                  </a:lnTo>
                  <a:lnTo>
                    <a:pt x="2469" y="2431"/>
                  </a:lnTo>
                  <a:lnTo>
                    <a:pt x="2469" y="2431"/>
                  </a:lnTo>
                  <a:lnTo>
                    <a:pt x="2444" y="2436"/>
                  </a:lnTo>
                  <a:lnTo>
                    <a:pt x="2418" y="2439"/>
                  </a:lnTo>
                  <a:lnTo>
                    <a:pt x="2418" y="2439"/>
                  </a:lnTo>
                  <a:lnTo>
                    <a:pt x="2396" y="2444"/>
                  </a:lnTo>
                  <a:lnTo>
                    <a:pt x="2373" y="2449"/>
                  </a:lnTo>
                  <a:lnTo>
                    <a:pt x="2373" y="2449"/>
                  </a:lnTo>
                  <a:lnTo>
                    <a:pt x="2352" y="2419"/>
                  </a:lnTo>
                  <a:lnTo>
                    <a:pt x="2332" y="2393"/>
                  </a:lnTo>
                  <a:lnTo>
                    <a:pt x="2314" y="2373"/>
                  </a:lnTo>
                  <a:lnTo>
                    <a:pt x="2299" y="2360"/>
                  </a:lnTo>
                  <a:lnTo>
                    <a:pt x="2299" y="2360"/>
                  </a:lnTo>
                  <a:lnTo>
                    <a:pt x="2274" y="2337"/>
                  </a:lnTo>
                  <a:lnTo>
                    <a:pt x="2243" y="2315"/>
                  </a:lnTo>
                  <a:lnTo>
                    <a:pt x="2208" y="2292"/>
                  </a:lnTo>
                  <a:lnTo>
                    <a:pt x="2188" y="2279"/>
                  </a:lnTo>
                  <a:lnTo>
                    <a:pt x="2165" y="2269"/>
                  </a:lnTo>
                  <a:lnTo>
                    <a:pt x="2165" y="1492"/>
                  </a:lnTo>
                  <a:lnTo>
                    <a:pt x="2165" y="838"/>
                  </a:lnTo>
                  <a:lnTo>
                    <a:pt x="2477" y="835"/>
                  </a:lnTo>
                  <a:lnTo>
                    <a:pt x="2477" y="835"/>
                  </a:lnTo>
                  <a:lnTo>
                    <a:pt x="2495" y="835"/>
                  </a:lnTo>
                  <a:lnTo>
                    <a:pt x="2512" y="832"/>
                  </a:lnTo>
                  <a:lnTo>
                    <a:pt x="2528" y="827"/>
                  </a:lnTo>
                  <a:lnTo>
                    <a:pt x="2545" y="822"/>
                  </a:lnTo>
                  <a:lnTo>
                    <a:pt x="2561" y="815"/>
                  </a:lnTo>
                  <a:lnTo>
                    <a:pt x="2573" y="807"/>
                  </a:lnTo>
                  <a:lnTo>
                    <a:pt x="2586" y="797"/>
                  </a:lnTo>
                  <a:lnTo>
                    <a:pt x="2599" y="787"/>
                  </a:lnTo>
                  <a:lnTo>
                    <a:pt x="2609" y="774"/>
                  </a:lnTo>
                  <a:lnTo>
                    <a:pt x="2619" y="761"/>
                  </a:lnTo>
                  <a:lnTo>
                    <a:pt x="2629" y="746"/>
                  </a:lnTo>
                  <a:lnTo>
                    <a:pt x="2637" y="731"/>
                  </a:lnTo>
                  <a:lnTo>
                    <a:pt x="2642" y="716"/>
                  </a:lnTo>
                  <a:lnTo>
                    <a:pt x="2644" y="700"/>
                  </a:lnTo>
                  <a:lnTo>
                    <a:pt x="2649" y="683"/>
                  </a:lnTo>
                  <a:lnTo>
                    <a:pt x="2649" y="665"/>
                  </a:lnTo>
                  <a:lnTo>
                    <a:pt x="2649" y="665"/>
                  </a:lnTo>
                  <a:lnTo>
                    <a:pt x="2649" y="647"/>
                  </a:lnTo>
                  <a:lnTo>
                    <a:pt x="2644" y="629"/>
                  </a:lnTo>
                  <a:lnTo>
                    <a:pt x="2642" y="614"/>
                  </a:lnTo>
                  <a:lnTo>
                    <a:pt x="2637" y="599"/>
                  </a:lnTo>
                  <a:lnTo>
                    <a:pt x="2629" y="584"/>
                  </a:lnTo>
                  <a:lnTo>
                    <a:pt x="2619" y="568"/>
                  </a:lnTo>
                  <a:lnTo>
                    <a:pt x="2609" y="556"/>
                  </a:lnTo>
                  <a:lnTo>
                    <a:pt x="2599" y="543"/>
                  </a:lnTo>
                  <a:lnTo>
                    <a:pt x="2586" y="533"/>
                  </a:lnTo>
                  <a:lnTo>
                    <a:pt x="2573" y="523"/>
                  </a:lnTo>
                  <a:lnTo>
                    <a:pt x="2561" y="515"/>
                  </a:lnTo>
                  <a:lnTo>
                    <a:pt x="2545" y="508"/>
                  </a:lnTo>
                  <a:lnTo>
                    <a:pt x="2528" y="500"/>
                  </a:lnTo>
                  <a:lnTo>
                    <a:pt x="2512" y="497"/>
                  </a:lnTo>
                  <a:lnTo>
                    <a:pt x="2495" y="495"/>
                  </a:lnTo>
                  <a:lnTo>
                    <a:pt x="2477" y="492"/>
                  </a:lnTo>
                  <a:lnTo>
                    <a:pt x="2363" y="492"/>
                  </a:lnTo>
                  <a:lnTo>
                    <a:pt x="2162" y="492"/>
                  </a:lnTo>
                  <a:lnTo>
                    <a:pt x="2162" y="492"/>
                  </a:lnTo>
                  <a:lnTo>
                    <a:pt x="2155" y="492"/>
                  </a:lnTo>
                  <a:lnTo>
                    <a:pt x="2149" y="487"/>
                  </a:lnTo>
                  <a:lnTo>
                    <a:pt x="2147" y="482"/>
                  </a:lnTo>
                  <a:lnTo>
                    <a:pt x="2147" y="477"/>
                  </a:lnTo>
                  <a:lnTo>
                    <a:pt x="2149" y="464"/>
                  </a:lnTo>
                  <a:lnTo>
                    <a:pt x="2160" y="454"/>
                  </a:lnTo>
                  <a:lnTo>
                    <a:pt x="2160" y="454"/>
                  </a:lnTo>
                  <a:lnTo>
                    <a:pt x="2182" y="431"/>
                  </a:lnTo>
                  <a:lnTo>
                    <a:pt x="2203" y="409"/>
                  </a:lnTo>
                  <a:lnTo>
                    <a:pt x="2221" y="381"/>
                  </a:lnTo>
                  <a:lnTo>
                    <a:pt x="2236" y="353"/>
                  </a:lnTo>
                  <a:lnTo>
                    <a:pt x="2236" y="353"/>
                  </a:lnTo>
                  <a:close/>
                  <a:moveTo>
                    <a:pt x="2695" y="949"/>
                  </a:moveTo>
                  <a:lnTo>
                    <a:pt x="2695" y="949"/>
                  </a:lnTo>
                  <a:lnTo>
                    <a:pt x="2682" y="990"/>
                  </a:lnTo>
                  <a:lnTo>
                    <a:pt x="2670" y="1033"/>
                  </a:lnTo>
                  <a:lnTo>
                    <a:pt x="2670" y="1033"/>
                  </a:lnTo>
                  <a:lnTo>
                    <a:pt x="2654" y="1071"/>
                  </a:lnTo>
                  <a:lnTo>
                    <a:pt x="2637" y="1107"/>
                  </a:lnTo>
                  <a:lnTo>
                    <a:pt x="2619" y="1137"/>
                  </a:lnTo>
                  <a:lnTo>
                    <a:pt x="2601" y="1165"/>
                  </a:lnTo>
                  <a:lnTo>
                    <a:pt x="2583" y="1185"/>
                  </a:lnTo>
                  <a:lnTo>
                    <a:pt x="2568" y="1206"/>
                  </a:lnTo>
                  <a:lnTo>
                    <a:pt x="2535" y="1233"/>
                  </a:lnTo>
                  <a:lnTo>
                    <a:pt x="2535" y="1233"/>
                  </a:lnTo>
                  <a:lnTo>
                    <a:pt x="2515" y="1249"/>
                  </a:lnTo>
                  <a:lnTo>
                    <a:pt x="2492" y="1261"/>
                  </a:lnTo>
                  <a:lnTo>
                    <a:pt x="2469" y="1271"/>
                  </a:lnTo>
                  <a:lnTo>
                    <a:pt x="2449" y="1274"/>
                  </a:lnTo>
                  <a:lnTo>
                    <a:pt x="2426" y="1274"/>
                  </a:lnTo>
                  <a:lnTo>
                    <a:pt x="2408" y="1269"/>
                  </a:lnTo>
                  <a:lnTo>
                    <a:pt x="2388" y="1256"/>
                  </a:lnTo>
                  <a:lnTo>
                    <a:pt x="2373" y="1238"/>
                  </a:lnTo>
                  <a:lnTo>
                    <a:pt x="2373" y="1238"/>
                  </a:lnTo>
                  <a:lnTo>
                    <a:pt x="2363" y="1223"/>
                  </a:lnTo>
                  <a:lnTo>
                    <a:pt x="2358" y="1206"/>
                  </a:lnTo>
                  <a:lnTo>
                    <a:pt x="2358" y="1185"/>
                  </a:lnTo>
                  <a:lnTo>
                    <a:pt x="2360" y="1167"/>
                  </a:lnTo>
                  <a:lnTo>
                    <a:pt x="2365" y="1145"/>
                  </a:lnTo>
                  <a:lnTo>
                    <a:pt x="2375" y="1124"/>
                  </a:lnTo>
                  <a:lnTo>
                    <a:pt x="2388" y="1104"/>
                  </a:lnTo>
                  <a:lnTo>
                    <a:pt x="2403" y="1084"/>
                  </a:lnTo>
                  <a:lnTo>
                    <a:pt x="2403" y="1084"/>
                  </a:lnTo>
                  <a:lnTo>
                    <a:pt x="2431" y="1053"/>
                  </a:lnTo>
                  <a:lnTo>
                    <a:pt x="2464" y="1025"/>
                  </a:lnTo>
                  <a:lnTo>
                    <a:pt x="2497" y="1002"/>
                  </a:lnTo>
                  <a:lnTo>
                    <a:pt x="2533" y="982"/>
                  </a:lnTo>
                  <a:lnTo>
                    <a:pt x="2571" y="969"/>
                  </a:lnTo>
                  <a:lnTo>
                    <a:pt x="2609" y="957"/>
                  </a:lnTo>
                  <a:lnTo>
                    <a:pt x="2652" y="952"/>
                  </a:lnTo>
                  <a:lnTo>
                    <a:pt x="2695" y="949"/>
                  </a:lnTo>
                  <a:lnTo>
                    <a:pt x="2695" y="949"/>
                  </a:lnTo>
                  <a:close/>
                  <a:moveTo>
                    <a:pt x="2548" y="2703"/>
                  </a:moveTo>
                  <a:lnTo>
                    <a:pt x="2548" y="2703"/>
                  </a:lnTo>
                  <a:lnTo>
                    <a:pt x="2538" y="2718"/>
                  </a:lnTo>
                  <a:lnTo>
                    <a:pt x="2522" y="2733"/>
                  </a:lnTo>
                  <a:lnTo>
                    <a:pt x="2507" y="2749"/>
                  </a:lnTo>
                  <a:lnTo>
                    <a:pt x="2490" y="2759"/>
                  </a:lnTo>
                  <a:lnTo>
                    <a:pt x="2469" y="2769"/>
                  </a:lnTo>
                  <a:lnTo>
                    <a:pt x="2449" y="2776"/>
                  </a:lnTo>
                  <a:lnTo>
                    <a:pt x="2426" y="2782"/>
                  </a:lnTo>
                  <a:lnTo>
                    <a:pt x="2403" y="2787"/>
                  </a:lnTo>
                  <a:lnTo>
                    <a:pt x="2380" y="2787"/>
                  </a:lnTo>
                  <a:lnTo>
                    <a:pt x="2358" y="2787"/>
                  </a:lnTo>
                  <a:lnTo>
                    <a:pt x="2335" y="2784"/>
                  </a:lnTo>
                  <a:lnTo>
                    <a:pt x="2314" y="2779"/>
                  </a:lnTo>
                  <a:lnTo>
                    <a:pt x="2292" y="2771"/>
                  </a:lnTo>
                  <a:lnTo>
                    <a:pt x="2274" y="2764"/>
                  </a:lnTo>
                  <a:lnTo>
                    <a:pt x="2253" y="2751"/>
                  </a:lnTo>
                  <a:lnTo>
                    <a:pt x="2238" y="2736"/>
                  </a:lnTo>
                  <a:lnTo>
                    <a:pt x="2238" y="2736"/>
                  </a:lnTo>
                  <a:lnTo>
                    <a:pt x="2228" y="2728"/>
                  </a:lnTo>
                  <a:lnTo>
                    <a:pt x="2215" y="2718"/>
                  </a:lnTo>
                  <a:lnTo>
                    <a:pt x="2203" y="2700"/>
                  </a:lnTo>
                  <a:lnTo>
                    <a:pt x="2193" y="2675"/>
                  </a:lnTo>
                  <a:lnTo>
                    <a:pt x="2180" y="2642"/>
                  </a:lnTo>
                  <a:lnTo>
                    <a:pt x="2172" y="2596"/>
                  </a:lnTo>
                  <a:lnTo>
                    <a:pt x="2167" y="2538"/>
                  </a:lnTo>
                  <a:lnTo>
                    <a:pt x="2165" y="2467"/>
                  </a:lnTo>
                  <a:lnTo>
                    <a:pt x="2165" y="2388"/>
                  </a:lnTo>
                  <a:lnTo>
                    <a:pt x="2165" y="2350"/>
                  </a:lnTo>
                  <a:lnTo>
                    <a:pt x="2165" y="2350"/>
                  </a:lnTo>
                  <a:lnTo>
                    <a:pt x="2190" y="2360"/>
                  </a:lnTo>
                  <a:lnTo>
                    <a:pt x="2190" y="2360"/>
                  </a:lnTo>
                  <a:lnTo>
                    <a:pt x="2231" y="2388"/>
                  </a:lnTo>
                  <a:lnTo>
                    <a:pt x="2264" y="2416"/>
                  </a:lnTo>
                  <a:lnTo>
                    <a:pt x="2294" y="2444"/>
                  </a:lnTo>
                  <a:lnTo>
                    <a:pt x="2317" y="2474"/>
                  </a:lnTo>
                  <a:lnTo>
                    <a:pt x="2317" y="2474"/>
                  </a:lnTo>
                  <a:lnTo>
                    <a:pt x="2299" y="2485"/>
                  </a:lnTo>
                  <a:lnTo>
                    <a:pt x="2286" y="2497"/>
                  </a:lnTo>
                  <a:lnTo>
                    <a:pt x="2274" y="2510"/>
                  </a:lnTo>
                  <a:lnTo>
                    <a:pt x="2261" y="2525"/>
                  </a:lnTo>
                  <a:lnTo>
                    <a:pt x="2251" y="2540"/>
                  </a:lnTo>
                  <a:lnTo>
                    <a:pt x="2243" y="2556"/>
                  </a:lnTo>
                  <a:lnTo>
                    <a:pt x="2238" y="2573"/>
                  </a:lnTo>
                  <a:lnTo>
                    <a:pt x="2233" y="2591"/>
                  </a:lnTo>
                  <a:lnTo>
                    <a:pt x="2233" y="2591"/>
                  </a:lnTo>
                  <a:lnTo>
                    <a:pt x="2231" y="2611"/>
                  </a:lnTo>
                  <a:lnTo>
                    <a:pt x="2231" y="2634"/>
                  </a:lnTo>
                  <a:lnTo>
                    <a:pt x="2233" y="2655"/>
                  </a:lnTo>
                  <a:lnTo>
                    <a:pt x="2241" y="2675"/>
                  </a:lnTo>
                  <a:lnTo>
                    <a:pt x="2248" y="2693"/>
                  </a:lnTo>
                  <a:lnTo>
                    <a:pt x="2264" y="2708"/>
                  </a:lnTo>
                  <a:lnTo>
                    <a:pt x="2281" y="2718"/>
                  </a:lnTo>
                  <a:lnTo>
                    <a:pt x="2302" y="2726"/>
                  </a:lnTo>
                  <a:lnTo>
                    <a:pt x="2302" y="2726"/>
                  </a:lnTo>
                  <a:lnTo>
                    <a:pt x="2317" y="2726"/>
                  </a:lnTo>
                  <a:lnTo>
                    <a:pt x="2330" y="2726"/>
                  </a:lnTo>
                  <a:lnTo>
                    <a:pt x="2342" y="2723"/>
                  </a:lnTo>
                  <a:lnTo>
                    <a:pt x="2352" y="2718"/>
                  </a:lnTo>
                  <a:lnTo>
                    <a:pt x="2360" y="2713"/>
                  </a:lnTo>
                  <a:lnTo>
                    <a:pt x="2370" y="2705"/>
                  </a:lnTo>
                  <a:lnTo>
                    <a:pt x="2383" y="2690"/>
                  </a:lnTo>
                  <a:lnTo>
                    <a:pt x="2393" y="2670"/>
                  </a:lnTo>
                  <a:lnTo>
                    <a:pt x="2401" y="2650"/>
                  </a:lnTo>
                  <a:lnTo>
                    <a:pt x="2408" y="2611"/>
                  </a:lnTo>
                  <a:lnTo>
                    <a:pt x="2408" y="2611"/>
                  </a:lnTo>
                  <a:lnTo>
                    <a:pt x="2411" y="2584"/>
                  </a:lnTo>
                  <a:lnTo>
                    <a:pt x="2411" y="2558"/>
                  </a:lnTo>
                  <a:lnTo>
                    <a:pt x="2406" y="2533"/>
                  </a:lnTo>
                  <a:lnTo>
                    <a:pt x="2401" y="2507"/>
                  </a:lnTo>
                  <a:lnTo>
                    <a:pt x="2401" y="2507"/>
                  </a:lnTo>
                  <a:lnTo>
                    <a:pt x="2416" y="2502"/>
                  </a:lnTo>
                  <a:lnTo>
                    <a:pt x="2436" y="2500"/>
                  </a:lnTo>
                  <a:lnTo>
                    <a:pt x="2436" y="2500"/>
                  </a:lnTo>
                  <a:lnTo>
                    <a:pt x="2467" y="2492"/>
                  </a:lnTo>
                  <a:lnTo>
                    <a:pt x="2500" y="2485"/>
                  </a:lnTo>
                  <a:lnTo>
                    <a:pt x="2500" y="2485"/>
                  </a:lnTo>
                  <a:lnTo>
                    <a:pt x="2515" y="2500"/>
                  </a:lnTo>
                  <a:lnTo>
                    <a:pt x="2528" y="2515"/>
                  </a:lnTo>
                  <a:lnTo>
                    <a:pt x="2543" y="2528"/>
                  </a:lnTo>
                  <a:lnTo>
                    <a:pt x="2561" y="2540"/>
                  </a:lnTo>
                  <a:lnTo>
                    <a:pt x="2561" y="2540"/>
                  </a:lnTo>
                  <a:lnTo>
                    <a:pt x="2540" y="2548"/>
                  </a:lnTo>
                  <a:lnTo>
                    <a:pt x="2522" y="2556"/>
                  </a:lnTo>
                  <a:lnTo>
                    <a:pt x="2510" y="2568"/>
                  </a:lnTo>
                  <a:lnTo>
                    <a:pt x="2500" y="2579"/>
                  </a:lnTo>
                  <a:lnTo>
                    <a:pt x="2492" y="2594"/>
                  </a:lnTo>
                  <a:lnTo>
                    <a:pt x="2490" y="2606"/>
                  </a:lnTo>
                  <a:lnTo>
                    <a:pt x="2487" y="2619"/>
                  </a:lnTo>
                  <a:lnTo>
                    <a:pt x="2487" y="2634"/>
                  </a:lnTo>
                  <a:lnTo>
                    <a:pt x="2490" y="2647"/>
                  </a:lnTo>
                  <a:lnTo>
                    <a:pt x="2495" y="2660"/>
                  </a:lnTo>
                  <a:lnTo>
                    <a:pt x="2500" y="2670"/>
                  </a:lnTo>
                  <a:lnTo>
                    <a:pt x="2507" y="2680"/>
                  </a:lnTo>
                  <a:lnTo>
                    <a:pt x="2517" y="2690"/>
                  </a:lnTo>
                  <a:lnTo>
                    <a:pt x="2525" y="2695"/>
                  </a:lnTo>
                  <a:lnTo>
                    <a:pt x="2538" y="2700"/>
                  </a:lnTo>
                  <a:lnTo>
                    <a:pt x="2548" y="2703"/>
                  </a:lnTo>
                  <a:lnTo>
                    <a:pt x="2548" y="2703"/>
                  </a:lnTo>
                  <a:close/>
                  <a:moveTo>
                    <a:pt x="2350" y="2535"/>
                  </a:moveTo>
                  <a:lnTo>
                    <a:pt x="2350" y="2535"/>
                  </a:lnTo>
                  <a:lnTo>
                    <a:pt x="2355" y="2551"/>
                  </a:lnTo>
                  <a:lnTo>
                    <a:pt x="2358" y="2568"/>
                  </a:lnTo>
                  <a:lnTo>
                    <a:pt x="2358" y="2584"/>
                  </a:lnTo>
                  <a:lnTo>
                    <a:pt x="2358" y="2596"/>
                  </a:lnTo>
                  <a:lnTo>
                    <a:pt x="2358" y="2596"/>
                  </a:lnTo>
                  <a:lnTo>
                    <a:pt x="2355" y="2614"/>
                  </a:lnTo>
                  <a:lnTo>
                    <a:pt x="2352" y="2629"/>
                  </a:lnTo>
                  <a:lnTo>
                    <a:pt x="2347" y="2642"/>
                  </a:lnTo>
                  <a:lnTo>
                    <a:pt x="2342" y="2652"/>
                  </a:lnTo>
                  <a:lnTo>
                    <a:pt x="2335" y="2662"/>
                  </a:lnTo>
                  <a:lnTo>
                    <a:pt x="2327" y="2665"/>
                  </a:lnTo>
                  <a:lnTo>
                    <a:pt x="2319" y="2667"/>
                  </a:lnTo>
                  <a:lnTo>
                    <a:pt x="2309" y="2662"/>
                  </a:lnTo>
                  <a:lnTo>
                    <a:pt x="2309" y="2662"/>
                  </a:lnTo>
                  <a:lnTo>
                    <a:pt x="2304" y="2655"/>
                  </a:lnTo>
                  <a:lnTo>
                    <a:pt x="2299" y="2647"/>
                  </a:lnTo>
                  <a:lnTo>
                    <a:pt x="2297" y="2637"/>
                  </a:lnTo>
                  <a:lnTo>
                    <a:pt x="2297" y="2627"/>
                  </a:lnTo>
                  <a:lnTo>
                    <a:pt x="2297" y="2614"/>
                  </a:lnTo>
                  <a:lnTo>
                    <a:pt x="2299" y="2601"/>
                  </a:lnTo>
                  <a:lnTo>
                    <a:pt x="2304" y="2586"/>
                  </a:lnTo>
                  <a:lnTo>
                    <a:pt x="2312" y="2573"/>
                  </a:lnTo>
                  <a:lnTo>
                    <a:pt x="2312" y="2573"/>
                  </a:lnTo>
                  <a:lnTo>
                    <a:pt x="2327" y="2553"/>
                  </a:lnTo>
                  <a:lnTo>
                    <a:pt x="2350" y="2535"/>
                  </a:lnTo>
                  <a:lnTo>
                    <a:pt x="2350" y="2535"/>
                  </a:lnTo>
                  <a:close/>
                  <a:moveTo>
                    <a:pt x="2550" y="2401"/>
                  </a:moveTo>
                  <a:lnTo>
                    <a:pt x="2550" y="2401"/>
                  </a:lnTo>
                  <a:lnTo>
                    <a:pt x="2543" y="2381"/>
                  </a:lnTo>
                  <a:lnTo>
                    <a:pt x="2538" y="2355"/>
                  </a:lnTo>
                  <a:lnTo>
                    <a:pt x="2533" y="2330"/>
                  </a:lnTo>
                  <a:lnTo>
                    <a:pt x="2533" y="2299"/>
                  </a:lnTo>
                  <a:lnTo>
                    <a:pt x="2533" y="2299"/>
                  </a:lnTo>
                  <a:lnTo>
                    <a:pt x="2530" y="2269"/>
                  </a:lnTo>
                  <a:lnTo>
                    <a:pt x="2533" y="2241"/>
                  </a:lnTo>
                  <a:lnTo>
                    <a:pt x="2535" y="2213"/>
                  </a:lnTo>
                  <a:lnTo>
                    <a:pt x="2540" y="2188"/>
                  </a:lnTo>
                  <a:lnTo>
                    <a:pt x="2545" y="2165"/>
                  </a:lnTo>
                  <a:lnTo>
                    <a:pt x="2553" y="2142"/>
                  </a:lnTo>
                  <a:lnTo>
                    <a:pt x="2568" y="2104"/>
                  </a:lnTo>
                  <a:lnTo>
                    <a:pt x="2588" y="2071"/>
                  </a:lnTo>
                  <a:lnTo>
                    <a:pt x="2606" y="2046"/>
                  </a:lnTo>
                  <a:lnTo>
                    <a:pt x="2634" y="2010"/>
                  </a:lnTo>
                  <a:lnTo>
                    <a:pt x="2634" y="2010"/>
                  </a:lnTo>
                  <a:lnTo>
                    <a:pt x="2644" y="2000"/>
                  </a:lnTo>
                  <a:lnTo>
                    <a:pt x="2654" y="1992"/>
                  </a:lnTo>
                  <a:lnTo>
                    <a:pt x="2677" y="1977"/>
                  </a:lnTo>
                  <a:lnTo>
                    <a:pt x="2690" y="1972"/>
                  </a:lnTo>
                  <a:lnTo>
                    <a:pt x="2703" y="1967"/>
                  </a:lnTo>
                  <a:lnTo>
                    <a:pt x="2715" y="1964"/>
                  </a:lnTo>
                  <a:lnTo>
                    <a:pt x="2728" y="1964"/>
                  </a:lnTo>
                  <a:lnTo>
                    <a:pt x="2741" y="1967"/>
                  </a:lnTo>
                  <a:lnTo>
                    <a:pt x="2753" y="1972"/>
                  </a:lnTo>
                  <a:lnTo>
                    <a:pt x="2761" y="1980"/>
                  </a:lnTo>
                  <a:lnTo>
                    <a:pt x="2771" y="1990"/>
                  </a:lnTo>
                  <a:lnTo>
                    <a:pt x="2776" y="2002"/>
                  </a:lnTo>
                  <a:lnTo>
                    <a:pt x="2781" y="2018"/>
                  </a:lnTo>
                  <a:lnTo>
                    <a:pt x="2786" y="2038"/>
                  </a:lnTo>
                  <a:lnTo>
                    <a:pt x="2786" y="2061"/>
                  </a:lnTo>
                  <a:lnTo>
                    <a:pt x="2786" y="2061"/>
                  </a:lnTo>
                  <a:lnTo>
                    <a:pt x="2781" y="2104"/>
                  </a:lnTo>
                  <a:lnTo>
                    <a:pt x="2776" y="2142"/>
                  </a:lnTo>
                  <a:lnTo>
                    <a:pt x="2764" y="2183"/>
                  </a:lnTo>
                  <a:lnTo>
                    <a:pt x="2746" y="2226"/>
                  </a:lnTo>
                  <a:lnTo>
                    <a:pt x="2746" y="2226"/>
                  </a:lnTo>
                  <a:lnTo>
                    <a:pt x="2733" y="2246"/>
                  </a:lnTo>
                  <a:lnTo>
                    <a:pt x="2718" y="2269"/>
                  </a:lnTo>
                  <a:lnTo>
                    <a:pt x="2698" y="2292"/>
                  </a:lnTo>
                  <a:lnTo>
                    <a:pt x="2675" y="2317"/>
                  </a:lnTo>
                  <a:lnTo>
                    <a:pt x="2649" y="2340"/>
                  </a:lnTo>
                  <a:lnTo>
                    <a:pt x="2619" y="2363"/>
                  </a:lnTo>
                  <a:lnTo>
                    <a:pt x="2586" y="2383"/>
                  </a:lnTo>
                  <a:lnTo>
                    <a:pt x="2550" y="2401"/>
                  </a:lnTo>
                  <a:lnTo>
                    <a:pt x="2550" y="2401"/>
                  </a:lnTo>
                  <a:close/>
                  <a:moveTo>
                    <a:pt x="2210" y="579"/>
                  </a:moveTo>
                  <a:lnTo>
                    <a:pt x="2363" y="579"/>
                  </a:lnTo>
                  <a:lnTo>
                    <a:pt x="2484" y="579"/>
                  </a:lnTo>
                  <a:lnTo>
                    <a:pt x="2484" y="579"/>
                  </a:lnTo>
                  <a:lnTo>
                    <a:pt x="2502" y="581"/>
                  </a:lnTo>
                  <a:lnTo>
                    <a:pt x="2517" y="586"/>
                  </a:lnTo>
                  <a:lnTo>
                    <a:pt x="2533" y="594"/>
                  </a:lnTo>
                  <a:lnTo>
                    <a:pt x="2548" y="607"/>
                  </a:lnTo>
                  <a:lnTo>
                    <a:pt x="2558" y="619"/>
                  </a:lnTo>
                  <a:lnTo>
                    <a:pt x="2566" y="634"/>
                  </a:lnTo>
                  <a:lnTo>
                    <a:pt x="2571" y="650"/>
                  </a:lnTo>
                  <a:lnTo>
                    <a:pt x="2573" y="667"/>
                  </a:lnTo>
                  <a:lnTo>
                    <a:pt x="2573" y="667"/>
                  </a:lnTo>
                  <a:lnTo>
                    <a:pt x="2571" y="688"/>
                  </a:lnTo>
                  <a:lnTo>
                    <a:pt x="2566" y="703"/>
                  </a:lnTo>
                  <a:lnTo>
                    <a:pt x="2558" y="718"/>
                  </a:lnTo>
                  <a:lnTo>
                    <a:pt x="2548" y="731"/>
                  </a:lnTo>
                  <a:lnTo>
                    <a:pt x="2533" y="744"/>
                  </a:lnTo>
                  <a:lnTo>
                    <a:pt x="2517" y="751"/>
                  </a:lnTo>
                  <a:lnTo>
                    <a:pt x="2502" y="756"/>
                  </a:lnTo>
                  <a:lnTo>
                    <a:pt x="2484" y="759"/>
                  </a:lnTo>
                  <a:lnTo>
                    <a:pt x="2213" y="759"/>
                  </a:lnTo>
                  <a:lnTo>
                    <a:pt x="2213" y="759"/>
                  </a:lnTo>
                  <a:lnTo>
                    <a:pt x="2221" y="739"/>
                  </a:lnTo>
                  <a:lnTo>
                    <a:pt x="2223" y="716"/>
                  </a:lnTo>
                  <a:lnTo>
                    <a:pt x="2228" y="695"/>
                  </a:lnTo>
                  <a:lnTo>
                    <a:pt x="2228" y="673"/>
                  </a:lnTo>
                  <a:lnTo>
                    <a:pt x="2228" y="673"/>
                  </a:lnTo>
                  <a:lnTo>
                    <a:pt x="2228" y="647"/>
                  </a:lnTo>
                  <a:lnTo>
                    <a:pt x="2223" y="624"/>
                  </a:lnTo>
                  <a:lnTo>
                    <a:pt x="2218" y="601"/>
                  </a:lnTo>
                  <a:lnTo>
                    <a:pt x="2210" y="579"/>
                  </a:lnTo>
                  <a:lnTo>
                    <a:pt x="2210" y="579"/>
                  </a:lnTo>
                  <a:close/>
                  <a:moveTo>
                    <a:pt x="1807" y="2365"/>
                  </a:moveTo>
                  <a:lnTo>
                    <a:pt x="1807" y="2408"/>
                  </a:lnTo>
                  <a:lnTo>
                    <a:pt x="1807" y="2467"/>
                  </a:lnTo>
                  <a:lnTo>
                    <a:pt x="1807" y="2467"/>
                  </a:lnTo>
                  <a:lnTo>
                    <a:pt x="1804" y="2538"/>
                  </a:lnTo>
                  <a:lnTo>
                    <a:pt x="1799" y="2596"/>
                  </a:lnTo>
                  <a:lnTo>
                    <a:pt x="1789" y="2642"/>
                  </a:lnTo>
                  <a:lnTo>
                    <a:pt x="1779" y="2675"/>
                  </a:lnTo>
                  <a:lnTo>
                    <a:pt x="1766" y="2700"/>
                  </a:lnTo>
                  <a:lnTo>
                    <a:pt x="1756" y="2718"/>
                  </a:lnTo>
                  <a:lnTo>
                    <a:pt x="1743" y="2728"/>
                  </a:lnTo>
                  <a:lnTo>
                    <a:pt x="1733" y="2736"/>
                  </a:lnTo>
                  <a:lnTo>
                    <a:pt x="1733" y="2736"/>
                  </a:lnTo>
                  <a:lnTo>
                    <a:pt x="1718" y="2749"/>
                  </a:lnTo>
                  <a:lnTo>
                    <a:pt x="1703" y="2759"/>
                  </a:lnTo>
                  <a:lnTo>
                    <a:pt x="1685" y="2766"/>
                  </a:lnTo>
                  <a:lnTo>
                    <a:pt x="1670" y="2771"/>
                  </a:lnTo>
                  <a:lnTo>
                    <a:pt x="1655" y="2774"/>
                  </a:lnTo>
                  <a:lnTo>
                    <a:pt x="1639" y="2774"/>
                  </a:lnTo>
                  <a:lnTo>
                    <a:pt x="1609" y="2774"/>
                  </a:lnTo>
                  <a:lnTo>
                    <a:pt x="1609" y="2774"/>
                  </a:lnTo>
                  <a:lnTo>
                    <a:pt x="1619" y="2716"/>
                  </a:lnTo>
                  <a:lnTo>
                    <a:pt x="1632" y="2657"/>
                  </a:lnTo>
                  <a:lnTo>
                    <a:pt x="1650" y="2599"/>
                  </a:lnTo>
                  <a:lnTo>
                    <a:pt x="1670" y="2543"/>
                  </a:lnTo>
                  <a:lnTo>
                    <a:pt x="1683" y="2518"/>
                  </a:lnTo>
                  <a:lnTo>
                    <a:pt x="1698" y="2490"/>
                  </a:lnTo>
                  <a:lnTo>
                    <a:pt x="1713" y="2467"/>
                  </a:lnTo>
                  <a:lnTo>
                    <a:pt x="1728" y="2441"/>
                  </a:lnTo>
                  <a:lnTo>
                    <a:pt x="1746" y="2421"/>
                  </a:lnTo>
                  <a:lnTo>
                    <a:pt x="1766" y="2401"/>
                  </a:lnTo>
                  <a:lnTo>
                    <a:pt x="1787" y="2381"/>
                  </a:lnTo>
                  <a:lnTo>
                    <a:pt x="1807" y="2365"/>
                  </a:lnTo>
                  <a:lnTo>
                    <a:pt x="1807" y="2365"/>
                  </a:lnTo>
                  <a:close/>
                  <a:moveTo>
                    <a:pt x="1500" y="2119"/>
                  </a:moveTo>
                  <a:lnTo>
                    <a:pt x="1500" y="2119"/>
                  </a:lnTo>
                  <a:lnTo>
                    <a:pt x="1482" y="2076"/>
                  </a:lnTo>
                  <a:lnTo>
                    <a:pt x="1464" y="2030"/>
                  </a:lnTo>
                  <a:lnTo>
                    <a:pt x="1452" y="1982"/>
                  </a:lnTo>
                  <a:lnTo>
                    <a:pt x="1439" y="1934"/>
                  </a:lnTo>
                  <a:lnTo>
                    <a:pt x="1439" y="1934"/>
                  </a:lnTo>
                  <a:lnTo>
                    <a:pt x="1444" y="1936"/>
                  </a:lnTo>
                  <a:lnTo>
                    <a:pt x="1444" y="1936"/>
                  </a:lnTo>
                  <a:lnTo>
                    <a:pt x="1467" y="1954"/>
                  </a:lnTo>
                  <a:lnTo>
                    <a:pt x="1502" y="1980"/>
                  </a:lnTo>
                  <a:lnTo>
                    <a:pt x="1540" y="2015"/>
                  </a:lnTo>
                  <a:lnTo>
                    <a:pt x="1584" y="2056"/>
                  </a:lnTo>
                  <a:lnTo>
                    <a:pt x="1622" y="2099"/>
                  </a:lnTo>
                  <a:lnTo>
                    <a:pt x="1657" y="2139"/>
                  </a:lnTo>
                  <a:lnTo>
                    <a:pt x="1685" y="2180"/>
                  </a:lnTo>
                  <a:lnTo>
                    <a:pt x="1695" y="2195"/>
                  </a:lnTo>
                  <a:lnTo>
                    <a:pt x="1700" y="2211"/>
                  </a:lnTo>
                  <a:lnTo>
                    <a:pt x="1700" y="2211"/>
                  </a:lnTo>
                  <a:lnTo>
                    <a:pt x="1705" y="2231"/>
                  </a:lnTo>
                  <a:lnTo>
                    <a:pt x="1710" y="2256"/>
                  </a:lnTo>
                  <a:lnTo>
                    <a:pt x="1710" y="2269"/>
                  </a:lnTo>
                  <a:lnTo>
                    <a:pt x="1708" y="2282"/>
                  </a:lnTo>
                  <a:lnTo>
                    <a:pt x="1703" y="2294"/>
                  </a:lnTo>
                  <a:lnTo>
                    <a:pt x="1695" y="2302"/>
                  </a:lnTo>
                  <a:lnTo>
                    <a:pt x="1695" y="2302"/>
                  </a:lnTo>
                  <a:lnTo>
                    <a:pt x="1688" y="2307"/>
                  </a:lnTo>
                  <a:lnTo>
                    <a:pt x="1680" y="2309"/>
                  </a:lnTo>
                  <a:lnTo>
                    <a:pt x="1670" y="2309"/>
                  </a:lnTo>
                  <a:lnTo>
                    <a:pt x="1660" y="2307"/>
                  </a:lnTo>
                  <a:lnTo>
                    <a:pt x="1650" y="2304"/>
                  </a:lnTo>
                  <a:lnTo>
                    <a:pt x="1639" y="2299"/>
                  </a:lnTo>
                  <a:lnTo>
                    <a:pt x="1614" y="2282"/>
                  </a:lnTo>
                  <a:lnTo>
                    <a:pt x="1589" y="2256"/>
                  </a:lnTo>
                  <a:lnTo>
                    <a:pt x="1561" y="2221"/>
                  </a:lnTo>
                  <a:lnTo>
                    <a:pt x="1530" y="2175"/>
                  </a:lnTo>
                  <a:lnTo>
                    <a:pt x="1500" y="2119"/>
                  </a:lnTo>
                  <a:lnTo>
                    <a:pt x="1500" y="2119"/>
                  </a:lnTo>
                  <a:close/>
                  <a:moveTo>
                    <a:pt x="1490" y="759"/>
                  </a:moveTo>
                  <a:lnTo>
                    <a:pt x="1490" y="759"/>
                  </a:lnTo>
                  <a:lnTo>
                    <a:pt x="1472" y="756"/>
                  </a:lnTo>
                  <a:lnTo>
                    <a:pt x="1454" y="751"/>
                  </a:lnTo>
                  <a:lnTo>
                    <a:pt x="1439" y="744"/>
                  </a:lnTo>
                  <a:lnTo>
                    <a:pt x="1426" y="731"/>
                  </a:lnTo>
                  <a:lnTo>
                    <a:pt x="1416" y="718"/>
                  </a:lnTo>
                  <a:lnTo>
                    <a:pt x="1406" y="703"/>
                  </a:lnTo>
                  <a:lnTo>
                    <a:pt x="1401" y="688"/>
                  </a:lnTo>
                  <a:lnTo>
                    <a:pt x="1401" y="667"/>
                  </a:lnTo>
                  <a:lnTo>
                    <a:pt x="1401" y="667"/>
                  </a:lnTo>
                  <a:lnTo>
                    <a:pt x="1401" y="650"/>
                  </a:lnTo>
                  <a:lnTo>
                    <a:pt x="1406" y="634"/>
                  </a:lnTo>
                  <a:lnTo>
                    <a:pt x="1416" y="619"/>
                  </a:lnTo>
                  <a:lnTo>
                    <a:pt x="1426" y="607"/>
                  </a:lnTo>
                  <a:lnTo>
                    <a:pt x="1439" y="594"/>
                  </a:lnTo>
                  <a:lnTo>
                    <a:pt x="1454" y="586"/>
                  </a:lnTo>
                  <a:lnTo>
                    <a:pt x="1472" y="581"/>
                  </a:lnTo>
                  <a:lnTo>
                    <a:pt x="1490" y="579"/>
                  </a:lnTo>
                  <a:lnTo>
                    <a:pt x="1609" y="579"/>
                  </a:lnTo>
                  <a:lnTo>
                    <a:pt x="1764" y="579"/>
                  </a:lnTo>
                  <a:lnTo>
                    <a:pt x="1764" y="579"/>
                  </a:lnTo>
                  <a:lnTo>
                    <a:pt x="1756" y="601"/>
                  </a:lnTo>
                  <a:lnTo>
                    <a:pt x="1748" y="624"/>
                  </a:lnTo>
                  <a:lnTo>
                    <a:pt x="1746" y="647"/>
                  </a:lnTo>
                  <a:lnTo>
                    <a:pt x="1746" y="673"/>
                  </a:lnTo>
                  <a:lnTo>
                    <a:pt x="1746" y="673"/>
                  </a:lnTo>
                  <a:lnTo>
                    <a:pt x="1746" y="695"/>
                  </a:lnTo>
                  <a:lnTo>
                    <a:pt x="1748" y="716"/>
                  </a:lnTo>
                  <a:lnTo>
                    <a:pt x="1754" y="739"/>
                  </a:lnTo>
                  <a:lnTo>
                    <a:pt x="1761" y="759"/>
                  </a:lnTo>
                  <a:lnTo>
                    <a:pt x="1490" y="759"/>
                  </a:lnTo>
                  <a:close/>
                  <a:moveTo>
                    <a:pt x="1411" y="1667"/>
                  </a:moveTo>
                  <a:lnTo>
                    <a:pt x="1411" y="1667"/>
                  </a:lnTo>
                  <a:lnTo>
                    <a:pt x="1421" y="1584"/>
                  </a:lnTo>
                  <a:lnTo>
                    <a:pt x="1436" y="1492"/>
                  </a:lnTo>
                  <a:lnTo>
                    <a:pt x="1457" y="1391"/>
                  </a:lnTo>
                  <a:lnTo>
                    <a:pt x="1487" y="1284"/>
                  </a:lnTo>
                  <a:lnTo>
                    <a:pt x="1502" y="1228"/>
                  </a:lnTo>
                  <a:lnTo>
                    <a:pt x="1523" y="1173"/>
                  </a:lnTo>
                  <a:lnTo>
                    <a:pt x="1543" y="1117"/>
                  </a:lnTo>
                  <a:lnTo>
                    <a:pt x="1566" y="1061"/>
                  </a:lnTo>
                  <a:lnTo>
                    <a:pt x="1591" y="1002"/>
                  </a:lnTo>
                  <a:lnTo>
                    <a:pt x="1617" y="947"/>
                  </a:lnTo>
                  <a:lnTo>
                    <a:pt x="1647" y="891"/>
                  </a:lnTo>
                  <a:lnTo>
                    <a:pt x="1680" y="838"/>
                  </a:lnTo>
                  <a:lnTo>
                    <a:pt x="1807" y="838"/>
                  </a:lnTo>
                  <a:lnTo>
                    <a:pt x="1807" y="1690"/>
                  </a:lnTo>
                  <a:lnTo>
                    <a:pt x="1807" y="2256"/>
                  </a:lnTo>
                  <a:lnTo>
                    <a:pt x="1807" y="2256"/>
                  </a:lnTo>
                  <a:lnTo>
                    <a:pt x="1797" y="2218"/>
                  </a:lnTo>
                  <a:lnTo>
                    <a:pt x="1781" y="2178"/>
                  </a:lnTo>
                  <a:lnTo>
                    <a:pt x="1781" y="2178"/>
                  </a:lnTo>
                  <a:lnTo>
                    <a:pt x="1761" y="2137"/>
                  </a:lnTo>
                  <a:lnTo>
                    <a:pt x="1736" y="2096"/>
                  </a:lnTo>
                  <a:lnTo>
                    <a:pt x="1705" y="2053"/>
                  </a:lnTo>
                  <a:lnTo>
                    <a:pt x="1667" y="2010"/>
                  </a:lnTo>
                  <a:lnTo>
                    <a:pt x="1622" y="1964"/>
                  </a:lnTo>
                  <a:lnTo>
                    <a:pt x="1566" y="1916"/>
                  </a:lnTo>
                  <a:lnTo>
                    <a:pt x="1497" y="1863"/>
                  </a:lnTo>
                  <a:lnTo>
                    <a:pt x="1416" y="1804"/>
                  </a:lnTo>
                  <a:lnTo>
                    <a:pt x="1416" y="1804"/>
                  </a:lnTo>
                  <a:lnTo>
                    <a:pt x="1411" y="1733"/>
                  </a:lnTo>
                  <a:lnTo>
                    <a:pt x="1411" y="1667"/>
                  </a:lnTo>
                  <a:lnTo>
                    <a:pt x="1411" y="1667"/>
                  </a:lnTo>
                  <a:close/>
                  <a:moveTo>
                    <a:pt x="822" y="1117"/>
                  </a:moveTo>
                  <a:lnTo>
                    <a:pt x="822" y="1117"/>
                  </a:lnTo>
                  <a:lnTo>
                    <a:pt x="822" y="1091"/>
                  </a:lnTo>
                  <a:lnTo>
                    <a:pt x="825" y="1066"/>
                  </a:lnTo>
                  <a:lnTo>
                    <a:pt x="832" y="1035"/>
                  </a:lnTo>
                  <a:lnTo>
                    <a:pt x="843" y="1010"/>
                  </a:lnTo>
                  <a:lnTo>
                    <a:pt x="850" y="995"/>
                  </a:lnTo>
                  <a:lnTo>
                    <a:pt x="858" y="985"/>
                  </a:lnTo>
                  <a:lnTo>
                    <a:pt x="868" y="972"/>
                  </a:lnTo>
                  <a:lnTo>
                    <a:pt x="881" y="964"/>
                  </a:lnTo>
                  <a:lnTo>
                    <a:pt x="893" y="954"/>
                  </a:lnTo>
                  <a:lnTo>
                    <a:pt x="909" y="949"/>
                  </a:lnTo>
                  <a:lnTo>
                    <a:pt x="924" y="944"/>
                  </a:lnTo>
                  <a:lnTo>
                    <a:pt x="941" y="944"/>
                  </a:lnTo>
                  <a:lnTo>
                    <a:pt x="941" y="944"/>
                  </a:lnTo>
                  <a:lnTo>
                    <a:pt x="952" y="944"/>
                  </a:lnTo>
                  <a:lnTo>
                    <a:pt x="962" y="947"/>
                  </a:lnTo>
                  <a:lnTo>
                    <a:pt x="972" y="949"/>
                  </a:lnTo>
                  <a:lnTo>
                    <a:pt x="980" y="954"/>
                  </a:lnTo>
                  <a:lnTo>
                    <a:pt x="997" y="969"/>
                  </a:lnTo>
                  <a:lnTo>
                    <a:pt x="1010" y="987"/>
                  </a:lnTo>
                  <a:lnTo>
                    <a:pt x="1020" y="1010"/>
                  </a:lnTo>
                  <a:lnTo>
                    <a:pt x="1028" y="1035"/>
                  </a:lnTo>
                  <a:lnTo>
                    <a:pt x="1035" y="1063"/>
                  </a:lnTo>
                  <a:lnTo>
                    <a:pt x="1038" y="1094"/>
                  </a:lnTo>
                  <a:lnTo>
                    <a:pt x="1038" y="1094"/>
                  </a:lnTo>
                  <a:lnTo>
                    <a:pt x="1040" y="1132"/>
                  </a:lnTo>
                  <a:lnTo>
                    <a:pt x="1038" y="1175"/>
                  </a:lnTo>
                  <a:lnTo>
                    <a:pt x="1030" y="1218"/>
                  </a:lnTo>
                  <a:lnTo>
                    <a:pt x="1023" y="1264"/>
                  </a:lnTo>
                  <a:lnTo>
                    <a:pt x="1010" y="1312"/>
                  </a:lnTo>
                  <a:lnTo>
                    <a:pt x="997" y="1360"/>
                  </a:lnTo>
                  <a:lnTo>
                    <a:pt x="982" y="1409"/>
                  </a:lnTo>
                  <a:lnTo>
                    <a:pt x="964" y="1457"/>
                  </a:lnTo>
                  <a:lnTo>
                    <a:pt x="964" y="1457"/>
                  </a:lnTo>
                  <a:lnTo>
                    <a:pt x="947" y="1434"/>
                  </a:lnTo>
                  <a:lnTo>
                    <a:pt x="934" y="1411"/>
                  </a:lnTo>
                  <a:lnTo>
                    <a:pt x="934" y="1411"/>
                  </a:lnTo>
                  <a:lnTo>
                    <a:pt x="896" y="1348"/>
                  </a:lnTo>
                  <a:lnTo>
                    <a:pt x="878" y="1315"/>
                  </a:lnTo>
                  <a:lnTo>
                    <a:pt x="863" y="1282"/>
                  </a:lnTo>
                  <a:lnTo>
                    <a:pt x="848" y="1246"/>
                  </a:lnTo>
                  <a:lnTo>
                    <a:pt x="835" y="1208"/>
                  </a:lnTo>
                  <a:lnTo>
                    <a:pt x="827" y="1165"/>
                  </a:lnTo>
                  <a:lnTo>
                    <a:pt x="822" y="1117"/>
                  </a:lnTo>
                  <a:lnTo>
                    <a:pt x="822" y="1117"/>
                  </a:lnTo>
                  <a:close/>
                  <a:moveTo>
                    <a:pt x="1051" y="3081"/>
                  </a:moveTo>
                  <a:lnTo>
                    <a:pt x="1051" y="3081"/>
                  </a:lnTo>
                  <a:lnTo>
                    <a:pt x="1033" y="3089"/>
                  </a:lnTo>
                  <a:lnTo>
                    <a:pt x="1015" y="3094"/>
                  </a:lnTo>
                  <a:lnTo>
                    <a:pt x="997" y="3096"/>
                  </a:lnTo>
                  <a:lnTo>
                    <a:pt x="982" y="3094"/>
                  </a:lnTo>
                  <a:lnTo>
                    <a:pt x="964" y="3091"/>
                  </a:lnTo>
                  <a:lnTo>
                    <a:pt x="947" y="3086"/>
                  </a:lnTo>
                  <a:lnTo>
                    <a:pt x="914" y="3076"/>
                  </a:lnTo>
                  <a:lnTo>
                    <a:pt x="914" y="3076"/>
                  </a:lnTo>
                  <a:lnTo>
                    <a:pt x="893" y="3068"/>
                  </a:lnTo>
                  <a:lnTo>
                    <a:pt x="873" y="3056"/>
                  </a:lnTo>
                  <a:lnTo>
                    <a:pt x="850" y="3040"/>
                  </a:lnTo>
                  <a:lnTo>
                    <a:pt x="827" y="3020"/>
                  </a:lnTo>
                  <a:lnTo>
                    <a:pt x="804" y="2997"/>
                  </a:lnTo>
                  <a:lnTo>
                    <a:pt x="779" y="2972"/>
                  </a:lnTo>
                  <a:lnTo>
                    <a:pt x="756" y="2944"/>
                  </a:lnTo>
                  <a:lnTo>
                    <a:pt x="736" y="2911"/>
                  </a:lnTo>
                  <a:lnTo>
                    <a:pt x="716" y="2878"/>
                  </a:lnTo>
                  <a:lnTo>
                    <a:pt x="695" y="2840"/>
                  </a:lnTo>
                  <a:lnTo>
                    <a:pt x="680" y="2802"/>
                  </a:lnTo>
                  <a:lnTo>
                    <a:pt x="667" y="2761"/>
                  </a:lnTo>
                  <a:lnTo>
                    <a:pt x="657" y="2718"/>
                  </a:lnTo>
                  <a:lnTo>
                    <a:pt x="650" y="2672"/>
                  </a:lnTo>
                  <a:lnTo>
                    <a:pt x="647" y="2627"/>
                  </a:lnTo>
                  <a:lnTo>
                    <a:pt x="650" y="2581"/>
                  </a:lnTo>
                  <a:lnTo>
                    <a:pt x="650" y="2581"/>
                  </a:lnTo>
                  <a:lnTo>
                    <a:pt x="657" y="2507"/>
                  </a:lnTo>
                  <a:lnTo>
                    <a:pt x="667" y="2439"/>
                  </a:lnTo>
                  <a:lnTo>
                    <a:pt x="683" y="2378"/>
                  </a:lnTo>
                  <a:lnTo>
                    <a:pt x="698" y="2317"/>
                  </a:lnTo>
                  <a:lnTo>
                    <a:pt x="716" y="2261"/>
                  </a:lnTo>
                  <a:lnTo>
                    <a:pt x="733" y="2208"/>
                  </a:lnTo>
                  <a:lnTo>
                    <a:pt x="756" y="2157"/>
                  </a:lnTo>
                  <a:lnTo>
                    <a:pt x="779" y="2109"/>
                  </a:lnTo>
                  <a:lnTo>
                    <a:pt x="830" y="2010"/>
                  </a:lnTo>
                  <a:lnTo>
                    <a:pt x="883" y="1911"/>
                  </a:lnTo>
                  <a:lnTo>
                    <a:pt x="941" y="1807"/>
                  </a:lnTo>
                  <a:lnTo>
                    <a:pt x="1000" y="1690"/>
                  </a:lnTo>
                  <a:lnTo>
                    <a:pt x="1000" y="1690"/>
                  </a:lnTo>
                  <a:lnTo>
                    <a:pt x="1015" y="1652"/>
                  </a:lnTo>
                  <a:lnTo>
                    <a:pt x="1015" y="1652"/>
                  </a:lnTo>
                  <a:lnTo>
                    <a:pt x="1040" y="1675"/>
                  </a:lnTo>
                  <a:lnTo>
                    <a:pt x="1066" y="1695"/>
                  </a:lnTo>
                  <a:lnTo>
                    <a:pt x="1066" y="1695"/>
                  </a:lnTo>
                  <a:lnTo>
                    <a:pt x="1183" y="1777"/>
                  </a:lnTo>
                  <a:lnTo>
                    <a:pt x="1251" y="1825"/>
                  </a:lnTo>
                  <a:lnTo>
                    <a:pt x="1330" y="1873"/>
                  </a:lnTo>
                  <a:lnTo>
                    <a:pt x="1330" y="1873"/>
                  </a:lnTo>
                  <a:lnTo>
                    <a:pt x="1342" y="1936"/>
                  </a:lnTo>
                  <a:lnTo>
                    <a:pt x="1360" y="1997"/>
                  </a:lnTo>
                  <a:lnTo>
                    <a:pt x="1381" y="2056"/>
                  </a:lnTo>
                  <a:lnTo>
                    <a:pt x="1403" y="2112"/>
                  </a:lnTo>
                  <a:lnTo>
                    <a:pt x="1429" y="2162"/>
                  </a:lnTo>
                  <a:lnTo>
                    <a:pt x="1454" y="2211"/>
                  </a:lnTo>
                  <a:lnTo>
                    <a:pt x="1482" y="2254"/>
                  </a:lnTo>
                  <a:lnTo>
                    <a:pt x="1512" y="2292"/>
                  </a:lnTo>
                  <a:lnTo>
                    <a:pt x="1512" y="2292"/>
                  </a:lnTo>
                  <a:lnTo>
                    <a:pt x="1530" y="2312"/>
                  </a:lnTo>
                  <a:lnTo>
                    <a:pt x="1548" y="2330"/>
                  </a:lnTo>
                  <a:lnTo>
                    <a:pt x="1566" y="2345"/>
                  </a:lnTo>
                  <a:lnTo>
                    <a:pt x="1584" y="2360"/>
                  </a:lnTo>
                  <a:lnTo>
                    <a:pt x="1604" y="2370"/>
                  </a:lnTo>
                  <a:lnTo>
                    <a:pt x="1622" y="2381"/>
                  </a:lnTo>
                  <a:lnTo>
                    <a:pt x="1657" y="2393"/>
                  </a:lnTo>
                  <a:lnTo>
                    <a:pt x="1657" y="2393"/>
                  </a:lnTo>
                  <a:lnTo>
                    <a:pt x="1629" y="2434"/>
                  </a:lnTo>
                  <a:lnTo>
                    <a:pt x="1606" y="2477"/>
                  </a:lnTo>
                  <a:lnTo>
                    <a:pt x="1584" y="2520"/>
                  </a:lnTo>
                  <a:lnTo>
                    <a:pt x="1566" y="2566"/>
                  </a:lnTo>
                  <a:lnTo>
                    <a:pt x="1551" y="2614"/>
                  </a:lnTo>
                  <a:lnTo>
                    <a:pt x="1538" y="2662"/>
                  </a:lnTo>
                  <a:lnTo>
                    <a:pt x="1528" y="2710"/>
                  </a:lnTo>
                  <a:lnTo>
                    <a:pt x="1520" y="2756"/>
                  </a:lnTo>
                  <a:lnTo>
                    <a:pt x="1520" y="2756"/>
                  </a:lnTo>
                  <a:lnTo>
                    <a:pt x="1492" y="2746"/>
                  </a:lnTo>
                  <a:lnTo>
                    <a:pt x="1467" y="2733"/>
                  </a:lnTo>
                  <a:lnTo>
                    <a:pt x="1444" y="2718"/>
                  </a:lnTo>
                  <a:lnTo>
                    <a:pt x="1424" y="2703"/>
                  </a:lnTo>
                  <a:lnTo>
                    <a:pt x="1424" y="2703"/>
                  </a:lnTo>
                  <a:lnTo>
                    <a:pt x="1436" y="2700"/>
                  </a:lnTo>
                  <a:lnTo>
                    <a:pt x="1447" y="2698"/>
                  </a:lnTo>
                  <a:lnTo>
                    <a:pt x="1457" y="2690"/>
                  </a:lnTo>
                  <a:lnTo>
                    <a:pt x="1467" y="2683"/>
                  </a:lnTo>
                  <a:lnTo>
                    <a:pt x="1474" y="2672"/>
                  </a:lnTo>
                  <a:lnTo>
                    <a:pt x="1482" y="2662"/>
                  </a:lnTo>
                  <a:lnTo>
                    <a:pt x="1487" y="2650"/>
                  </a:lnTo>
                  <a:lnTo>
                    <a:pt x="1490" y="2637"/>
                  </a:lnTo>
                  <a:lnTo>
                    <a:pt x="1492" y="2624"/>
                  </a:lnTo>
                  <a:lnTo>
                    <a:pt x="1490" y="2609"/>
                  </a:lnTo>
                  <a:lnTo>
                    <a:pt x="1487" y="2596"/>
                  </a:lnTo>
                  <a:lnTo>
                    <a:pt x="1482" y="2584"/>
                  </a:lnTo>
                  <a:lnTo>
                    <a:pt x="1472" y="2573"/>
                  </a:lnTo>
                  <a:lnTo>
                    <a:pt x="1459" y="2563"/>
                  </a:lnTo>
                  <a:lnTo>
                    <a:pt x="1444" y="2553"/>
                  </a:lnTo>
                  <a:lnTo>
                    <a:pt x="1424" y="2546"/>
                  </a:lnTo>
                  <a:lnTo>
                    <a:pt x="1424" y="2546"/>
                  </a:lnTo>
                  <a:lnTo>
                    <a:pt x="1386" y="2528"/>
                  </a:lnTo>
                  <a:lnTo>
                    <a:pt x="1348" y="2507"/>
                  </a:lnTo>
                  <a:lnTo>
                    <a:pt x="1297" y="2477"/>
                  </a:lnTo>
                  <a:lnTo>
                    <a:pt x="1241" y="2439"/>
                  </a:lnTo>
                  <a:lnTo>
                    <a:pt x="1213" y="2416"/>
                  </a:lnTo>
                  <a:lnTo>
                    <a:pt x="1183" y="2393"/>
                  </a:lnTo>
                  <a:lnTo>
                    <a:pt x="1155" y="2368"/>
                  </a:lnTo>
                  <a:lnTo>
                    <a:pt x="1127" y="2340"/>
                  </a:lnTo>
                  <a:lnTo>
                    <a:pt x="1099" y="2309"/>
                  </a:lnTo>
                  <a:lnTo>
                    <a:pt x="1073" y="2279"/>
                  </a:lnTo>
                  <a:lnTo>
                    <a:pt x="1073" y="2279"/>
                  </a:lnTo>
                  <a:lnTo>
                    <a:pt x="1058" y="2254"/>
                  </a:lnTo>
                  <a:lnTo>
                    <a:pt x="1043" y="2236"/>
                  </a:lnTo>
                  <a:lnTo>
                    <a:pt x="1030" y="2228"/>
                  </a:lnTo>
                  <a:lnTo>
                    <a:pt x="1023" y="2226"/>
                  </a:lnTo>
                  <a:lnTo>
                    <a:pt x="1018" y="2226"/>
                  </a:lnTo>
                  <a:lnTo>
                    <a:pt x="1013" y="2231"/>
                  </a:lnTo>
                  <a:lnTo>
                    <a:pt x="1007" y="2236"/>
                  </a:lnTo>
                  <a:lnTo>
                    <a:pt x="997" y="2254"/>
                  </a:lnTo>
                  <a:lnTo>
                    <a:pt x="990" y="2284"/>
                  </a:lnTo>
                  <a:lnTo>
                    <a:pt x="980" y="2325"/>
                  </a:lnTo>
                  <a:lnTo>
                    <a:pt x="980" y="2325"/>
                  </a:lnTo>
                  <a:lnTo>
                    <a:pt x="974" y="2368"/>
                  </a:lnTo>
                  <a:lnTo>
                    <a:pt x="969" y="2408"/>
                  </a:lnTo>
                  <a:lnTo>
                    <a:pt x="969" y="2452"/>
                  </a:lnTo>
                  <a:lnTo>
                    <a:pt x="969" y="2495"/>
                  </a:lnTo>
                  <a:lnTo>
                    <a:pt x="972" y="2540"/>
                  </a:lnTo>
                  <a:lnTo>
                    <a:pt x="974" y="2584"/>
                  </a:lnTo>
                  <a:lnTo>
                    <a:pt x="985" y="2667"/>
                  </a:lnTo>
                  <a:lnTo>
                    <a:pt x="1000" y="2743"/>
                  </a:lnTo>
                  <a:lnTo>
                    <a:pt x="1018" y="2809"/>
                  </a:lnTo>
                  <a:lnTo>
                    <a:pt x="1035" y="2865"/>
                  </a:lnTo>
                  <a:lnTo>
                    <a:pt x="1043" y="2886"/>
                  </a:lnTo>
                  <a:lnTo>
                    <a:pt x="1051" y="2903"/>
                  </a:lnTo>
                  <a:lnTo>
                    <a:pt x="1051" y="2903"/>
                  </a:lnTo>
                  <a:lnTo>
                    <a:pt x="1058" y="2914"/>
                  </a:lnTo>
                  <a:lnTo>
                    <a:pt x="1058" y="2914"/>
                  </a:lnTo>
                  <a:lnTo>
                    <a:pt x="1058" y="2916"/>
                  </a:lnTo>
                  <a:lnTo>
                    <a:pt x="1058" y="2916"/>
                  </a:lnTo>
                  <a:lnTo>
                    <a:pt x="1073" y="2941"/>
                  </a:lnTo>
                  <a:lnTo>
                    <a:pt x="1081" y="2964"/>
                  </a:lnTo>
                  <a:lnTo>
                    <a:pt x="1086" y="2990"/>
                  </a:lnTo>
                  <a:lnTo>
                    <a:pt x="1089" y="3012"/>
                  </a:lnTo>
                  <a:lnTo>
                    <a:pt x="1084" y="3035"/>
                  </a:lnTo>
                  <a:lnTo>
                    <a:pt x="1076" y="3053"/>
                  </a:lnTo>
                  <a:lnTo>
                    <a:pt x="1066" y="3071"/>
                  </a:lnTo>
                  <a:lnTo>
                    <a:pt x="1051" y="3081"/>
                  </a:lnTo>
                  <a:lnTo>
                    <a:pt x="1051" y="3081"/>
                  </a:lnTo>
                  <a:close/>
                  <a:moveTo>
                    <a:pt x="1264" y="2782"/>
                  </a:moveTo>
                  <a:lnTo>
                    <a:pt x="1264" y="2782"/>
                  </a:lnTo>
                  <a:lnTo>
                    <a:pt x="1249" y="2761"/>
                  </a:lnTo>
                  <a:lnTo>
                    <a:pt x="1233" y="2749"/>
                  </a:lnTo>
                  <a:lnTo>
                    <a:pt x="1218" y="2738"/>
                  </a:lnTo>
                  <a:lnTo>
                    <a:pt x="1203" y="2736"/>
                  </a:lnTo>
                  <a:lnTo>
                    <a:pt x="1188" y="2738"/>
                  </a:lnTo>
                  <a:lnTo>
                    <a:pt x="1180" y="2743"/>
                  </a:lnTo>
                  <a:lnTo>
                    <a:pt x="1175" y="2746"/>
                  </a:lnTo>
                  <a:lnTo>
                    <a:pt x="1170" y="2754"/>
                  </a:lnTo>
                  <a:lnTo>
                    <a:pt x="1165" y="2761"/>
                  </a:lnTo>
                  <a:lnTo>
                    <a:pt x="1160" y="2782"/>
                  </a:lnTo>
                  <a:lnTo>
                    <a:pt x="1160" y="2782"/>
                  </a:lnTo>
                  <a:lnTo>
                    <a:pt x="1152" y="2809"/>
                  </a:lnTo>
                  <a:lnTo>
                    <a:pt x="1145" y="2825"/>
                  </a:lnTo>
                  <a:lnTo>
                    <a:pt x="1139" y="2827"/>
                  </a:lnTo>
                  <a:lnTo>
                    <a:pt x="1134" y="2830"/>
                  </a:lnTo>
                  <a:lnTo>
                    <a:pt x="1132" y="2830"/>
                  </a:lnTo>
                  <a:lnTo>
                    <a:pt x="1127" y="2827"/>
                  </a:lnTo>
                  <a:lnTo>
                    <a:pt x="1119" y="2817"/>
                  </a:lnTo>
                  <a:lnTo>
                    <a:pt x="1109" y="2802"/>
                  </a:lnTo>
                  <a:lnTo>
                    <a:pt x="1089" y="2761"/>
                  </a:lnTo>
                  <a:lnTo>
                    <a:pt x="1089" y="2761"/>
                  </a:lnTo>
                  <a:lnTo>
                    <a:pt x="1076" y="2728"/>
                  </a:lnTo>
                  <a:lnTo>
                    <a:pt x="1066" y="2693"/>
                  </a:lnTo>
                  <a:lnTo>
                    <a:pt x="1058" y="2652"/>
                  </a:lnTo>
                  <a:lnTo>
                    <a:pt x="1051" y="2611"/>
                  </a:lnTo>
                  <a:lnTo>
                    <a:pt x="1043" y="2568"/>
                  </a:lnTo>
                  <a:lnTo>
                    <a:pt x="1040" y="2525"/>
                  </a:lnTo>
                  <a:lnTo>
                    <a:pt x="1040" y="2482"/>
                  </a:lnTo>
                  <a:lnTo>
                    <a:pt x="1040" y="2441"/>
                  </a:lnTo>
                  <a:lnTo>
                    <a:pt x="1040" y="2441"/>
                  </a:lnTo>
                  <a:lnTo>
                    <a:pt x="1048" y="2393"/>
                  </a:lnTo>
                  <a:lnTo>
                    <a:pt x="1051" y="2381"/>
                  </a:lnTo>
                  <a:lnTo>
                    <a:pt x="1053" y="2378"/>
                  </a:lnTo>
                  <a:lnTo>
                    <a:pt x="1058" y="2381"/>
                  </a:lnTo>
                  <a:lnTo>
                    <a:pt x="1066" y="2388"/>
                  </a:lnTo>
                  <a:lnTo>
                    <a:pt x="1089" y="2419"/>
                  </a:lnTo>
                  <a:lnTo>
                    <a:pt x="1089" y="2419"/>
                  </a:lnTo>
                  <a:lnTo>
                    <a:pt x="1129" y="2457"/>
                  </a:lnTo>
                  <a:lnTo>
                    <a:pt x="1175" y="2490"/>
                  </a:lnTo>
                  <a:lnTo>
                    <a:pt x="1218" y="2518"/>
                  </a:lnTo>
                  <a:lnTo>
                    <a:pt x="1261" y="2543"/>
                  </a:lnTo>
                  <a:lnTo>
                    <a:pt x="1330" y="2579"/>
                  </a:lnTo>
                  <a:lnTo>
                    <a:pt x="1355" y="2591"/>
                  </a:lnTo>
                  <a:lnTo>
                    <a:pt x="1355" y="2591"/>
                  </a:lnTo>
                  <a:lnTo>
                    <a:pt x="1378" y="2599"/>
                  </a:lnTo>
                  <a:lnTo>
                    <a:pt x="1391" y="2606"/>
                  </a:lnTo>
                  <a:lnTo>
                    <a:pt x="1398" y="2611"/>
                  </a:lnTo>
                  <a:lnTo>
                    <a:pt x="1398" y="2619"/>
                  </a:lnTo>
                  <a:lnTo>
                    <a:pt x="1396" y="2624"/>
                  </a:lnTo>
                  <a:lnTo>
                    <a:pt x="1386" y="2627"/>
                  </a:lnTo>
                  <a:lnTo>
                    <a:pt x="1375" y="2629"/>
                  </a:lnTo>
                  <a:lnTo>
                    <a:pt x="1360" y="2632"/>
                  </a:lnTo>
                  <a:lnTo>
                    <a:pt x="1360" y="2632"/>
                  </a:lnTo>
                  <a:lnTo>
                    <a:pt x="1348" y="2632"/>
                  </a:lnTo>
                  <a:lnTo>
                    <a:pt x="1337" y="2634"/>
                  </a:lnTo>
                  <a:lnTo>
                    <a:pt x="1330" y="2637"/>
                  </a:lnTo>
                  <a:lnTo>
                    <a:pt x="1322" y="2642"/>
                  </a:lnTo>
                  <a:lnTo>
                    <a:pt x="1315" y="2647"/>
                  </a:lnTo>
                  <a:lnTo>
                    <a:pt x="1309" y="2655"/>
                  </a:lnTo>
                  <a:lnTo>
                    <a:pt x="1304" y="2670"/>
                  </a:lnTo>
                  <a:lnTo>
                    <a:pt x="1304" y="2688"/>
                  </a:lnTo>
                  <a:lnTo>
                    <a:pt x="1309" y="2705"/>
                  </a:lnTo>
                  <a:lnTo>
                    <a:pt x="1317" y="2723"/>
                  </a:lnTo>
                  <a:lnTo>
                    <a:pt x="1327" y="2741"/>
                  </a:lnTo>
                  <a:lnTo>
                    <a:pt x="1327" y="2741"/>
                  </a:lnTo>
                  <a:lnTo>
                    <a:pt x="1348" y="2761"/>
                  </a:lnTo>
                  <a:lnTo>
                    <a:pt x="1370" y="2779"/>
                  </a:lnTo>
                  <a:lnTo>
                    <a:pt x="1391" y="2797"/>
                  </a:lnTo>
                  <a:lnTo>
                    <a:pt x="1414" y="2809"/>
                  </a:lnTo>
                  <a:lnTo>
                    <a:pt x="1436" y="2822"/>
                  </a:lnTo>
                  <a:lnTo>
                    <a:pt x="1459" y="2832"/>
                  </a:lnTo>
                  <a:lnTo>
                    <a:pt x="1485" y="2842"/>
                  </a:lnTo>
                  <a:lnTo>
                    <a:pt x="1507" y="2850"/>
                  </a:lnTo>
                  <a:lnTo>
                    <a:pt x="1530" y="2855"/>
                  </a:lnTo>
                  <a:lnTo>
                    <a:pt x="1556" y="2858"/>
                  </a:lnTo>
                  <a:lnTo>
                    <a:pt x="1578" y="2860"/>
                  </a:lnTo>
                  <a:lnTo>
                    <a:pt x="1601" y="2860"/>
                  </a:lnTo>
                  <a:lnTo>
                    <a:pt x="1624" y="2860"/>
                  </a:lnTo>
                  <a:lnTo>
                    <a:pt x="1647" y="2855"/>
                  </a:lnTo>
                  <a:lnTo>
                    <a:pt x="1670" y="2853"/>
                  </a:lnTo>
                  <a:lnTo>
                    <a:pt x="1693" y="2848"/>
                  </a:lnTo>
                  <a:lnTo>
                    <a:pt x="1713" y="2840"/>
                  </a:lnTo>
                  <a:lnTo>
                    <a:pt x="1733" y="2832"/>
                  </a:lnTo>
                  <a:lnTo>
                    <a:pt x="1754" y="2822"/>
                  </a:lnTo>
                  <a:lnTo>
                    <a:pt x="1771" y="2809"/>
                  </a:lnTo>
                  <a:lnTo>
                    <a:pt x="1789" y="2799"/>
                  </a:lnTo>
                  <a:lnTo>
                    <a:pt x="1807" y="2784"/>
                  </a:lnTo>
                  <a:lnTo>
                    <a:pt x="1822" y="2769"/>
                  </a:lnTo>
                  <a:lnTo>
                    <a:pt x="1837" y="2754"/>
                  </a:lnTo>
                  <a:lnTo>
                    <a:pt x="1850" y="2736"/>
                  </a:lnTo>
                  <a:lnTo>
                    <a:pt x="1860" y="2718"/>
                  </a:lnTo>
                  <a:lnTo>
                    <a:pt x="1870" y="2700"/>
                  </a:lnTo>
                  <a:lnTo>
                    <a:pt x="1878" y="2680"/>
                  </a:lnTo>
                  <a:lnTo>
                    <a:pt x="1886" y="2660"/>
                  </a:lnTo>
                  <a:lnTo>
                    <a:pt x="1891" y="2637"/>
                  </a:lnTo>
                  <a:lnTo>
                    <a:pt x="1893" y="2614"/>
                  </a:lnTo>
                  <a:lnTo>
                    <a:pt x="1896" y="2591"/>
                  </a:lnTo>
                  <a:lnTo>
                    <a:pt x="1896" y="2408"/>
                  </a:lnTo>
                  <a:lnTo>
                    <a:pt x="1896" y="1693"/>
                  </a:lnTo>
                  <a:lnTo>
                    <a:pt x="1896" y="807"/>
                  </a:lnTo>
                  <a:lnTo>
                    <a:pt x="1896" y="807"/>
                  </a:lnTo>
                  <a:lnTo>
                    <a:pt x="1880" y="794"/>
                  </a:lnTo>
                  <a:lnTo>
                    <a:pt x="1865" y="779"/>
                  </a:lnTo>
                  <a:lnTo>
                    <a:pt x="1855" y="766"/>
                  </a:lnTo>
                  <a:lnTo>
                    <a:pt x="1845" y="749"/>
                  </a:lnTo>
                  <a:lnTo>
                    <a:pt x="1837" y="731"/>
                  </a:lnTo>
                  <a:lnTo>
                    <a:pt x="1830" y="713"/>
                  </a:lnTo>
                  <a:lnTo>
                    <a:pt x="1827" y="693"/>
                  </a:lnTo>
                  <a:lnTo>
                    <a:pt x="1825" y="673"/>
                  </a:lnTo>
                  <a:lnTo>
                    <a:pt x="1825" y="673"/>
                  </a:lnTo>
                  <a:lnTo>
                    <a:pt x="1827" y="655"/>
                  </a:lnTo>
                  <a:lnTo>
                    <a:pt x="1830" y="637"/>
                  </a:lnTo>
                  <a:lnTo>
                    <a:pt x="1835" y="619"/>
                  </a:lnTo>
                  <a:lnTo>
                    <a:pt x="1840" y="604"/>
                  </a:lnTo>
                  <a:lnTo>
                    <a:pt x="1850" y="589"/>
                  </a:lnTo>
                  <a:lnTo>
                    <a:pt x="1858" y="574"/>
                  </a:lnTo>
                  <a:lnTo>
                    <a:pt x="1870" y="561"/>
                  </a:lnTo>
                  <a:lnTo>
                    <a:pt x="1880" y="548"/>
                  </a:lnTo>
                  <a:lnTo>
                    <a:pt x="1880" y="548"/>
                  </a:lnTo>
                  <a:lnTo>
                    <a:pt x="1888" y="543"/>
                  </a:lnTo>
                  <a:lnTo>
                    <a:pt x="1893" y="535"/>
                  </a:lnTo>
                  <a:lnTo>
                    <a:pt x="1903" y="515"/>
                  </a:lnTo>
                  <a:lnTo>
                    <a:pt x="1908" y="492"/>
                  </a:lnTo>
                  <a:lnTo>
                    <a:pt x="1911" y="470"/>
                  </a:lnTo>
                  <a:lnTo>
                    <a:pt x="1908" y="444"/>
                  </a:lnTo>
                  <a:lnTo>
                    <a:pt x="1903" y="421"/>
                  </a:lnTo>
                  <a:lnTo>
                    <a:pt x="1893" y="401"/>
                  </a:lnTo>
                  <a:lnTo>
                    <a:pt x="1886" y="393"/>
                  </a:lnTo>
                  <a:lnTo>
                    <a:pt x="1878" y="386"/>
                  </a:lnTo>
                  <a:lnTo>
                    <a:pt x="1878" y="386"/>
                  </a:lnTo>
                  <a:lnTo>
                    <a:pt x="1863" y="373"/>
                  </a:lnTo>
                  <a:lnTo>
                    <a:pt x="1850" y="358"/>
                  </a:lnTo>
                  <a:lnTo>
                    <a:pt x="1837" y="340"/>
                  </a:lnTo>
                  <a:lnTo>
                    <a:pt x="1827" y="322"/>
                  </a:lnTo>
                  <a:lnTo>
                    <a:pt x="1817" y="305"/>
                  </a:lnTo>
                  <a:lnTo>
                    <a:pt x="1812" y="284"/>
                  </a:lnTo>
                  <a:lnTo>
                    <a:pt x="1809" y="261"/>
                  </a:lnTo>
                  <a:lnTo>
                    <a:pt x="1807" y="241"/>
                  </a:lnTo>
                  <a:lnTo>
                    <a:pt x="1807" y="241"/>
                  </a:lnTo>
                  <a:lnTo>
                    <a:pt x="1807" y="223"/>
                  </a:lnTo>
                  <a:lnTo>
                    <a:pt x="1812" y="203"/>
                  </a:lnTo>
                  <a:lnTo>
                    <a:pt x="1814" y="188"/>
                  </a:lnTo>
                  <a:lnTo>
                    <a:pt x="1822" y="170"/>
                  </a:lnTo>
                  <a:lnTo>
                    <a:pt x="1827" y="155"/>
                  </a:lnTo>
                  <a:lnTo>
                    <a:pt x="1837" y="140"/>
                  </a:lnTo>
                  <a:lnTo>
                    <a:pt x="1847" y="124"/>
                  </a:lnTo>
                  <a:lnTo>
                    <a:pt x="1860" y="112"/>
                  </a:lnTo>
                  <a:lnTo>
                    <a:pt x="1870" y="102"/>
                  </a:lnTo>
                  <a:lnTo>
                    <a:pt x="1886" y="91"/>
                  </a:lnTo>
                  <a:lnTo>
                    <a:pt x="1901" y="81"/>
                  </a:lnTo>
                  <a:lnTo>
                    <a:pt x="1916" y="74"/>
                  </a:lnTo>
                  <a:lnTo>
                    <a:pt x="1931" y="66"/>
                  </a:lnTo>
                  <a:lnTo>
                    <a:pt x="1949" y="63"/>
                  </a:lnTo>
                  <a:lnTo>
                    <a:pt x="1967" y="58"/>
                  </a:lnTo>
                  <a:lnTo>
                    <a:pt x="1985" y="58"/>
                  </a:lnTo>
                  <a:lnTo>
                    <a:pt x="1985" y="58"/>
                  </a:lnTo>
                  <a:lnTo>
                    <a:pt x="2005" y="58"/>
                  </a:lnTo>
                  <a:lnTo>
                    <a:pt x="2023" y="61"/>
                  </a:lnTo>
                  <a:lnTo>
                    <a:pt x="2040" y="66"/>
                  </a:lnTo>
                  <a:lnTo>
                    <a:pt x="2056" y="74"/>
                  </a:lnTo>
                  <a:lnTo>
                    <a:pt x="2071" y="81"/>
                  </a:lnTo>
                  <a:lnTo>
                    <a:pt x="2086" y="89"/>
                  </a:lnTo>
                  <a:lnTo>
                    <a:pt x="2101" y="99"/>
                  </a:lnTo>
                  <a:lnTo>
                    <a:pt x="2114" y="112"/>
                  </a:lnTo>
                  <a:lnTo>
                    <a:pt x="2124" y="124"/>
                  </a:lnTo>
                  <a:lnTo>
                    <a:pt x="2134" y="140"/>
                  </a:lnTo>
                  <a:lnTo>
                    <a:pt x="2144" y="155"/>
                  </a:lnTo>
                  <a:lnTo>
                    <a:pt x="2152" y="170"/>
                  </a:lnTo>
                  <a:lnTo>
                    <a:pt x="2157" y="185"/>
                  </a:lnTo>
                  <a:lnTo>
                    <a:pt x="2162" y="203"/>
                  </a:lnTo>
                  <a:lnTo>
                    <a:pt x="2165" y="221"/>
                  </a:lnTo>
                  <a:lnTo>
                    <a:pt x="2165" y="241"/>
                  </a:lnTo>
                  <a:lnTo>
                    <a:pt x="2165" y="241"/>
                  </a:lnTo>
                  <a:lnTo>
                    <a:pt x="2165" y="261"/>
                  </a:lnTo>
                  <a:lnTo>
                    <a:pt x="2160" y="284"/>
                  </a:lnTo>
                  <a:lnTo>
                    <a:pt x="2155" y="305"/>
                  </a:lnTo>
                  <a:lnTo>
                    <a:pt x="2147" y="322"/>
                  </a:lnTo>
                  <a:lnTo>
                    <a:pt x="2137" y="340"/>
                  </a:lnTo>
                  <a:lnTo>
                    <a:pt x="2124" y="358"/>
                  </a:lnTo>
                  <a:lnTo>
                    <a:pt x="2109" y="373"/>
                  </a:lnTo>
                  <a:lnTo>
                    <a:pt x="2094" y="386"/>
                  </a:lnTo>
                  <a:lnTo>
                    <a:pt x="2094" y="386"/>
                  </a:lnTo>
                  <a:lnTo>
                    <a:pt x="2086" y="393"/>
                  </a:lnTo>
                  <a:lnTo>
                    <a:pt x="2081" y="401"/>
                  </a:lnTo>
                  <a:lnTo>
                    <a:pt x="2071" y="421"/>
                  </a:lnTo>
                  <a:lnTo>
                    <a:pt x="2063" y="444"/>
                  </a:lnTo>
                  <a:lnTo>
                    <a:pt x="2063" y="470"/>
                  </a:lnTo>
                  <a:lnTo>
                    <a:pt x="2066" y="492"/>
                  </a:lnTo>
                  <a:lnTo>
                    <a:pt x="2071" y="515"/>
                  </a:lnTo>
                  <a:lnTo>
                    <a:pt x="2078" y="535"/>
                  </a:lnTo>
                  <a:lnTo>
                    <a:pt x="2083" y="543"/>
                  </a:lnTo>
                  <a:lnTo>
                    <a:pt x="2091" y="548"/>
                  </a:lnTo>
                  <a:lnTo>
                    <a:pt x="2091" y="548"/>
                  </a:lnTo>
                  <a:lnTo>
                    <a:pt x="2104" y="561"/>
                  </a:lnTo>
                  <a:lnTo>
                    <a:pt x="2114" y="574"/>
                  </a:lnTo>
                  <a:lnTo>
                    <a:pt x="2124" y="589"/>
                  </a:lnTo>
                  <a:lnTo>
                    <a:pt x="2132" y="604"/>
                  </a:lnTo>
                  <a:lnTo>
                    <a:pt x="2139" y="619"/>
                  </a:lnTo>
                  <a:lnTo>
                    <a:pt x="2144" y="637"/>
                  </a:lnTo>
                  <a:lnTo>
                    <a:pt x="2147" y="655"/>
                  </a:lnTo>
                  <a:lnTo>
                    <a:pt x="2147" y="673"/>
                  </a:lnTo>
                  <a:lnTo>
                    <a:pt x="2147" y="673"/>
                  </a:lnTo>
                  <a:lnTo>
                    <a:pt x="2147" y="693"/>
                  </a:lnTo>
                  <a:lnTo>
                    <a:pt x="2142" y="713"/>
                  </a:lnTo>
                  <a:lnTo>
                    <a:pt x="2137" y="731"/>
                  </a:lnTo>
                  <a:lnTo>
                    <a:pt x="2129" y="749"/>
                  </a:lnTo>
                  <a:lnTo>
                    <a:pt x="2119" y="766"/>
                  </a:lnTo>
                  <a:lnTo>
                    <a:pt x="2106" y="779"/>
                  </a:lnTo>
                  <a:lnTo>
                    <a:pt x="2094" y="794"/>
                  </a:lnTo>
                  <a:lnTo>
                    <a:pt x="2078" y="807"/>
                  </a:lnTo>
                  <a:lnTo>
                    <a:pt x="2078" y="1495"/>
                  </a:lnTo>
                  <a:lnTo>
                    <a:pt x="2078" y="2386"/>
                  </a:lnTo>
                  <a:lnTo>
                    <a:pt x="2078" y="2591"/>
                  </a:lnTo>
                  <a:lnTo>
                    <a:pt x="2078" y="2591"/>
                  </a:lnTo>
                  <a:lnTo>
                    <a:pt x="2078" y="2614"/>
                  </a:lnTo>
                  <a:lnTo>
                    <a:pt x="2081" y="2637"/>
                  </a:lnTo>
                  <a:lnTo>
                    <a:pt x="2086" y="2660"/>
                  </a:lnTo>
                  <a:lnTo>
                    <a:pt x="2094" y="2680"/>
                  </a:lnTo>
                  <a:lnTo>
                    <a:pt x="2101" y="2700"/>
                  </a:lnTo>
                  <a:lnTo>
                    <a:pt x="2111" y="2718"/>
                  </a:lnTo>
                  <a:lnTo>
                    <a:pt x="2124" y="2736"/>
                  </a:lnTo>
                  <a:lnTo>
                    <a:pt x="2137" y="2754"/>
                  </a:lnTo>
                  <a:lnTo>
                    <a:pt x="2149" y="2769"/>
                  </a:lnTo>
                  <a:lnTo>
                    <a:pt x="2167" y="2784"/>
                  </a:lnTo>
                  <a:lnTo>
                    <a:pt x="2182" y="2799"/>
                  </a:lnTo>
                  <a:lnTo>
                    <a:pt x="2200" y="2809"/>
                  </a:lnTo>
                  <a:lnTo>
                    <a:pt x="2221" y="2822"/>
                  </a:lnTo>
                  <a:lnTo>
                    <a:pt x="2238" y="2832"/>
                  </a:lnTo>
                  <a:lnTo>
                    <a:pt x="2259" y="2840"/>
                  </a:lnTo>
                  <a:lnTo>
                    <a:pt x="2281" y="2848"/>
                  </a:lnTo>
                  <a:lnTo>
                    <a:pt x="2302" y="2853"/>
                  </a:lnTo>
                  <a:lnTo>
                    <a:pt x="2325" y="2855"/>
                  </a:lnTo>
                  <a:lnTo>
                    <a:pt x="2347" y="2860"/>
                  </a:lnTo>
                  <a:lnTo>
                    <a:pt x="2370" y="2860"/>
                  </a:lnTo>
                  <a:lnTo>
                    <a:pt x="2393" y="2860"/>
                  </a:lnTo>
                  <a:lnTo>
                    <a:pt x="2418" y="2858"/>
                  </a:lnTo>
                  <a:lnTo>
                    <a:pt x="2441" y="2855"/>
                  </a:lnTo>
                  <a:lnTo>
                    <a:pt x="2464" y="2850"/>
                  </a:lnTo>
                  <a:lnTo>
                    <a:pt x="2490" y="2842"/>
                  </a:lnTo>
                  <a:lnTo>
                    <a:pt x="2512" y="2832"/>
                  </a:lnTo>
                  <a:lnTo>
                    <a:pt x="2535" y="2822"/>
                  </a:lnTo>
                  <a:lnTo>
                    <a:pt x="2558" y="2809"/>
                  </a:lnTo>
                  <a:lnTo>
                    <a:pt x="2581" y="2797"/>
                  </a:lnTo>
                  <a:lnTo>
                    <a:pt x="2604" y="2779"/>
                  </a:lnTo>
                  <a:lnTo>
                    <a:pt x="2624" y="2761"/>
                  </a:lnTo>
                  <a:lnTo>
                    <a:pt x="2644" y="2741"/>
                  </a:lnTo>
                  <a:lnTo>
                    <a:pt x="2644" y="2741"/>
                  </a:lnTo>
                  <a:lnTo>
                    <a:pt x="2657" y="2723"/>
                  </a:lnTo>
                  <a:lnTo>
                    <a:pt x="2665" y="2705"/>
                  </a:lnTo>
                  <a:lnTo>
                    <a:pt x="2670" y="2688"/>
                  </a:lnTo>
                  <a:lnTo>
                    <a:pt x="2667" y="2670"/>
                  </a:lnTo>
                  <a:lnTo>
                    <a:pt x="2662" y="2655"/>
                  </a:lnTo>
                  <a:lnTo>
                    <a:pt x="2657" y="2647"/>
                  </a:lnTo>
                  <a:lnTo>
                    <a:pt x="2652" y="2642"/>
                  </a:lnTo>
                  <a:lnTo>
                    <a:pt x="2644" y="2637"/>
                  </a:lnTo>
                  <a:lnTo>
                    <a:pt x="2634" y="2634"/>
                  </a:lnTo>
                  <a:lnTo>
                    <a:pt x="2624" y="2632"/>
                  </a:lnTo>
                  <a:lnTo>
                    <a:pt x="2614" y="2632"/>
                  </a:lnTo>
                  <a:lnTo>
                    <a:pt x="2614" y="2632"/>
                  </a:lnTo>
                  <a:lnTo>
                    <a:pt x="2599" y="2629"/>
                  </a:lnTo>
                  <a:lnTo>
                    <a:pt x="2586" y="2627"/>
                  </a:lnTo>
                  <a:lnTo>
                    <a:pt x="2578" y="2624"/>
                  </a:lnTo>
                  <a:lnTo>
                    <a:pt x="2573" y="2619"/>
                  </a:lnTo>
                  <a:lnTo>
                    <a:pt x="2576" y="2611"/>
                  </a:lnTo>
                  <a:lnTo>
                    <a:pt x="2581" y="2606"/>
                  </a:lnTo>
                  <a:lnTo>
                    <a:pt x="2596" y="2599"/>
                  </a:lnTo>
                  <a:lnTo>
                    <a:pt x="2616" y="2591"/>
                  </a:lnTo>
                  <a:lnTo>
                    <a:pt x="2616" y="2591"/>
                  </a:lnTo>
                  <a:lnTo>
                    <a:pt x="2644" y="2579"/>
                  </a:lnTo>
                  <a:lnTo>
                    <a:pt x="2713" y="2543"/>
                  </a:lnTo>
                  <a:lnTo>
                    <a:pt x="2753" y="2518"/>
                  </a:lnTo>
                  <a:lnTo>
                    <a:pt x="2799" y="2490"/>
                  </a:lnTo>
                  <a:lnTo>
                    <a:pt x="2842" y="2457"/>
                  </a:lnTo>
                  <a:lnTo>
                    <a:pt x="2885" y="2419"/>
                  </a:lnTo>
                  <a:lnTo>
                    <a:pt x="2885" y="2419"/>
                  </a:lnTo>
                  <a:lnTo>
                    <a:pt x="2906" y="2388"/>
                  </a:lnTo>
                  <a:lnTo>
                    <a:pt x="2913" y="2381"/>
                  </a:lnTo>
                  <a:lnTo>
                    <a:pt x="2918" y="2378"/>
                  </a:lnTo>
                  <a:lnTo>
                    <a:pt x="2923" y="2381"/>
                  </a:lnTo>
                  <a:lnTo>
                    <a:pt x="2926" y="2393"/>
                  </a:lnTo>
                  <a:lnTo>
                    <a:pt x="2931" y="2441"/>
                  </a:lnTo>
                  <a:lnTo>
                    <a:pt x="2931" y="2441"/>
                  </a:lnTo>
                  <a:lnTo>
                    <a:pt x="2934" y="2482"/>
                  </a:lnTo>
                  <a:lnTo>
                    <a:pt x="2931" y="2525"/>
                  </a:lnTo>
                  <a:lnTo>
                    <a:pt x="2929" y="2568"/>
                  </a:lnTo>
                  <a:lnTo>
                    <a:pt x="2923" y="2611"/>
                  </a:lnTo>
                  <a:lnTo>
                    <a:pt x="2916" y="2652"/>
                  </a:lnTo>
                  <a:lnTo>
                    <a:pt x="2906" y="2693"/>
                  </a:lnTo>
                  <a:lnTo>
                    <a:pt x="2896" y="2728"/>
                  </a:lnTo>
                  <a:lnTo>
                    <a:pt x="2883" y="2761"/>
                  </a:lnTo>
                  <a:lnTo>
                    <a:pt x="2883" y="2761"/>
                  </a:lnTo>
                  <a:lnTo>
                    <a:pt x="2865" y="2802"/>
                  </a:lnTo>
                  <a:lnTo>
                    <a:pt x="2855" y="2817"/>
                  </a:lnTo>
                  <a:lnTo>
                    <a:pt x="2845" y="2827"/>
                  </a:lnTo>
                  <a:lnTo>
                    <a:pt x="2842" y="2830"/>
                  </a:lnTo>
                  <a:lnTo>
                    <a:pt x="2837" y="2830"/>
                  </a:lnTo>
                  <a:lnTo>
                    <a:pt x="2832" y="2827"/>
                  </a:lnTo>
                  <a:lnTo>
                    <a:pt x="2830" y="2825"/>
                  </a:lnTo>
                  <a:lnTo>
                    <a:pt x="2822" y="2809"/>
                  </a:lnTo>
                  <a:lnTo>
                    <a:pt x="2812" y="2782"/>
                  </a:lnTo>
                  <a:lnTo>
                    <a:pt x="2812" y="2782"/>
                  </a:lnTo>
                  <a:lnTo>
                    <a:pt x="2807" y="2761"/>
                  </a:lnTo>
                  <a:lnTo>
                    <a:pt x="2802" y="2754"/>
                  </a:lnTo>
                  <a:lnTo>
                    <a:pt x="2797" y="2746"/>
                  </a:lnTo>
                  <a:lnTo>
                    <a:pt x="2791" y="2743"/>
                  </a:lnTo>
                  <a:lnTo>
                    <a:pt x="2786" y="2738"/>
                  </a:lnTo>
                  <a:lnTo>
                    <a:pt x="2771" y="2736"/>
                  </a:lnTo>
                  <a:lnTo>
                    <a:pt x="2756" y="2738"/>
                  </a:lnTo>
                  <a:lnTo>
                    <a:pt x="2738" y="2749"/>
                  </a:lnTo>
                  <a:lnTo>
                    <a:pt x="2723" y="2761"/>
                  </a:lnTo>
                  <a:lnTo>
                    <a:pt x="2708" y="2782"/>
                  </a:lnTo>
                  <a:lnTo>
                    <a:pt x="2708" y="2782"/>
                  </a:lnTo>
                  <a:lnTo>
                    <a:pt x="2700" y="2794"/>
                  </a:lnTo>
                  <a:lnTo>
                    <a:pt x="2687" y="2809"/>
                  </a:lnTo>
                  <a:lnTo>
                    <a:pt x="2652" y="2842"/>
                  </a:lnTo>
                  <a:lnTo>
                    <a:pt x="2609" y="2878"/>
                  </a:lnTo>
                  <a:lnTo>
                    <a:pt x="2558" y="2916"/>
                  </a:lnTo>
                  <a:lnTo>
                    <a:pt x="2507" y="2949"/>
                  </a:lnTo>
                  <a:lnTo>
                    <a:pt x="2457" y="2979"/>
                  </a:lnTo>
                  <a:lnTo>
                    <a:pt x="2411" y="3002"/>
                  </a:lnTo>
                  <a:lnTo>
                    <a:pt x="2391" y="3010"/>
                  </a:lnTo>
                  <a:lnTo>
                    <a:pt x="2375" y="3015"/>
                  </a:lnTo>
                  <a:lnTo>
                    <a:pt x="2375" y="3015"/>
                  </a:lnTo>
                  <a:lnTo>
                    <a:pt x="2352" y="3023"/>
                  </a:lnTo>
                  <a:lnTo>
                    <a:pt x="2314" y="3033"/>
                  </a:lnTo>
                  <a:lnTo>
                    <a:pt x="2266" y="3051"/>
                  </a:lnTo>
                  <a:lnTo>
                    <a:pt x="2213" y="3073"/>
                  </a:lnTo>
                  <a:lnTo>
                    <a:pt x="2155" y="3104"/>
                  </a:lnTo>
                  <a:lnTo>
                    <a:pt x="2124" y="3122"/>
                  </a:lnTo>
                  <a:lnTo>
                    <a:pt x="2094" y="3142"/>
                  </a:lnTo>
                  <a:lnTo>
                    <a:pt x="2066" y="3162"/>
                  </a:lnTo>
                  <a:lnTo>
                    <a:pt x="2038" y="3188"/>
                  </a:lnTo>
                  <a:lnTo>
                    <a:pt x="2010" y="3213"/>
                  </a:lnTo>
                  <a:lnTo>
                    <a:pt x="1987" y="3241"/>
                  </a:lnTo>
                  <a:lnTo>
                    <a:pt x="1987" y="3241"/>
                  </a:lnTo>
                  <a:lnTo>
                    <a:pt x="1962" y="3213"/>
                  </a:lnTo>
                  <a:lnTo>
                    <a:pt x="1936" y="3188"/>
                  </a:lnTo>
                  <a:lnTo>
                    <a:pt x="1908" y="3162"/>
                  </a:lnTo>
                  <a:lnTo>
                    <a:pt x="1878" y="3142"/>
                  </a:lnTo>
                  <a:lnTo>
                    <a:pt x="1850" y="3122"/>
                  </a:lnTo>
                  <a:lnTo>
                    <a:pt x="1820" y="3104"/>
                  </a:lnTo>
                  <a:lnTo>
                    <a:pt x="1761" y="3073"/>
                  </a:lnTo>
                  <a:lnTo>
                    <a:pt x="1705" y="3051"/>
                  </a:lnTo>
                  <a:lnTo>
                    <a:pt x="1660" y="3033"/>
                  </a:lnTo>
                  <a:lnTo>
                    <a:pt x="1622" y="3023"/>
                  </a:lnTo>
                  <a:lnTo>
                    <a:pt x="1599" y="3015"/>
                  </a:lnTo>
                  <a:lnTo>
                    <a:pt x="1599" y="3015"/>
                  </a:lnTo>
                  <a:lnTo>
                    <a:pt x="1581" y="3010"/>
                  </a:lnTo>
                  <a:lnTo>
                    <a:pt x="1563" y="3002"/>
                  </a:lnTo>
                  <a:lnTo>
                    <a:pt x="1518" y="2979"/>
                  </a:lnTo>
                  <a:lnTo>
                    <a:pt x="1467" y="2949"/>
                  </a:lnTo>
                  <a:lnTo>
                    <a:pt x="1414" y="2916"/>
                  </a:lnTo>
                  <a:lnTo>
                    <a:pt x="1363" y="2878"/>
                  </a:lnTo>
                  <a:lnTo>
                    <a:pt x="1320" y="2842"/>
                  </a:lnTo>
                  <a:lnTo>
                    <a:pt x="1284" y="2809"/>
                  </a:lnTo>
                  <a:lnTo>
                    <a:pt x="1271" y="2794"/>
                  </a:lnTo>
                  <a:lnTo>
                    <a:pt x="1264" y="2782"/>
                  </a:lnTo>
                  <a:lnTo>
                    <a:pt x="1264" y="2782"/>
                  </a:lnTo>
                  <a:close/>
                  <a:moveTo>
                    <a:pt x="1812" y="3482"/>
                  </a:moveTo>
                  <a:lnTo>
                    <a:pt x="1812" y="3482"/>
                  </a:lnTo>
                  <a:lnTo>
                    <a:pt x="1802" y="3477"/>
                  </a:lnTo>
                  <a:lnTo>
                    <a:pt x="1802" y="3477"/>
                  </a:lnTo>
                  <a:lnTo>
                    <a:pt x="1756" y="3434"/>
                  </a:lnTo>
                  <a:lnTo>
                    <a:pt x="1718" y="3393"/>
                  </a:lnTo>
                  <a:lnTo>
                    <a:pt x="1688" y="3350"/>
                  </a:lnTo>
                  <a:lnTo>
                    <a:pt x="1662" y="3304"/>
                  </a:lnTo>
                  <a:lnTo>
                    <a:pt x="1639" y="3259"/>
                  </a:lnTo>
                  <a:lnTo>
                    <a:pt x="1624" y="3213"/>
                  </a:lnTo>
                  <a:lnTo>
                    <a:pt x="1614" y="3165"/>
                  </a:lnTo>
                  <a:lnTo>
                    <a:pt x="1604" y="3117"/>
                  </a:lnTo>
                  <a:lnTo>
                    <a:pt x="1604" y="3117"/>
                  </a:lnTo>
                  <a:lnTo>
                    <a:pt x="1665" y="3134"/>
                  </a:lnTo>
                  <a:lnTo>
                    <a:pt x="1718" y="3157"/>
                  </a:lnTo>
                  <a:lnTo>
                    <a:pt x="1766" y="3180"/>
                  </a:lnTo>
                  <a:lnTo>
                    <a:pt x="1812" y="3208"/>
                  </a:lnTo>
                  <a:lnTo>
                    <a:pt x="1855" y="3241"/>
                  </a:lnTo>
                  <a:lnTo>
                    <a:pt x="1898" y="3279"/>
                  </a:lnTo>
                  <a:lnTo>
                    <a:pt x="1941" y="3320"/>
                  </a:lnTo>
                  <a:lnTo>
                    <a:pt x="1987" y="3368"/>
                  </a:lnTo>
                  <a:lnTo>
                    <a:pt x="1987" y="3368"/>
                  </a:lnTo>
                  <a:lnTo>
                    <a:pt x="2028" y="3325"/>
                  </a:lnTo>
                  <a:lnTo>
                    <a:pt x="2066" y="3287"/>
                  </a:lnTo>
                  <a:lnTo>
                    <a:pt x="2106" y="3251"/>
                  </a:lnTo>
                  <a:lnTo>
                    <a:pt x="2144" y="3221"/>
                  </a:lnTo>
                  <a:lnTo>
                    <a:pt x="2185" y="3195"/>
                  </a:lnTo>
                  <a:lnTo>
                    <a:pt x="2228" y="3172"/>
                  </a:lnTo>
                  <a:lnTo>
                    <a:pt x="2274" y="3150"/>
                  </a:lnTo>
                  <a:lnTo>
                    <a:pt x="2325" y="3132"/>
                  </a:lnTo>
                  <a:lnTo>
                    <a:pt x="2325" y="3132"/>
                  </a:lnTo>
                  <a:lnTo>
                    <a:pt x="2322" y="3137"/>
                  </a:lnTo>
                  <a:lnTo>
                    <a:pt x="2322" y="3137"/>
                  </a:lnTo>
                  <a:lnTo>
                    <a:pt x="2325" y="3150"/>
                  </a:lnTo>
                  <a:lnTo>
                    <a:pt x="2322" y="3172"/>
                  </a:lnTo>
                  <a:lnTo>
                    <a:pt x="2317" y="3203"/>
                  </a:lnTo>
                  <a:lnTo>
                    <a:pt x="2309" y="3236"/>
                  </a:lnTo>
                  <a:lnTo>
                    <a:pt x="2297" y="3274"/>
                  </a:lnTo>
                  <a:lnTo>
                    <a:pt x="2284" y="3312"/>
                  </a:lnTo>
                  <a:lnTo>
                    <a:pt x="2264" y="3347"/>
                  </a:lnTo>
                  <a:lnTo>
                    <a:pt x="2243" y="3383"/>
                  </a:lnTo>
                  <a:lnTo>
                    <a:pt x="2243" y="3383"/>
                  </a:lnTo>
                  <a:lnTo>
                    <a:pt x="2218" y="3411"/>
                  </a:lnTo>
                  <a:lnTo>
                    <a:pt x="2193" y="3439"/>
                  </a:lnTo>
                  <a:lnTo>
                    <a:pt x="2167" y="3464"/>
                  </a:lnTo>
                  <a:lnTo>
                    <a:pt x="2139" y="3487"/>
                  </a:lnTo>
                  <a:lnTo>
                    <a:pt x="2139" y="3487"/>
                  </a:lnTo>
                  <a:lnTo>
                    <a:pt x="2124" y="3467"/>
                  </a:lnTo>
                  <a:lnTo>
                    <a:pt x="2109" y="3449"/>
                  </a:lnTo>
                  <a:lnTo>
                    <a:pt x="2091" y="3434"/>
                  </a:lnTo>
                  <a:lnTo>
                    <a:pt x="2071" y="3421"/>
                  </a:lnTo>
                  <a:lnTo>
                    <a:pt x="2048" y="3411"/>
                  </a:lnTo>
                  <a:lnTo>
                    <a:pt x="2025" y="3403"/>
                  </a:lnTo>
                  <a:lnTo>
                    <a:pt x="2000" y="3398"/>
                  </a:lnTo>
                  <a:lnTo>
                    <a:pt x="1974" y="3396"/>
                  </a:lnTo>
                  <a:lnTo>
                    <a:pt x="1974" y="3396"/>
                  </a:lnTo>
                  <a:lnTo>
                    <a:pt x="1949" y="3398"/>
                  </a:lnTo>
                  <a:lnTo>
                    <a:pt x="1926" y="3403"/>
                  </a:lnTo>
                  <a:lnTo>
                    <a:pt x="1903" y="3408"/>
                  </a:lnTo>
                  <a:lnTo>
                    <a:pt x="1880" y="3419"/>
                  </a:lnTo>
                  <a:lnTo>
                    <a:pt x="1860" y="3431"/>
                  </a:lnTo>
                  <a:lnTo>
                    <a:pt x="1842" y="3446"/>
                  </a:lnTo>
                  <a:lnTo>
                    <a:pt x="1825" y="3464"/>
                  </a:lnTo>
                  <a:lnTo>
                    <a:pt x="1812" y="3482"/>
                  </a:lnTo>
                  <a:lnTo>
                    <a:pt x="1812" y="3482"/>
                  </a:lnTo>
                  <a:close/>
                  <a:moveTo>
                    <a:pt x="2066" y="3525"/>
                  </a:moveTo>
                  <a:lnTo>
                    <a:pt x="2066" y="3525"/>
                  </a:lnTo>
                  <a:lnTo>
                    <a:pt x="2045" y="3533"/>
                  </a:lnTo>
                  <a:lnTo>
                    <a:pt x="2023" y="3535"/>
                  </a:lnTo>
                  <a:lnTo>
                    <a:pt x="1997" y="3540"/>
                  </a:lnTo>
                  <a:lnTo>
                    <a:pt x="1974" y="3540"/>
                  </a:lnTo>
                  <a:lnTo>
                    <a:pt x="1974" y="3540"/>
                  </a:lnTo>
                  <a:lnTo>
                    <a:pt x="1949" y="3538"/>
                  </a:lnTo>
                  <a:lnTo>
                    <a:pt x="1924" y="3533"/>
                  </a:lnTo>
                  <a:lnTo>
                    <a:pt x="1903" y="3528"/>
                  </a:lnTo>
                  <a:lnTo>
                    <a:pt x="1883" y="3523"/>
                  </a:lnTo>
                  <a:lnTo>
                    <a:pt x="1883" y="3523"/>
                  </a:lnTo>
                  <a:lnTo>
                    <a:pt x="1901" y="3502"/>
                  </a:lnTo>
                  <a:lnTo>
                    <a:pt x="1924" y="3490"/>
                  </a:lnTo>
                  <a:lnTo>
                    <a:pt x="1949" y="3479"/>
                  </a:lnTo>
                  <a:lnTo>
                    <a:pt x="1962" y="3477"/>
                  </a:lnTo>
                  <a:lnTo>
                    <a:pt x="1974" y="3477"/>
                  </a:lnTo>
                  <a:lnTo>
                    <a:pt x="1974" y="3477"/>
                  </a:lnTo>
                  <a:lnTo>
                    <a:pt x="1990" y="3479"/>
                  </a:lnTo>
                  <a:lnTo>
                    <a:pt x="2002" y="3482"/>
                  </a:lnTo>
                  <a:lnTo>
                    <a:pt x="2015" y="3485"/>
                  </a:lnTo>
                  <a:lnTo>
                    <a:pt x="2028" y="3490"/>
                  </a:lnTo>
                  <a:lnTo>
                    <a:pt x="2048" y="3505"/>
                  </a:lnTo>
                  <a:lnTo>
                    <a:pt x="2066" y="3525"/>
                  </a:lnTo>
                  <a:lnTo>
                    <a:pt x="2066" y="3525"/>
                  </a:lnTo>
                  <a:close/>
                  <a:moveTo>
                    <a:pt x="1858" y="3599"/>
                  </a:moveTo>
                  <a:lnTo>
                    <a:pt x="1858" y="3599"/>
                  </a:lnTo>
                  <a:lnTo>
                    <a:pt x="1886" y="3609"/>
                  </a:lnTo>
                  <a:lnTo>
                    <a:pt x="1916" y="3617"/>
                  </a:lnTo>
                  <a:lnTo>
                    <a:pt x="1946" y="3622"/>
                  </a:lnTo>
                  <a:lnTo>
                    <a:pt x="1974" y="3624"/>
                  </a:lnTo>
                  <a:lnTo>
                    <a:pt x="1974" y="3624"/>
                  </a:lnTo>
                  <a:lnTo>
                    <a:pt x="2005" y="3622"/>
                  </a:lnTo>
                  <a:lnTo>
                    <a:pt x="2035" y="3617"/>
                  </a:lnTo>
                  <a:lnTo>
                    <a:pt x="2063" y="3609"/>
                  </a:lnTo>
                  <a:lnTo>
                    <a:pt x="2089" y="3599"/>
                  </a:lnTo>
                  <a:lnTo>
                    <a:pt x="2089" y="3599"/>
                  </a:lnTo>
                  <a:lnTo>
                    <a:pt x="2086" y="3622"/>
                  </a:lnTo>
                  <a:lnTo>
                    <a:pt x="2078" y="3642"/>
                  </a:lnTo>
                  <a:lnTo>
                    <a:pt x="2068" y="3662"/>
                  </a:lnTo>
                  <a:lnTo>
                    <a:pt x="2053" y="3677"/>
                  </a:lnTo>
                  <a:lnTo>
                    <a:pt x="2038" y="3690"/>
                  </a:lnTo>
                  <a:lnTo>
                    <a:pt x="2017" y="3700"/>
                  </a:lnTo>
                  <a:lnTo>
                    <a:pt x="1997" y="3708"/>
                  </a:lnTo>
                  <a:lnTo>
                    <a:pt x="1974" y="3710"/>
                  </a:lnTo>
                  <a:lnTo>
                    <a:pt x="1974" y="3710"/>
                  </a:lnTo>
                  <a:lnTo>
                    <a:pt x="1949" y="3708"/>
                  </a:lnTo>
                  <a:lnTo>
                    <a:pt x="1926" y="3703"/>
                  </a:lnTo>
                  <a:lnTo>
                    <a:pt x="1906" y="3693"/>
                  </a:lnTo>
                  <a:lnTo>
                    <a:pt x="1891" y="3682"/>
                  </a:lnTo>
                  <a:lnTo>
                    <a:pt x="1875" y="3665"/>
                  </a:lnTo>
                  <a:lnTo>
                    <a:pt x="1868" y="3647"/>
                  </a:lnTo>
                  <a:lnTo>
                    <a:pt x="1860" y="3624"/>
                  </a:lnTo>
                  <a:lnTo>
                    <a:pt x="1858" y="3599"/>
                  </a:lnTo>
                  <a:lnTo>
                    <a:pt x="1858" y="3599"/>
                  </a:lnTo>
                  <a:close/>
                </a:path>
              </a:pathLst>
            </a:custGeom>
            <a:solidFill>
              <a:srgbClr val="FFFFFF">
                <a:alpha val="30000"/>
              </a:srgbClr>
            </a:solidFill>
            <a:ln w="9525">
              <a:noFill/>
              <a:round/>
              <a:headEnd/>
              <a:tailEnd/>
            </a:ln>
          </p:spPr>
          <p:txBody>
            <a:bodyPr/>
            <a:lstStyle/>
            <a:p>
              <a:pPr>
                <a:defRPr/>
              </a:pPr>
              <a:endParaRPr lang="en-US"/>
            </a:p>
          </p:txBody>
        </p:sp>
        <p:sp>
          <p:nvSpPr>
            <p:cNvPr id="22" name="Freeform 5"/>
            <p:cNvSpPr>
              <a:spLocks noEditPoints="1"/>
            </p:cNvSpPr>
            <p:nvPr userDrawn="1"/>
          </p:nvSpPr>
          <p:spPr bwMode="ltGray">
            <a:xfrm>
              <a:off x="699418" y="26849"/>
              <a:ext cx="61962" cy="60296"/>
            </a:xfrm>
            <a:custGeom>
              <a:avLst/>
              <a:gdLst/>
              <a:ahLst/>
              <a:cxnLst>
                <a:cxn ang="0">
                  <a:pos x="127" y="0"/>
                </a:cxn>
                <a:cxn ang="0">
                  <a:pos x="78" y="13"/>
                </a:cxn>
                <a:cxn ang="0">
                  <a:pos x="38" y="38"/>
                </a:cxn>
                <a:cxn ang="0">
                  <a:pos x="10" y="79"/>
                </a:cxn>
                <a:cxn ang="0">
                  <a:pos x="0" y="130"/>
                </a:cxn>
                <a:cxn ang="0">
                  <a:pos x="2" y="155"/>
                </a:cxn>
                <a:cxn ang="0">
                  <a:pos x="22" y="201"/>
                </a:cxn>
                <a:cxn ang="0">
                  <a:pos x="55" y="236"/>
                </a:cxn>
                <a:cxn ang="0">
                  <a:pos x="104" y="254"/>
                </a:cxn>
                <a:cxn ang="0">
                  <a:pos x="129" y="256"/>
                </a:cxn>
                <a:cxn ang="0">
                  <a:pos x="177" y="246"/>
                </a:cxn>
                <a:cxn ang="0">
                  <a:pos x="220" y="221"/>
                </a:cxn>
                <a:cxn ang="0">
                  <a:pos x="246" y="180"/>
                </a:cxn>
                <a:cxn ang="0">
                  <a:pos x="256" y="130"/>
                </a:cxn>
                <a:cxn ang="0">
                  <a:pos x="253" y="104"/>
                </a:cxn>
                <a:cxn ang="0">
                  <a:pos x="236" y="59"/>
                </a:cxn>
                <a:cxn ang="0">
                  <a:pos x="200" y="23"/>
                </a:cxn>
                <a:cxn ang="0">
                  <a:pos x="152" y="3"/>
                </a:cxn>
                <a:cxn ang="0">
                  <a:pos x="127" y="0"/>
                </a:cxn>
                <a:cxn ang="0">
                  <a:pos x="129" y="185"/>
                </a:cxn>
                <a:cxn ang="0">
                  <a:pos x="106" y="180"/>
                </a:cxn>
                <a:cxn ang="0">
                  <a:pos x="88" y="170"/>
                </a:cxn>
                <a:cxn ang="0">
                  <a:pos x="76" y="152"/>
                </a:cxn>
                <a:cxn ang="0">
                  <a:pos x="71" y="130"/>
                </a:cxn>
                <a:cxn ang="0">
                  <a:pos x="73" y="117"/>
                </a:cxn>
                <a:cxn ang="0">
                  <a:pos x="81" y="99"/>
                </a:cxn>
                <a:cxn ang="0">
                  <a:pos x="96" y="84"/>
                </a:cxn>
                <a:cxn ang="0">
                  <a:pos x="116" y="74"/>
                </a:cxn>
                <a:cxn ang="0">
                  <a:pos x="127" y="74"/>
                </a:cxn>
                <a:cxn ang="0">
                  <a:pos x="149" y="76"/>
                </a:cxn>
                <a:cxn ang="0">
                  <a:pos x="167" y="89"/>
                </a:cxn>
                <a:cxn ang="0">
                  <a:pos x="180" y="107"/>
                </a:cxn>
                <a:cxn ang="0">
                  <a:pos x="185" y="130"/>
                </a:cxn>
                <a:cxn ang="0">
                  <a:pos x="185" y="140"/>
                </a:cxn>
                <a:cxn ang="0">
                  <a:pos x="175" y="160"/>
                </a:cxn>
                <a:cxn ang="0">
                  <a:pos x="159" y="175"/>
                </a:cxn>
                <a:cxn ang="0">
                  <a:pos x="139" y="185"/>
                </a:cxn>
                <a:cxn ang="0">
                  <a:pos x="129" y="185"/>
                </a:cxn>
              </a:cxnLst>
              <a:rect l="0" t="0" r="r" b="b"/>
              <a:pathLst>
                <a:path w="256" h="256">
                  <a:moveTo>
                    <a:pt x="127" y="0"/>
                  </a:moveTo>
                  <a:lnTo>
                    <a:pt x="127" y="0"/>
                  </a:lnTo>
                  <a:lnTo>
                    <a:pt x="101" y="3"/>
                  </a:lnTo>
                  <a:lnTo>
                    <a:pt x="78" y="13"/>
                  </a:lnTo>
                  <a:lnTo>
                    <a:pt x="55" y="23"/>
                  </a:lnTo>
                  <a:lnTo>
                    <a:pt x="38" y="38"/>
                  </a:lnTo>
                  <a:lnTo>
                    <a:pt x="22" y="59"/>
                  </a:lnTo>
                  <a:lnTo>
                    <a:pt x="10" y="79"/>
                  </a:lnTo>
                  <a:lnTo>
                    <a:pt x="2" y="104"/>
                  </a:lnTo>
                  <a:lnTo>
                    <a:pt x="0" y="130"/>
                  </a:lnTo>
                  <a:lnTo>
                    <a:pt x="0" y="130"/>
                  </a:lnTo>
                  <a:lnTo>
                    <a:pt x="2" y="155"/>
                  </a:lnTo>
                  <a:lnTo>
                    <a:pt x="10" y="180"/>
                  </a:lnTo>
                  <a:lnTo>
                    <a:pt x="22" y="201"/>
                  </a:lnTo>
                  <a:lnTo>
                    <a:pt x="38" y="221"/>
                  </a:lnTo>
                  <a:lnTo>
                    <a:pt x="55" y="236"/>
                  </a:lnTo>
                  <a:lnTo>
                    <a:pt x="78" y="246"/>
                  </a:lnTo>
                  <a:lnTo>
                    <a:pt x="104" y="254"/>
                  </a:lnTo>
                  <a:lnTo>
                    <a:pt x="129" y="256"/>
                  </a:lnTo>
                  <a:lnTo>
                    <a:pt x="129" y="256"/>
                  </a:lnTo>
                  <a:lnTo>
                    <a:pt x="154" y="254"/>
                  </a:lnTo>
                  <a:lnTo>
                    <a:pt x="177" y="246"/>
                  </a:lnTo>
                  <a:lnTo>
                    <a:pt x="200" y="236"/>
                  </a:lnTo>
                  <a:lnTo>
                    <a:pt x="220" y="221"/>
                  </a:lnTo>
                  <a:lnTo>
                    <a:pt x="236" y="201"/>
                  </a:lnTo>
                  <a:lnTo>
                    <a:pt x="246" y="180"/>
                  </a:lnTo>
                  <a:lnTo>
                    <a:pt x="253" y="155"/>
                  </a:lnTo>
                  <a:lnTo>
                    <a:pt x="256" y="130"/>
                  </a:lnTo>
                  <a:lnTo>
                    <a:pt x="256" y="130"/>
                  </a:lnTo>
                  <a:lnTo>
                    <a:pt x="253" y="104"/>
                  </a:lnTo>
                  <a:lnTo>
                    <a:pt x="246" y="79"/>
                  </a:lnTo>
                  <a:lnTo>
                    <a:pt x="236" y="59"/>
                  </a:lnTo>
                  <a:lnTo>
                    <a:pt x="218" y="38"/>
                  </a:lnTo>
                  <a:lnTo>
                    <a:pt x="200" y="23"/>
                  </a:lnTo>
                  <a:lnTo>
                    <a:pt x="177" y="10"/>
                  </a:lnTo>
                  <a:lnTo>
                    <a:pt x="152" y="3"/>
                  </a:lnTo>
                  <a:lnTo>
                    <a:pt x="127" y="0"/>
                  </a:lnTo>
                  <a:lnTo>
                    <a:pt x="127" y="0"/>
                  </a:lnTo>
                  <a:close/>
                  <a:moveTo>
                    <a:pt x="129" y="185"/>
                  </a:moveTo>
                  <a:lnTo>
                    <a:pt x="129" y="185"/>
                  </a:lnTo>
                  <a:lnTo>
                    <a:pt x="116" y="185"/>
                  </a:lnTo>
                  <a:lnTo>
                    <a:pt x="106" y="180"/>
                  </a:lnTo>
                  <a:lnTo>
                    <a:pt x="96" y="175"/>
                  </a:lnTo>
                  <a:lnTo>
                    <a:pt x="88" y="170"/>
                  </a:lnTo>
                  <a:lnTo>
                    <a:pt x="81" y="160"/>
                  </a:lnTo>
                  <a:lnTo>
                    <a:pt x="76" y="152"/>
                  </a:lnTo>
                  <a:lnTo>
                    <a:pt x="73" y="140"/>
                  </a:lnTo>
                  <a:lnTo>
                    <a:pt x="71" y="130"/>
                  </a:lnTo>
                  <a:lnTo>
                    <a:pt x="71" y="130"/>
                  </a:lnTo>
                  <a:lnTo>
                    <a:pt x="73" y="117"/>
                  </a:lnTo>
                  <a:lnTo>
                    <a:pt x="76" y="107"/>
                  </a:lnTo>
                  <a:lnTo>
                    <a:pt x="81" y="99"/>
                  </a:lnTo>
                  <a:lnTo>
                    <a:pt x="88" y="89"/>
                  </a:lnTo>
                  <a:lnTo>
                    <a:pt x="96" y="84"/>
                  </a:lnTo>
                  <a:lnTo>
                    <a:pt x="106" y="76"/>
                  </a:lnTo>
                  <a:lnTo>
                    <a:pt x="116" y="74"/>
                  </a:lnTo>
                  <a:lnTo>
                    <a:pt x="127" y="74"/>
                  </a:lnTo>
                  <a:lnTo>
                    <a:pt x="127" y="74"/>
                  </a:lnTo>
                  <a:lnTo>
                    <a:pt x="139" y="74"/>
                  </a:lnTo>
                  <a:lnTo>
                    <a:pt x="149" y="76"/>
                  </a:lnTo>
                  <a:lnTo>
                    <a:pt x="159" y="81"/>
                  </a:lnTo>
                  <a:lnTo>
                    <a:pt x="167" y="89"/>
                  </a:lnTo>
                  <a:lnTo>
                    <a:pt x="175" y="97"/>
                  </a:lnTo>
                  <a:lnTo>
                    <a:pt x="180" y="107"/>
                  </a:lnTo>
                  <a:lnTo>
                    <a:pt x="185" y="117"/>
                  </a:lnTo>
                  <a:lnTo>
                    <a:pt x="185" y="130"/>
                  </a:lnTo>
                  <a:lnTo>
                    <a:pt x="185" y="130"/>
                  </a:lnTo>
                  <a:lnTo>
                    <a:pt x="185" y="140"/>
                  </a:lnTo>
                  <a:lnTo>
                    <a:pt x="180" y="152"/>
                  </a:lnTo>
                  <a:lnTo>
                    <a:pt x="175" y="160"/>
                  </a:lnTo>
                  <a:lnTo>
                    <a:pt x="170" y="170"/>
                  </a:lnTo>
                  <a:lnTo>
                    <a:pt x="159" y="175"/>
                  </a:lnTo>
                  <a:lnTo>
                    <a:pt x="149" y="180"/>
                  </a:lnTo>
                  <a:lnTo>
                    <a:pt x="139" y="185"/>
                  </a:lnTo>
                  <a:lnTo>
                    <a:pt x="129" y="185"/>
                  </a:lnTo>
                  <a:lnTo>
                    <a:pt x="129" y="185"/>
                  </a:lnTo>
                  <a:close/>
                </a:path>
              </a:pathLst>
            </a:custGeom>
            <a:solidFill>
              <a:srgbClr val="FFFFFF">
                <a:alpha val="30000"/>
              </a:srgbClr>
            </a:solidFill>
            <a:ln w="9525">
              <a:noFill/>
              <a:round/>
              <a:headEnd/>
              <a:tailEnd/>
            </a:ln>
          </p:spPr>
          <p:txBody>
            <a:bodyPr/>
            <a:lstStyle/>
            <a:p>
              <a:pPr>
                <a:defRPr/>
              </a:pPr>
              <a:endParaRPr lang="en-US"/>
            </a:p>
          </p:txBody>
        </p:sp>
        <p:sp>
          <p:nvSpPr>
            <p:cNvPr id="23" name="Freeform 6"/>
            <p:cNvSpPr>
              <a:spLocks/>
            </p:cNvSpPr>
            <p:nvPr userDrawn="1"/>
          </p:nvSpPr>
          <p:spPr bwMode="ltGray">
            <a:xfrm>
              <a:off x="763473" y="74710"/>
              <a:ext cx="0" cy="0"/>
            </a:xfrm>
            <a:custGeom>
              <a:avLst/>
              <a:gdLst/>
              <a:ahLst/>
              <a:cxnLst>
                <a:cxn ang="0">
                  <a:pos x="0" y="3"/>
                </a:cxn>
                <a:cxn ang="0">
                  <a:pos x="0" y="3"/>
                </a:cxn>
                <a:cxn ang="0">
                  <a:pos x="0" y="3"/>
                </a:cxn>
                <a:cxn ang="0">
                  <a:pos x="0" y="0"/>
                </a:cxn>
                <a:cxn ang="0">
                  <a:pos x="0" y="3"/>
                </a:cxn>
                <a:cxn ang="0">
                  <a:pos x="0" y="3"/>
                </a:cxn>
              </a:cxnLst>
              <a:rect l="0" t="0" r="r" b="b"/>
              <a:pathLst>
                <a:path h="3">
                  <a:moveTo>
                    <a:pt x="0" y="3"/>
                  </a:moveTo>
                  <a:lnTo>
                    <a:pt x="0" y="3"/>
                  </a:lnTo>
                  <a:lnTo>
                    <a:pt x="0" y="3"/>
                  </a:lnTo>
                  <a:lnTo>
                    <a:pt x="0" y="0"/>
                  </a:lnTo>
                  <a:lnTo>
                    <a:pt x="0" y="3"/>
                  </a:lnTo>
                  <a:lnTo>
                    <a:pt x="0" y="3"/>
                  </a:lnTo>
                  <a:close/>
                </a:path>
              </a:pathLst>
            </a:custGeom>
            <a:solidFill>
              <a:srgbClr val="FFFFFF"/>
            </a:solidFill>
            <a:ln w="9525">
              <a:noFill/>
              <a:round/>
              <a:headEnd/>
              <a:tailEnd/>
            </a:ln>
          </p:spPr>
          <p:txBody>
            <a:bodyPr/>
            <a:lstStyle/>
            <a:p>
              <a:pPr>
                <a:defRPr/>
              </a:pPr>
              <a:endParaRPr lang="en-US"/>
            </a:p>
          </p:txBody>
        </p:sp>
      </p:gr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600"/>
              </a:spcBef>
              <a:defRPr sz="2000"/>
            </a:lvl1pPr>
            <a:lvl2pPr>
              <a:spcBef>
                <a:spcPts val="600"/>
              </a:spcBef>
              <a:defRPr sz="1600"/>
            </a:lvl2pPr>
            <a:lvl3pPr>
              <a:spcBef>
                <a:spcPts val="600"/>
              </a:spcBef>
              <a:defRPr sz="1600"/>
            </a:lvl3pPr>
            <a:lvl4pPr>
              <a:spcBef>
                <a:spcPts val="600"/>
              </a:spcBef>
              <a:defRPr sz="1400"/>
            </a:lvl4pPr>
            <a:lvl5pPr>
              <a:spcBef>
                <a:spcPts val="600"/>
              </a:spcBef>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600"/>
              </a:spcBef>
              <a:defRPr sz="2000"/>
            </a:lvl1pPr>
            <a:lvl2pPr>
              <a:spcBef>
                <a:spcPts val="600"/>
              </a:spcBef>
              <a:defRPr sz="1600"/>
            </a:lvl2pPr>
            <a:lvl3pPr>
              <a:spcBef>
                <a:spcPts val="600"/>
              </a:spcBef>
              <a:defRPr sz="1600"/>
            </a:lvl3pPr>
            <a:lvl4pPr>
              <a:spcBef>
                <a:spcPts val="600"/>
              </a:spcBef>
              <a:defRPr sz="1400"/>
            </a:lvl4pPr>
            <a:lvl5pPr>
              <a:spcBef>
                <a:spcPts val="600"/>
              </a:spcBef>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972662" y="156528"/>
            <a:ext cx="8877935" cy="539750"/>
          </a:xfrm>
          <a:prstGeom prst="rect">
            <a:avLst/>
          </a:prstGeom>
          <a:noFill/>
          <a:ln w="12700" algn="ctr">
            <a:noFill/>
            <a:miter lim="800000"/>
            <a:headEnd/>
            <a:tailEnd/>
          </a:ln>
        </p:spPr>
        <p:txBody>
          <a:bodyPr vert="horz" wrap="square" lIns="50941" tIns="49526" rIns="0" bIns="49526" numCol="1" anchor="ctr" anchorCtr="0" compatLnSpc="1">
            <a:prstTxWarp prst="textNoShape">
              <a:avLst/>
            </a:prstTxWarp>
          </a:bodyPr>
          <a:lstStyle/>
          <a:p>
            <a:pPr lvl="0"/>
            <a:r>
              <a:rPr lang="en-US" smtClean="0"/>
              <a:t>Click here</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24231" y="124143"/>
            <a:ext cx="8994934" cy="5397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03275" y="1711008"/>
            <a:ext cx="8427403" cy="5129424"/>
          </a:xfrm>
          <a:prstGeom prst="rect">
            <a:avLst/>
          </a:prstGeom>
        </p:spPr>
        <p:txBody>
          <a:bodyPr/>
          <a:lstStyle/>
          <a:p>
            <a:pPr lvl="0"/>
            <a:endParaRPr lang="en-US" noProof="0" dirty="0" smtClean="0"/>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207" name="Rectangle 183"/>
          <p:cNvSpPr>
            <a:spLocks noChangeArrowheads="1"/>
          </p:cNvSpPr>
          <p:nvPr/>
        </p:nvSpPr>
        <p:spPr bwMode="hidden">
          <a:xfrm>
            <a:off x="106363" y="7423150"/>
            <a:ext cx="9864725" cy="247650"/>
          </a:xfrm>
          <a:prstGeom prst="rect">
            <a:avLst/>
          </a:prstGeom>
          <a:solidFill>
            <a:srgbClr val="F1E3BD"/>
          </a:solidFill>
          <a:ln w="9525" algn="ctr">
            <a:noFill/>
            <a:miter lim="800000"/>
            <a:headEnd/>
            <a:tailEnd/>
          </a:ln>
          <a:effectLst/>
        </p:spPr>
        <p:txBody>
          <a:bodyPr wrap="none" anchor="ctr"/>
          <a:lstStyle/>
          <a:p>
            <a:pPr algn="l">
              <a:defRPr/>
            </a:pPr>
            <a:r>
              <a:rPr lang="en-US" sz="1400" b="1" dirty="0"/>
              <a:t>				</a:t>
            </a:r>
            <a:endParaRPr lang="en-US" sz="800" b="1" dirty="0">
              <a:solidFill>
                <a:srgbClr val="FF0000"/>
              </a:solidFill>
            </a:endParaRPr>
          </a:p>
        </p:txBody>
      </p:sp>
      <p:sp>
        <p:nvSpPr>
          <p:cNvPr id="1206" name="Rectangle 182"/>
          <p:cNvSpPr>
            <a:spLocks noChangeArrowheads="1"/>
          </p:cNvSpPr>
          <p:nvPr/>
        </p:nvSpPr>
        <p:spPr bwMode="auto">
          <a:xfrm>
            <a:off x="106363" y="7461250"/>
            <a:ext cx="750887" cy="247650"/>
          </a:xfrm>
          <a:prstGeom prst="rect">
            <a:avLst/>
          </a:prstGeom>
          <a:solidFill>
            <a:srgbClr val="9AC09D"/>
          </a:solidFill>
          <a:ln w="12700" algn="ctr">
            <a:noFill/>
            <a:miter lim="800000"/>
            <a:headEnd/>
            <a:tailEnd/>
          </a:ln>
          <a:effectLst/>
        </p:spPr>
        <p:txBody>
          <a:bodyPr wrap="none" anchor="ctr"/>
          <a:lstStyle/>
          <a:p>
            <a:pPr>
              <a:defRPr/>
            </a:pPr>
            <a:endParaRPr lang="en-US" dirty="0"/>
          </a:p>
        </p:txBody>
      </p:sp>
      <p:sp>
        <p:nvSpPr>
          <p:cNvPr id="1191" name="Rectangle 167"/>
          <p:cNvSpPr>
            <a:spLocks noChangeArrowheads="1"/>
          </p:cNvSpPr>
          <p:nvPr/>
        </p:nvSpPr>
        <p:spPr bwMode="invGray">
          <a:xfrm>
            <a:off x="106363" y="76200"/>
            <a:ext cx="9864725" cy="714375"/>
          </a:xfrm>
          <a:prstGeom prst="rect">
            <a:avLst/>
          </a:prstGeom>
          <a:solidFill>
            <a:schemeClr val="folHlink"/>
          </a:solidFill>
          <a:ln w="12700" algn="ctr">
            <a:noFill/>
            <a:miter lim="800000"/>
            <a:headEnd/>
            <a:tailEnd/>
          </a:ln>
          <a:effectLst/>
        </p:spPr>
        <p:txBody>
          <a:bodyPr wrap="none" anchor="ctr"/>
          <a:lstStyle/>
          <a:p>
            <a:pPr>
              <a:defRPr/>
            </a:pPr>
            <a:endParaRPr lang="en-US" dirty="0"/>
          </a:p>
        </p:txBody>
      </p:sp>
      <p:sp>
        <p:nvSpPr>
          <p:cNvPr id="1029" name="Rectangle 2"/>
          <p:cNvSpPr>
            <a:spLocks noGrp="1" noChangeArrowheads="1"/>
          </p:cNvSpPr>
          <p:nvPr>
            <p:ph type="title"/>
          </p:nvPr>
        </p:nvSpPr>
        <p:spPr bwMode="auto">
          <a:xfrm>
            <a:off x="973138" y="177800"/>
            <a:ext cx="8877300" cy="539750"/>
          </a:xfrm>
          <a:prstGeom prst="rect">
            <a:avLst/>
          </a:prstGeom>
          <a:noFill/>
          <a:ln w="12700" algn="ctr">
            <a:noFill/>
            <a:miter lim="800000"/>
            <a:headEnd/>
            <a:tailEnd/>
          </a:ln>
        </p:spPr>
        <p:txBody>
          <a:bodyPr vert="horz" wrap="square" lIns="50941" tIns="49526" rIns="0" bIns="49526" numCol="1" anchor="ctr" anchorCtr="0" compatLnSpc="1">
            <a:prstTxWarp prst="textNoShape">
              <a:avLst/>
            </a:prstTxWarp>
          </a:bodyPr>
          <a:lstStyle/>
          <a:p>
            <a:pPr lvl="0"/>
            <a:r>
              <a:rPr lang="en-US" smtClean="0"/>
              <a:t>Click here</a:t>
            </a:r>
          </a:p>
        </p:txBody>
      </p:sp>
      <p:sp>
        <p:nvSpPr>
          <p:cNvPr id="1110" name="Text Box 86"/>
          <p:cNvSpPr txBox="1">
            <a:spLocks noChangeArrowheads="1"/>
          </p:cNvSpPr>
          <p:nvPr/>
        </p:nvSpPr>
        <p:spPr bwMode="auto">
          <a:xfrm>
            <a:off x="320087" y="7464143"/>
            <a:ext cx="330788" cy="225988"/>
          </a:xfrm>
          <a:prstGeom prst="rect">
            <a:avLst/>
          </a:prstGeom>
          <a:noFill/>
          <a:ln w="9525">
            <a:noFill/>
            <a:miter lim="800000"/>
            <a:headEnd/>
            <a:tailEnd/>
          </a:ln>
          <a:effectLst/>
        </p:spPr>
        <p:txBody>
          <a:bodyPr wrap="none" lIns="101882" tIns="50941" rIns="101882" bIns="50941" anchor="ctr">
            <a:spAutoFit/>
          </a:bodyPr>
          <a:lstStyle/>
          <a:p>
            <a:pPr algn="r" defTabSz="1019175">
              <a:defRPr/>
            </a:pPr>
            <a:fld id="{C484DB1B-A27D-48AC-BAB8-3137547C9867}" type="slidenum">
              <a:rPr lang="en-US" sz="800">
                <a:solidFill>
                  <a:srgbClr val="000000"/>
                </a:solidFill>
              </a:rPr>
              <a:pPr algn="r" defTabSz="1019175">
                <a:defRPr/>
              </a:pPr>
              <a:t>‹#›</a:t>
            </a:fld>
            <a:endParaRPr lang="en-US" sz="800" dirty="0">
              <a:solidFill>
                <a:srgbClr val="000000"/>
              </a:solidFill>
            </a:endParaRPr>
          </a:p>
        </p:txBody>
      </p:sp>
      <p:sp>
        <p:nvSpPr>
          <p:cNvPr id="1031" name="Rectangle 149"/>
          <p:cNvSpPr>
            <a:spLocks noGrp="1" noChangeArrowheads="1"/>
          </p:cNvSpPr>
          <p:nvPr>
            <p:ph type="body" idx="1"/>
          </p:nvPr>
        </p:nvSpPr>
        <p:spPr bwMode="auto">
          <a:xfrm>
            <a:off x="998537" y="1406525"/>
            <a:ext cx="8232775" cy="5129213"/>
          </a:xfrm>
          <a:prstGeom prst="rect">
            <a:avLst/>
          </a:prstGeom>
          <a:noFill/>
          <a:ln w="9525" algn="ctr">
            <a:noFill/>
            <a:miter lim="800000"/>
            <a:headEnd/>
            <a:tailEnd/>
          </a:ln>
        </p:spPr>
        <p:txBody>
          <a:bodyPr vert="horz" wrap="square" lIns="0" tIns="50941" rIns="101882" bIns="50941"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1032" name="Group 121"/>
          <p:cNvGrpSpPr>
            <a:grpSpLocks/>
          </p:cNvGrpSpPr>
          <p:nvPr/>
        </p:nvGrpSpPr>
        <p:grpSpPr bwMode="auto">
          <a:xfrm>
            <a:off x="8015288" y="6884988"/>
            <a:ext cx="1882775" cy="438150"/>
            <a:chOff x="791" y="3850"/>
            <a:chExt cx="1147" cy="261"/>
          </a:xfrm>
        </p:grpSpPr>
        <p:sp>
          <p:nvSpPr>
            <p:cNvPr id="1146" name="AutoShape 122"/>
            <p:cNvSpPr>
              <a:spLocks noChangeAspect="1" noChangeArrowheads="1" noTextEdit="1"/>
            </p:cNvSpPr>
            <p:nvPr/>
          </p:nvSpPr>
          <p:spPr bwMode="black">
            <a:xfrm>
              <a:off x="791" y="3850"/>
              <a:ext cx="1147" cy="261"/>
            </a:xfrm>
            <a:prstGeom prst="rect">
              <a:avLst/>
            </a:prstGeom>
            <a:noFill/>
            <a:ln w="9525">
              <a:noFill/>
              <a:miter lim="800000"/>
              <a:headEnd/>
              <a:tailEnd/>
            </a:ln>
          </p:spPr>
          <p:txBody>
            <a:bodyPr/>
            <a:lstStyle/>
            <a:p>
              <a:pPr>
                <a:defRPr/>
              </a:pPr>
              <a:endParaRPr lang="en-US" dirty="0"/>
            </a:p>
          </p:txBody>
        </p:sp>
        <p:sp>
          <p:nvSpPr>
            <p:cNvPr id="1147" name="Freeform 123"/>
            <p:cNvSpPr>
              <a:spLocks noEditPoints="1"/>
            </p:cNvSpPr>
            <p:nvPr/>
          </p:nvSpPr>
          <p:spPr bwMode="black">
            <a:xfrm>
              <a:off x="913" y="3864"/>
              <a:ext cx="17" cy="17"/>
            </a:xfrm>
            <a:custGeom>
              <a:avLst/>
              <a:gdLst/>
              <a:ahLst/>
              <a:cxnLst>
                <a:cxn ang="0">
                  <a:pos x="106" y="1"/>
                </a:cxn>
                <a:cxn ang="0">
                  <a:pos x="82" y="6"/>
                </a:cxn>
                <a:cxn ang="0">
                  <a:pos x="61" y="15"/>
                </a:cxn>
                <a:cxn ang="0">
                  <a:pos x="43" y="28"/>
                </a:cxn>
                <a:cxn ang="0">
                  <a:pos x="27" y="43"/>
                </a:cxn>
                <a:cxn ang="0">
                  <a:pos x="15" y="63"/>
                </a:cxn>
                <a:cxn ang="0">
                  <a:pos x="6" y="84"/>
                </a:cxn>
                <a:cxn ang="0">
                  <a:pos x="1" y="106"/>
                </a:cxn>
                <a:cxn ang="0">
                  <a:pos x="1" y="130"/>
                </a:cxn>
                <a:cxn ang="0">
                  <a:pos x="6" y="153"/>
                </a:cxn>
                <a:cxn ang="0">
                  <a:pos x="15" y="174"/>
                </a:cxn>
                <a:cxn ang="0">
                  <a:pos x="27" y="193"/>
                </a:cxn>
                <a:cxn ang="0">
                  <a:pos x="43" y="209"/>
                </a:cxn>
                <a:cxn ang="0">
                  <a:pos x="62" y="222"/>
                </a:cxn>
                <a:cxn ang="0">
                  <a:pos x="83" y="230"/>
                </a:cxn>
                <a:cxn ang="0">
                  <a:pos x="107" y="235"/>
                </a:cxn>
                <a:cxn ang="0">
                  <a:pos x="131" y="235"/>
                </a:cxn>
                <a:cxn ang="0">
                  <a:pos x="154" y="230"/>
                </a:cxn>
                <a:cxn ang="0">
                  <a:pos x="175" y="222"/>
                </a:cxn>
                <a:cxn ang="0">
                  <a:pos x="194" y="209"/>
                </a:cxn>
                <a:cxn ang="0">
                  <a:pos x="209" y="193"/>
                </a:cxn>
                <a:cxn ang="0">
                  <a:pos x="222" y="174"/>
                </a:cxn>
                <a:cxn ang="0">
                  <a:pos x="231" y="153"/>
                </a:cxn>
                <a:cxn ang="0">
                  <a:pos x="236" y="130"/>
                </a:cxn>
                <a:cxn ang="0">
                  <a:pos x="236" y="106"/>
                </a:cxn>
                <a:cxn ang="0">
                  <a:pos x="231" y="83"/>
                </a:cxn>
                <a:cxn ang="0">
                  <a:pos x="222" y="61"/>
                </a:cxn>
                <a:cxn ang="0">
                  <a:pos x="209" y="43"/>
                </a:cxn>
                <a:cxn ang="0">
                  <a:pos x="193" y="27"/>
                </a:cxn>
                <a:cxn ang="0">
                  <a:pos x="174" y="14"/>
                </a:cxn>
                <a:cxn ang="0">
                  <a:pos x="153" y="5"/>
                </a:cxn>
                <a:cxn ang="0">
                  <a:pos x="130" y="1"/>
                </a:cxn>
                <a:cxn ang="0">
                  <a:pos x="119" y="170"/>
                </a:cxn>
                <a:cxn ang="0">
                  <a:pos x="108" y="169"/>
                </a:cxn>
                <a:cxn ang="0">
                  <a:pos x="99" y="166"/>
                </a:cxn>
                <a:cxn ang="0">
                  <a:pos x="81" y="155"/>
                </a:cxn>
                <a:cxn ang="0">
                  <a:pos x="70" y="139"/>
                </a:cxn>
                <a:cxn ang="0">
                  <a:pos x="67" y="129"/>
                </a:cxn>
                <a:cxn ang="0">
                  <a:pos x="66" y="118"/>
                </a:cxn>
                <a:cxn ang="0">
                  <a:pos x="67" y="108"/>
                </a:cxn>
                <a:cxn ang="0">
                  <a:pos x="70" y="98"/>
                </a:cxn>
                <a:cxn ang="0">
                  <a:pos x="81" y="82"/>
                </a:cxn>
                <a:cxn ang="0">
                  <a:pos x="98" y="71"/>
                </a:cxn>
                <a:cxn ang="0">
                  <a:pos x="118" y="67"/>
                </a:cxn>
                <a:cxn ang="0">
                  <a:pos x="128" y="68"/>
                </a:cxn>
                <a:cxn ang="0">
                  <a:pos x="138" y="71"/>
                </a:cxn>
                <a:cxn ang="0">
                  <a:pos x="155" y="82"/>
                </a:cxn>
                <a:cxn ang="0">
                  <a:pos x="166" y="98"/>
                </a:cxn>
                <a:cxn ang="0">
                  <a:pos x="170" y="108"/>
                </a:cxn>
                <a:cxn ang="0">
                  <a:pos x="171" y="118"/>
                </a:cxn>
                <a:cxn ang="0">
                  <a:pos x="170" y="129"/>
                </a:cxn>
                <a:cxn ang="0">
                  <a:pos x="167" y="139"/>
                </a:cxn>
                <a:cxn ang="0">
                  <a:pos x="155" y="155"/>
                </a:cxn>
                <a:cxn ang="0">
                  <a:pos x="139" y="166"/>
                </a:cxn>
                <a:cxn ang="0">
                  <a:pos x="129" y="169"/>
                </a:cxn>
                <a:cxn ang="0">
                  <a:pos x="119" y="170"/>
                </a:cxn>
              </a:cxnLst>
              <a:rect l="0" t="0" r="r" b="b"/>
              <a:pathLst>
                <a:path w="236" h="237">
                  <a:moveTo>
                    <a:pt x="118" y="0"/>
                  </a:moveTo>
                  <a:lnTo>
                    <a:pt x="106" y="1"/>
                  </a:lnTo>
                  <a:lnTo>
                    <a:pt x="93" y="3"/>
                  </a:lnTo>
                  <a:lnTo>
                    <a:pt x="82" y="6"/>
                  </a:lnTo>
                  <a:lnTo>
                    <a:pt x="72" y="10"/>
                  </a:lnTo>
                  <a:lnTo>
                    <a:pt x="61" y="15"/>
                  </a:lnTo>
                  <a:lnTo>
                    <a:pt x="52" y="21"/>
                  </a:lnTo>
                  <a:lnTo>
                    <a:pt x="43" y="28"/>
                  </a:lnTo>
                  <a:lnTo>
                    <a:pt x="35" y="35"/>
                  </a:lnTo>
                  <a:lnTo>
                    <a:pt x="27" y="43"/>
                  </a:lnTo>
                  <a:lnTo>
                    <a:pt x="20" y="52"/>
                  </a:lnTo>
                  <a:lnTo>
                    <a:pt x="15" y="63"/>
                  </a:lnTo>
                  <a:lnTo>
                    <a:pt x="10" y="73"/>
                  </a:lnTo>
                  <a:lnTo>
                    <a:pt x="6" y="84"/>
                  </a:lnTo>
                  <a:lnTo>
                    <a:pt x="3" y="95"/>
                  </a:lnTo>
                  <a:lnTo>
                    <a:pt x="1" y="106"/>
                  </a:lnTo>
                  <a:lnTo>
                    <a:pt x="0" y="118"/>
                  </a:lnTo>
                  <a:lnTo>
                    <a:pt x="1" y="130"/>
                  </a:lnTo>
                  <a:lnTo>
                    <a:pt x="3" y="142"/>
                  </a:lnTo>
                  <a:lnTo>
                    <a:pt x="6" y="153"/>
                  </a:lnTo>
                  <a:lnTo>
                    <a:pt x="10" y="164"/>
                  </a:lnTo>
                  <a:lnTo>
                    <a:pt x="15" y="174"/>
                  </a:lnTo>
                  <a:lnTo>
                    <a:pt x="20" y="184"/>
                  </a:lnTo>
                  <a:lnTo>
                    <a:pt x="27" y="193"/>
                  </a:lnTo>
                  <a:lnTo>
                    <a:pt x="35" y="201"/>
                  </a:lnTo>
                  <a:lnTo>
                    <a:pt x="43" y="209"/>
                  </a:lnTo>
                  <a:lnTo>
                    <a:pt x="52" y="216"/>
                  </a:lnTo>
                  <a:lnTo>
                    <a:pt x="62" y="222"/>
                  </a:lnTo>
                  <a:lnTo>
                    <a:pt x="72" y="226"/>
                  </a:lnTo>
                  <a:lnTo>
                    <a:pt x="83" y="230"/>
                  </a:lnTo>
                  <a:lnTo>
                    <a:pt x="95" y="233"/>
                  </a:lnTo>
                  <a:lnTo>
                    <a:pt x="107" y="235"/>
                  </a:lnTo>
                  <a:lnTo>
                    <a:pt x="119" y="237"/>
                  </a:lnTo>
                  <a:lnTo>
                    <a:pt x="131" y="235"/>
                  </a:lnTo>
                  <a:lnTo>
                    <a:pt x="143" y="233"/>
                  </a:lnTo>
                  <a:lnTo>
                    <a:pt x="154" y="230"/>
                  </a:lnTo>
                  <a:lnTo>
                    <a:pt x="165" y="226"/>
                  </a:lnTo>
                  <a:lnTo>
                    <a:pt x="175" y="222"/>
                  </a:lnTo>
                  <a:lnTo>
                    <a:pt x="184" y="216"/>
                  </a:lnTo>
                  <a:lnTo>
                    <a:pt x="194" y="209"/>
                  </a:lnTo>
                  <a:lnTo>
                    <a:pt x="202" y="201"/>
                  </a:lnTo>
                  <a:lnTo>
                    <a:pt x="209" y="193"/>
                  </a:lnTo>
                  <a:lnTo>
                    <a:pt x="216" y="184"/>
                  </a:lnTo>
                  <a:lnTo>
                    <a:pt x="222" y="174"/>
                  </a:lnTo>
                  <a:lnTo>
                    <a:pt x="227" y="164"/>
                  </a:lnTo>
                  <a:lnTo>
                    <a:pt x="231" y="153"/>
                  </a:lnTo>
                  <a:lnTo>
                    <a:pt x="234" y="142"/>
                  </a:lnTo>
                  <a:lnTo>
                    <a:pt x="236" y="130"/>
                  </a:lnTo>
                  <a:lnTo>
                    <a:pt x="236" y="118"/>
                  </a:lnTo>
                  <a:lnTo>
                    <a:pt x="236" y="106"/>
                  </a:lnTo>
                  <a:lnTo>
                    <a:pt x="234" y="95"/>
                  </a:lnTo>
                  <a:lnTo>
                    <a:pt x="231" y="83"/>
                  </a:lnTo>
                  <a:lnTo>
                    <a:pt x="227" y="73"/>
                  </a:lnTo>
                  <a:lnTo>
                    <a:pt x="222" y="61"/>
                  </a:lnTo>
                  <a:lnTo>
                    <a:pt x="216" y="52"/>
                  </a:lnTo>
                  <a:lnTo>
                    <a:pt x="209" y="43"/>
                  </a:lnTo>
                  <a:lnTo>
                    <a:pt x="201" y="34"/>
                  </a:lnTo>
                  <a:lnTo>
                    <a:pt x="193" y="27"/>
                  </a:lnTo>
                  <a:lnTo>
                    <a:pt x="184" y="20"/>
                  </a:lnTo>
                  <a:lnTo>
                    <a:pt x="174" y="14"/>
                  </a:lnTo>
                  <a:lnTo>
                    <a:pt x="164" y="9"/>
                  </a:lnTo>
                  <a:lnTo>
                    <a:pt x="153" y="5"/>
                  </a:lnTo>
                  <a:lnTo>
                    <a:pt x="141" y="2"/>
                  </a:lnTo>
                  <a:lnTo>
                    <a:pt x="130" y="1"/>
                  </a:lnTo>
                  <a:lnTo>
                    <a:pt x="118" y="0"/>
                  </a:lnTo>
                  <a:close/>
                  <a:moveTo>
                    <a:pt x="119" y="170"/>
                  </a:moveTo>
                  <a:lnTo>
                    <a:pt x="114" y="170"/>
                  </a:lnTo>
                  <a:lnTo>
                    <a:pt x="108" y="169"/>
                  </a:lnTo>
                  <a:lnTo>
                    <a:pt x="103" y="168"/>
                  </a:lnTo>
                  <a:lnTo>
                    <a:pt x="99" y="166"/>
                  </a:lnTo>
                  <a:lnTo>
                    <a:pt x="89" y="161"/>
                  </a:lnTo>
                  <a:lnTo>
                    <a:pt x="81" y="155"/>
                  </a:lnTo>
                  <a:lnTo>
                    <a:pt x="75" y="147"/>
                  </a:lnTo>
                  <a:lnTo>
                    <a:pt x="70" y="139"/>
                  </a:lnTo>
                  <a:lnTo>
                    <a:pt x="68" y="134"/>
                  </a:lnTo>
                  <a:lnTo>
                    <a:pt x="67" y="129"/>
                  </a:lnTo>
                  <a:lnTo>
                    <a:pt x="66" y="124"/>
                  </a:lnTo>
                  <a:lnTo>
                    <a:pt x="66" y="118"/>
                  </a:lnTo>
                  <a:lnTo>
                    <a:pt x="66" y="113"/>
                  </a:lnTo>
                  <a:lnTo>
                    <a:pt x="67" y="108"/>
                  </a:lnTo>
                  <a:lnTo>
                    <a:pt x="68" y="103"/>
                  </a:lnTo>
                  <a:lnTo>
                    <a:pt x="70" y="98"/>
                  </a:lnTo>
                  <a:lnTo>
                    <a:pt x="75" y="90"/>
                  </a:lnTo>
                  <a:lnTo>
                    <a:pt x="81" y="82"/>
                  </a:lnTo>
                  <a:lnTo>
                    <a:pt x="89" y="76"/>
                  </a:lnTo>
                  <a:lnTo>
                    <a:pt x="98" y="71"/>
                  </a:lnTo>
                  <a:lnTo>
                    <a:pt x="108" y="68"/>
                  </a:lnTo>
                  <a:lnTo>
                    <a:pt x="118" y="67"/>
                  </a:lnTo>
                  <a:lnTo>
                    <a:pt x="123" y="67"/>
                  </a:lnTo>
                  <a:lnTo>
                    <a:pt x="128" y="68"/>
                  </a:lnTo>
                  <a:lnTo>
                    <a:pt x="133" y="69"/>
                  </a:lnTo>
                  <a:lnTo>
                    <a:pt x="138" y="71"/>
                  </a:lnTo>
                  <a:lnTo>
                    <a:pt x="147" y="75"/>
                  </a:lnTo>
                  <a:lnTo>
                    <a:pt x="155" y="82"/>
                  </a:lnTo>
                  <a:lnTo>
                    <a:pt x="162" y="89"/>
                  </a:lnTo>
                  <a:lnTo>
                    <a:pt x="166" y="98"/>
                  </a:lnTo>
                  <a:lnTo>
                    <a:pt x="168" y="103"/>
                  </a:lnTo>
                  <a:lnTo>
                    <a:pt x="170" y="108"/>
                  </a:lnTo>
                  <a:lnTo>
                    <a:pt x="170" y="113"/>
                  </a:lnTo>
                  <a:lnTo>
                    <a:pt x="171" y="118"/>
                  </a:lnTo>
                  <a:lnTo>
                    <a:pt x="170" y="124"/>
                  </a:lnTo>
                  <a:lnTo>
                    <a:pt x="170" y="129"/>
                  </a:lnTo>
                  <a:lnTo>
                    <a:pt x="168" y="134"/>
                  </a:lnTo>
                  <a:lnTo>
                    <a:pt x="167" y="139"/>
                  </a:lnTo>
                  <a:lnTo>
                    <a:pt x="162" y="147"/>
                  </a:lnTo>
                  <a:lnTo>
                    <a:pt x="155" y="155"/>
                  </a:lnTo>
                  <a:lnTo>
                    <a:pt x="148" y="161"/>
                  </a:lnTo>
                  <a:lnTo>
                    <a:pt x="139" y="166"/>
                  </a:lnTo>
                  <a:lnTo>
                    <a:pt x="134" y="168"/>
                  </a:lnTo>
                  <a:lnTo>
                    <a:pt x="129" y="169"/>
                  </a:lnTo>
                  <a:lnTo>
                    <a:pt x="124" y="170"/>
                  </a:lnTo>
                  <a:lnTo>
                    <a:pt x="119" y="170"/>
                  </a:lnTo>
                  <a:close/>
                </a:path>
              </a:pathLst>
            </a:custGeom>
            <a:solidFill>
              <a:srgbClr val="006A53"/>
            </a:solidFill>
            <a:ln w="9525">
              <a:noFill/>
              <a:round/>
              <a:headEnd/>
              <a:tailEnd/>
            </a:ln>
          </p:spPr>
          <p:txBody>
            <a:bodyPr/>
            <a:lstStyle/>
            <a:p>
              <a:pPr>
                <a:defRPr/>
              </a:pPr>
              <a:endParaRPr lang="en-US" dirty="0"/>
            </a:p>
          </p:txBody>
        </p:sp>
        <p:sp>
          <p:nvSpPr>
            <p:cNvPr id="1148" name="Freeform 124"/>
            <p:cNvSpPr>
              <a:spLocks noEditPoints="1"/>
            </p:cNvSpPr>
            <p:nvPr/>
          </p:nvSpPr>
          <p:spPr bwMode="black">
            <a:xfrm>
              <a:off x="791" y="3850"/>
              <a:ext cx="260" cy="261"/>
            </a:xfrm>
            <a:custGeom>
              <a:avLst/>
              <a:gdLst/>
              <a:ahLst/>
              <a:cxnLst>
                <a:cxn ang="0">
                  <a:pos x="474" y="3056"/>
                </a:cxn>
                <a:cxn ang="0">
                  <a:pos x="3644" y="1921"/>
                </a:cxn>
                <a:cxn ang="0">
                  <a:pos x="2111" y="1099"/>
                </a:cxn>
                <a:cxn ang="0">
                  <a:pos x="2504" y="1108"/>
                </a:cxn>
                <a:cxn ang="0">
                  <a:pos x="2944" y="1849"/>
                </a:cxn>
                <a:cxn ang="0">
                  <a:pos x="2692" y="2156"/>
                </a:cxn>
                <a:cxn ang="0">
                  <a:pos x="2623" y="1984"/>
                </a:cxn>
                <a:cxn ang="0">
                  <a:pos x="2242" y="2247"/>
                </a:cxn>
                <a:cxn ang="0">
                  <a:pos x="2397" y="810"/>
                </a:cxn>
                <a:cxn ang="0">
                  <a:pos x="2061" y="419"/>
                </a:cxn>
                <a:cxn ang="0">
                  <a:pos x="2415" y="892"/>
                </a:cxn>
                <a:cxn ang="0">
                  <a:pos x="2179" y="1236"/>
                </a:cxn>
                <a:cxn ang="0">
                  <a:pos x="2187" y="2663"/>
                </a:cxn>
                <a:cxn ang="0">
                  <a:pos x="2088" y="2408"/>
                </a:cxn>
                <a:cxn ang="0">
                  <a:pos x="2224" y="2400"/>
                </a:cxn>
                <a:cxn ang="0">
                  <a:pos x="2158" y="2431"/>
                </a:cxn>
                <a:cxn ang="0">
                  <a:pos x="2324" y="2187"/>
                </a:cxn>
                <a:cxn ang="0">
                  <a:pos x="2503" y="2176"/>
                </a:cxn>
                <a:cxn ang="0">
                  <a:pos x="2281" y="796"/>
                </a:cxn>
                <a:cxn ang="0">
                  <a:pos x="1962" y="770"/>
                </a:cxn>
                <a:cxn ang="0">
                  <a:pos x="2444" y="2597"/>
                </a:cxn>
                <a:cxn ang="0">
                  <a:pos x="2686" y="2294"/>
                </a:cxn>
                <a:cxn ang="0">
                  <a:pos x="2480" y="2669"/>
                </a:cxn>
                <a:cxn ang="0">
                  <a:pos x="1545" y="2897"/>
                </a:cxn>
                <a:cxn ang="0">
                  <a:pos x="1010" y="2658"/>
                </a:cxn>
                <a:cxn ang="0">
                  <a:pos x="1285" y="2505"/>
                </a:cxn>
                <a:cxn ang="0">
                  <a:pos x="1698" y="2617"/>
                </a:cxn>
                <a:cxn ang="0">
                  <a:pos x="1738" y="467"/>
                </a:cxn>
                <a:cxn ang="0">
                  <a:pos x="1986" y="286"/>
                </a:cxn>
                <a:cxn ang="0">
                  <a:pos x="1882" y="3424"/>
                </a:cxn>
                <a:cxn ang="0">
                  <a:pos x="1767" y="3350"/>
                </a:cxn>
                <a:cxn ang="0">
                  <a:pos x="1554" y="2992"/>
                </a:cxn>
                <a:cxn ang="0">
                  <a:pos x="2089" y="3162"/>
                </a:cxn>
                <a:cxn ang="0">
                  <a:pos x="1085" y="1733"/>
                </a:cxn>
                <a:cxn ang="0">
                  <a:pos x="1348" y="2614"/>
                </a:cxn>
                <a:cxn ang="0">
                  <a:pos x="971" y="2172"/>
                </a:cxn>
                <a:cxn ang="0">
                  <a:pos x="972" y="2781"/>
                </a:cxn>
                <a:cxn ang="0">
                  <a:pos x="656" y="2746"/>
                </a:cxn>
                <a:cxn ang="0">
                  <a:pos x="757" y="1148"/>
                </a:cxn>
                <a:cxn ang="0">
                  <a:pos x="901" y="1394"/>
                </a:cxn>
                <a:cxn ang="0">
                  <a:pos x="1609" y="662"/>
                </a:cxn>
                <a:cxn ang="0">
                  <a:pos x="1297" y="1632"/>
                </a:cxn>
                <a:cxn ang="0">
                  <a:pos x="1477" y="2650"/>
                </a:cxn>
                <a:cxn ang="0">
                  <a:pos x="1537" y="2086"/>
                </a:cxn>
                <a:cxn ang="0">
                  <a:pos x="563" y="621"/>
                </a:cxn>
                <a:cxn ang="0">
                  <a:pos x="1666" y="515"/>
                </a:cxn>
                <a:cxn ang="0">
                  <a:pos x="1449" y="915"/>
                </a:cxn>
                <a:cxn ang="0">
                  <a:pos x="1045" y="1175"/>
                </a:cxn>
                <a:cxn ang="0">
                  <a:pos x="688" y="1142"/>
                </a:cxn>
                <a:cxn ang="0">
                  <a:pos x="521" y="2438"/>
                </a:cxn>
                <a:cxn ang="0">
                  <a:pos x="1062" y="2910"/>
                </a:cxn>
                <a:cxn ang="0">
                  <a:pos x="1401" y="3018"/>
                </a:cxn>
                <a:cxn ang="0">
                  <a:pos x="1698" y="3555"/>
                </a:cxn>
                <a:cxn ang="0">
                  <a:pos x="1986" y="3460"/>
                </a:cxn>
                <a:cxn ang="0">
                  <a:pos x="2293" y="2922"/>
                </a:cxn>
                <a:cxn ang="0">
                  <a:pos x="2723" y="2658"/>
                </a:cxn>
                <a:cxn ang="0">
                  <a:pos x="2983" y="1665"/>
                </a:cxn>
                <a:cxn ang="0">
                  <a:pos x="3242" y="1082"/>
                </a:cxn>
                <a:cxn ang="0">
                  <a:pos x="2825" y="986"/>
                </a:cxn>
                <a:cxn ang="0">
                  <a:pos x="2407" y="418"/>
                </a:cxn>
                <a:cxn ang="0">
                  <a:pos x="1945" y="98"/>
                </a:cxn>
                <a:cxn ang="0">
                  <a:pos x="3185" y="2921"/>
                </a:cxn>
                <a:cxn ang="0">
                  <a:pos x="3157" y="932"/>
                </a:cxn>
              </a:cxnLst>
              <a:rect l="0" t="0" r="r" b="b"/>
              <a:pathLst>
                <a:path w="3646" h="3654">
                  <a:moveTo>
                    <a:pt x="1828" y="0"/>
                  </a:moveTo>
                  <a:lnTo>
                    <a:pt x="1734" y="2"/>
                  </a:lnTo>
                  <a:lnTo>
                    <a:pt x="1641" y="9"/>
                  </a:lnTo>
                  <a:lnTo>
                    <a:pt x="1550" y="21"/>
                  </a:lnTo>
                  <a:lnTo>
                    <a:pt x="1460" y="37"/>
                  </a:lnTo>
                  <a:lnTo>
                    <a:pt x="1372" y="57"/>
                  </a:lnTo>
                  <a:lnTo>
                    <a:pt x="1285" y="82"/>
                  </a:lnTo>
                  <a:lnTo>
                    <a:pt x="1200" y="111"/>
                  </a:lnTo>
                  <a:lnTo>
                    <a:pt x="1117" y="144"/>
                  </a:lnTo>
                  <a:lnTo>
                    <a:pt x="1037" y="180"/>
                  </a:lnTo>
                  <a:lnTo>
                    <a:pt x="957" y="220"/>
                  </a:lnTo>
                  <a:lnTo>
                    <a:pt x="881" y="265"/>
                  </a:lnTo>
                  <a:lnTo>
                    <a:pt x="807" y="312"/>
                  </a:lnTo>
                  <a:lnTo>
                    <a:pt x="736" y="363"/>
                  </a:lnTo>
                  <a:lnTo>
                    <a:pt x="666" y="417"/>
                  </a:lnTo>
                  <a:lnTo>
                    <a:pt x="600" y="475"/>
                  </a:lnTo>
                  <a:lnTo>
                    <a:pt x="536" y="535"/>
                  </a:lnTo>
                  <a:lnTo>
                    <a:pt x="476" y="598"/>
                  </a:lnTo>
                  <a:lnTo>
                    <a:pt x="419" y="665"/>
                  </a:lnTo>
                  <a:lnTo>
                    <a:pt x="363" y="734"/>
                  </a:lnTo>
                  <a:lnTo>
                    <a:pt x="313" y="806"/>
                  </a:lnTo>
                  <a:lnTo>
                    <a:pt x="265" y="880"/>
                  </a:lnTo>
                  <a:lnTo>
                    <a:pt x="221" y="956"/>
                  </a:lnTo>
                  <a:lnTo>
                    <a:pt x="181" y="1035"/>
                  </a:lnTo>
                  <a:lnTo>
                    <a:pt x="144" y="1116"/>
                  </a:lnTo>
                  <a:lnTo>
                    <a:pt x="111" y="1199"/>
                  </a:lnTo>
                  <a:lnTo>
                    <a:pt x="82" y="1283"/>
                  </a:lnTo>
                  <a:lnTo>
                    <a:pt x="57" y="1371"/>
                  </a:lnTo>
                  <a:lnTo>
                    <a:pt x="37" y="1458"/>
                  </a:lnTo>
                  <a:lnTo>
                    <a:pt x="21" y="1549"/>
                  </a:lnTo>
                  <a:lnTo>
                    <a:pt x="9" y="1640"/>
                  </a:lnTo>
                  <a:lnTo>
                    <a:pt x="2" y="1733"/>
                  </a:lnTo>
                  <a:lnTo>
                    <a:pt x="0" y="1828"/>
                  </a:lnTo>
                  <a:lnTo>
                    <a:pt x="2" y="1921"/>
                  </a:lnTo>
                  <a:lnTo>
                    <a:pt x="9" y="2014"/>
                  </a:lnTo>
                  <a:lnTo>
                    <a:pt x="21" y="2105"/>
                  </a:lnTo>
                  <a:lnTo>
                    <a:pt x="37" y="2196"/>
                  </a:lnTo>
                  <a:lnTo>
                    <a:pt x="57" y="2284"/>
                  </a:lnTo>
                  <a:lnTo>
                    <a:pt x="82" y="2371"/>
                  </a:lnTo>
                  <a:lnTo>
                    <a:pt x="110" y="2455"/>
                  </a:lnTo>
                  <a:lnTo>
                    <a:pt x="144" y="2539"/>
                  </a:lnTo>
                  <a:lnTo>
                    <a:pt x="180" y="2619"/>
                  </a:lnTo>
                  <a:lnTo>
                    <a:pt x="220" y="2698"/>
                  </a:lnTo>
                  <a:lnTo>
                    <a:pt x="264" y="2774"/>
                  </a:lnTo>
                  <a:lnTo>
                    <a:pt x="311" y="2848"/>
                  </a:lnTo>
                  <a:lnTo>
                    <a:pt x="362" y="2920"/>
                  </a:lnTo>
                  <a:lnTo>
                    <a:pt x="417" y="2989"/>
                  </a:lnTo>
                  <a:lnTo>
                    <a:pt x="474" y="3056"/>
                  </a:lnTo>
                  <a:lnTo>
                    <a:pt x="534" y="3119"/>
                  </a:lnTo>
                  <a:lnTo>
                    <a:pt x="597" y="3179"/>
                  </a:lnTo>
                  <a:lnTo>
                    <a:pt x="663" y="3237"/>
                  </a:lnTo>
                  <a:lnTo>
                    <a:pt x="733" y="3291"/>
                  </a:lnTo>
                  <a:lnTo>
                    <a:pt x="804" y="3342"/>
                  </a:lnTo>
                  <a:lnTo>
                    <a:pt x="878" y="3389"/>
                  </a:lnTo>
                  <a:lnTo>
                    <a:pt x="954" y="3434"/>
                  </a:lnTo>
                  <a:lnTo>
                    <a:pt x="1033" y="3474"/>
                  </a:lnTo>
                  <a:lnTo>
                    <a:pt x="1113" y="3510"/>
                  </a:lnTo>
                  <a:lnTo>
                    <a:pt x="1196" y="3543"/>
                  </a:lnTo>
                  <a:lnTo>
                    <a:pt x="1281" y="3572"/>
                  </a:lnTo>
                  <a:lnTo>
                    <a:pt x="1368" y="3597"/>
                  </a:lnTo>
                  <a:lnTo>
                    <a:pt x="1456" y="3617"/>
                  </a:lnTo>
                  <a:lnTo>
                    <a:pt x="1546" y="3633"/>
                  </a:lnTo>
                  <a:lnTo>
                    <a:pt x="1637" y="3645"/>
                  </a:lnTo>
                  <a:lnTo>
                    <a:pt x="1729" y="3652"/>
                  </a:lnTo>
                  <a:lnTo>
                    <a:pt x="1824" y="3654"/>
                  </a:lnTo>
                  <a:lnTo>
                    <a:pt x="1917" y="3652"/>
                  </a:lnTo>
                  <a:lnTo>
                    <a:pt x="2009" y="3645"/>
                  </a:lnTo>
                  <a:lnTo>
                    <a:pt x="2101" y="3633"/>
                  </a:lnTo>
                  <a:lnTo>
                    <a:pt x="2191" y="3617"/>
                  </a:lnTo>
                  <a:lnTo>
                    <a:pt x="2279" y="3597"/>
                  </a:lnTo>
                  <a:lnTo>
                    <a:pt x="2366" y="3572"/>
                  </a:lnTo>
                  <a:lnTo>
                    <a:pt x="2450" y="3543"/>
                  </a:lnTo>
                  <a:lnTo>
                    <a:pt x="2533" y="3510"/>
                  </a:lnTo>
                  <a:lnTo>
                    <a:pt x="2613" y="3474"/>
                  </a:lnTo>
                  <a:lnTo>
                    <a:pt x="2693" y="3434"/>
                  </a:lnTo>
                  <a:lnTo>
                    <a:pt x="2769" y="3389"/>
                  </a:lnTo>
                  <a:lnTo>
                    <a:pt x="2842" y="3342"/>
                  </a:lnTo>
                  <a:lnTo>
                    <a:pt x="2915" y="3291"/>
                  </a:lnTo>
                  <a:lnTo>
                    <a:pt x="2983" y="3237"/>
                  </a:lnTo>
                  <a:lnTo>
                    <a:pt x="3049" y="3179"/>
                  </a:lnTo>
                  <a:lnTo>
                    <a:pt x="3112" y="3119"/>
                  </a:lnTo>
                  <a:lnTo>
                    <a:pt x="3172" y="3056"/>
                  </a:lnTo>
                  <a:lnTo>
                    <a:pt x="3230" y="2989"/>
                  </a:lnTo>
                  <a:lnTo>
                    <a:pt x="3284" y="2920"/>
                  </a:lnTo>
                  <a:lnTo>
                    <a:pt x="3335" y="2848"/>
                  </a:lnTo>
                  <a:lnTo>
                    <a:pt x="3382" y="2774"/>
                  </a:lnTo>
                  <a:lnTo>
                    <a:pt x="3426" y="2698"/>
                  </a:lnTo>
                  <a:lnTo>
                    <a:pt x="3467" y="2619"/>
                  </a:lnTo>
                  <a:lnTo>
                    <a:pt x="3503" y="2539"/>
                  </a:lnTo>
                  <a:lnTo>
                    <a:pt x="3536" y="2455"/>
                  </a:lnTo>
                  <a:lnTo>
                    <a:pt x="3565" y="2371"/>
                  </a:lnTo>
                  <a:lnTo>
                    <a:pt x="3589" y="2284"/>
                  </a:lnTo>
                  <a:lnTo>
                    <a:pt x="3609" y="2196"/>
                  </a:lnTo>
                  <a:lnTo>
                    <a:pt x="3625" y="2105"/>
                  </a:lnTo>
                  <a:lnTo>
                    <a:pt x="3637" y="2014"/>
                  </a:lnTo>
                  <a:lnTo>
                    <a:pt x="3644" y="1921"/>
                  </a:lnTo>
                  <a:lnTo>
                    <a:pt x="3646" y="1828"/>
                  </a:lnTo>
                  <a:lnTo>
                    <a:pt x="3644" y="1733"/>
                  </a:lnTo>
                  <a:lnTo>
                    <a:pt x="3637" y="1640"/>
                  </a:lnTo>
                  <a:lnTo>
                    <a:pt x="3625" y="1550"/>
                  </a:lnTo>
                  <a:lnTo>
                    <a:pt x="3609" y="1460"/>
                  </a:lnTo>
                  <a:lnTo>
                    <a:pt x="3589" y="1372"/>
                  </a:lnTo>
                  <a:lnTo>
                    <a:pt x="3565" y="1285"/>
                  </a:lnTo>
                  <a:lnTo>
                    <a:pt x="3536" y="1201"/>
                  </a:lnTo>
                  <a:lnTo>
                    <a:pt x="3504" y="1117"/>
                  </a:lnTo>
                  <a:lnTo>
                    <a:pt x="3467" y="1037"/>
                  </a:lnTo>
                  <a:lnTo>
                    <a:pt x="3426" y="959"/>
                  </a:lnTo>
                  <a:lnTo>
                    <a:pt x="3382" y="882"/>
                  </a:lnTo>
                  <a:lnTo>
                    <a:pt x="3335" y="808"/>
                  </a:lnTo>
                  <a:lnTo>
                    <a:pt x="3285" y="736"/>
                  </a:lnTo>
                  <a:lnTo>
                    <a:pt x="3231" y="668"/>
                  </a:lnTo>
                  <a:lnTo>
                    <a:pt x="3173" y="601"/>
                  </a:lnTo>
                  <a:lnTo>
                    <a:pt x="3113" y="538"/>
                  </a:lnTo>
                  <a:lnTo>
                    <a:pt x="3050" y="478"/>
                  </a:lnTo>
                  <a:lnTo>
                    <a:pt x="2984" y="420"/>
                  </a:lnTo>
                  <a:lnTo>
                    <a:pt x="2916" y="366"/>
                  </a:lnTo>
                  <a:lnTo>
                    <a:pt x="2844" y="315"/>
                  </a:lnTo>
                  <a:lnTo>
                    <a:pt x="2770" y="268"/>
                  </a:lnTo>
                  <a:lnTo>
                    <a:pt x="2694" y="223"/>
                  </a:lnTo>
                  <a:lnTo>
                    <a:pt x="2615" y="183"/>
                  </a:lnTo>
                  <a:lnTo>
                    <a:pt x="2535" y="146"/>
                  </a:lnTo>
                  <a:lnTo>
                    <a:pt x="2452" y="114"/>
                  </a:lnTo>
                  <a:lnTo>
                    <a:pt x="2368" y="84"/>
                  </a:lnTo>
                  <a:lnTo>
                    <a:pt x="2281" y="59"/>
                  </a:lnTo>
                  <a:lnTo>
                    <a:pt x="2194" y="38"/>
                  </a:lnTo>
                  <a:lnTo>
                    <a:pt x="2105" y="22"/>
                  </a:lnTo>
                  <a:lnTo>
                    <a:pt x="2013" y="10"/>
                  </a:lnTo>
                  <a:lnTo>
                    <a:pt x="1921" y="3"/>
                  </a:lnTo>
                  <a:lnTo>
                    <a:pt x="1828" y="0"/>
                  </a:lnTo>
                  <a:close/>
                  <a:moveTo>
                    <a:pt x="2239" y="962"/>
                  </a:moveTo>
                  <a:lnTo>
                    <a:pt x="2226" y="969"/>
                  </a:lnTo>
                  <a:lnTo>
                    <a:pt x="2214" y="978"/>
                  </a:lnTo>
                  <a:lnTo>
                    <a:pt x="2202" y="986"/>
                  </a:lnTo>
                  <a:lnTo>
                    <a:pt x="2191" y="995"/>
                  </a:lnTo>
                  <a:lnTo>
                    <a:pt x="2181" y="1004"/>
                  </a:lnTo>
                  <a:lnTo>
                    <a:pt x="2171" y="1014"/>
                  </a:lnTo>
                  <a:lnTo>
                    <a:pt x="2161" y="1024"/>
                  </a:lnTo>
                  <a:lnTo>
                    <a:pt x="2152" y="1034"/>
                  </a:lnTo>
                  <a:lnTo>
                    <a:pt x="2144" y="1044"/>
                  </a:lnTo>
                  <a:lnTo>
                    <a:pt x="2136" y="1055"/>
                  </a:lnTo>
                  <a:lnTo>
                    <a:pt x="2129" y="1066"/>
                  </a:lnTo>
                  <a:lnTo>
                    <a:pt x="2123" y="1077"/>
                  </a:lnTo>
                  <a:lnTo>
                    <a:pt x="2116" y="1088"/>
                  </a:lnTo>
                  <a:lnTo>
                    <a:pt x="2111" y="1099"/>
                  </a:lnTo>
                  <a:lnTo>
                    <a:pt x="2106" y="1110"/>
                  </a:lnTo>
                  <a:lnTo>
                    <a:pt x="2102" y="1121"/>
                  </a:lnTo>
                  <a:lnTo>
                    <a:pt x="2098" y="1134"/>
                  </a:lnTo>
                  <a:lnTo>
                    <a:pt x="2095" y="1145"/>
                  </a:lnTo>
                  <a:lnTo>
                    <a:pt x="2092" y="1156"/>
                  </a:lnTo>
                  <a:lnTo>
                    <a:pt x="2091" y="1167"/>
                  </a:lnTo>
                  <a:lnTo>
                    <a:pt x="2089" y="1178"/>
                  </a:lnTo>
                  <a:lnTo>
                    <a:pt x="2088" y="1190"/>
                  </a:lnTo>
                  <a:lnTo>
                    <a:pt x="2088" y="1200"/>
                  </a:lnTo>
                  <a:lnTo>
                    <a:pt x="2089" y="1211"/>
                  </a:lnTo>
                  <a:lnTo>
                    <a:pt x="2090" y="1222"/>
                  </a:lnTo>
                  <a:lnTo>
                    <a:pt x="2092" y="1232"/>
                  </a:lnTo>
                  <a:lnTo>
                    <a:pt x="2094" y="1242"/>
                  </a:lnTo>
                  <a:lnTo>
                    <a:pt x="2097" y="1252"/>
                  </a:lnTo>
                  <a:lnTo>
                    <a:pt x="2101" y="1262"/>
                  </a:lnTo>
                  <a:lnTo>
                    <a:pt x="2105" y="1271"/>
                  </a:lnTo>
                  <a:lnTo>
                    <a:pt x="2110" y="1280"/>
                  </a:lnTo>
                  <a:lnTo>
                    <a:pt x="2115" y="1289"/>
                  </a:lnTo>
                  <a:lnTo>
                    <a:pt x="2123" y="1299"/>
                  </a:lnTo>
                  <a:lnTo>
                    <a:pt x="2131" y="1309"/>
                  </a:lnTo>
                  <a:lnTo>
                    <a:pt x="2139" y="1316"/>
                  </a:lnTo>
                  <a:lnTo>
                    <a:pt x="2149" y="1323"/>
                  </a:lnTo>
                  <a:lnTo>
                    <a:pt x="2158" y="1329"/>
                  </a:lnTo>
                  <a:lnTo>
                    <a:pt x="2168" y="1333"/>
                  </a:lnTo>
                  <a:lnTo>
                    <a:pt x="2178" y="1337"/>
                  </a:lnTo>
                  <a:lnTo>
                    <a:pt x="2188" y="1339"/>
                  </a:lnTo>
                  <a:lnTo>
                    <a:pt x="2199" y="1341"/>
                  </a:lnTo>
                  <a:lnTo>
                    <a:pt x="2210" y="1342"/>
                  </a:lnTo>
                  <a:lnTo>
                    <a:pt x="2221" y="1342"/>
                  </a:lnTo>
                  <a:lnTo>
                    <a:pt x="2232" y="1341"/>
                  </a:lnTo>
                  <a:lnTo>
                    <a:pt x="2244" y="1339"/>
                  </a:lnTo>
                  <a:lnTo>
                    <a:pt x="2255" y="1337"/>
                  </a:lnTo>
                  <a:lnTo>
                    <a:pt x="2267" y="1334"/>
                  </a:lnTo>
                  <a:lnTo>
                    <a:pt x="2278" y="1330"/>
                  </a:lnTo>
                  <a:lnTo>
                    <a:pt x="2290" y="1326"/>
                  </a:lnTo>
                  <a:lnTo>
                    <a:pt x="2301" y="1321"/>
                  </a:lnTo>
                  <a:lnTo>
                    <a:pt x="2313" y="1316"/>
                  </a:lnTo>
                  <a:lnTo>
                    <a:pt x="2324" y="1310"/>
                  </a:lnTo>
                  <a:lnTo>
                    <a:pt x="2346" y="1296"/>
                  </a:lnTo>
                  <a:lnTo>
                    <a:pt x="2368" y="1282"/>
                  </a:lnTo>
                  <a:lnTo>
                    <a:pt x="2388" y="1266"/>
                  </a:lnTo>
                  <a:lnTo>
                    <a:pt x="2406" y="1250"/>
                  </a:lnTo>
                  <a:lnTo>
                    <a:pt x="2422" y="1233"/>
                  </a:lnTo>
                  <a:lnTo>
                    <a:pt x="2437" y="1216"/>
                  </a:lnTo>
                  <a:lnTo>
                    <a:pt x="2455" y="1192"/>
                  </a:lnTo>
                  <a:lnTo>
                    <a:pt x="2472" y="1166"/>
                  </a:lnTo>
                  <a:lnTo>
                    <a:pt x="2489" y="1138"/>
                  </a:lnTo>
                  <a:lnTo>
                    <a:pt x="2504" y="1108"/>
                  </a:lnTo>
                  <a:lnTo>
                    <a:pt x="2518" y="1078"/>
                  </a:lnTo>
                  <a:lnTo>
                    <a:pt x="2531" y="1047"/>
                  </a:lnTo>
                  <a:lnTo>
                    <a:pt x="2543" y="1015"/>
                  </a:lnTo>
                  <a:lnTo>
                    <a:pt x="2553" y="982"/>
                  </a:lnTo>
                  <a:lnTo>
                    <a:pt x="2556" y="983"/>
                  </a:lnTo>
                  <a:lnTo>
                    <a:pt x="2559" y="983"/>
                  </a:lnTo>
                  <a:lnTo>
                    <a:pt x="2561" y="984"/>
                  </a:lnTo>
                  <a:lnTo>
                    <a:pt x="2564" y="985"/>
                  </a:lnTo>
                  <a:lnTo>
                    <a:pt x="2566" y="985"/>
                  </a:lnTo>
                  <a:lnTo>
                    <a:pt x="2569" y="986"/>
                  </a:lnTo>
                  <a:lnTo>
                    <a:pt x="2572" y="986"/>
                  </a:lnTo>
                  <a:lnTo>
                    <a:pt x="2574" y="987"/>
                  </a:lnTo>
                  <a:lnTo>
                    <a:pt x="2603" y="995"/>
                  </a:lnTo>
                  <a:lnTo>
                    <a:pt x="2632" y="1005"/>
                  </a:lnTo>
                  <a:lnTo>
                    <a:pt x="2658" y="1016"/>
                  </a:lnTo>
                  <a:lnTo>
                    <a:pt x="2683" y="1028"/>
                  </a:lnTo>
                  <a:lnTo>
                    <a:pt x="2707" y="1040"/>
                  </a:lnTo>
                  <a:lnTo>
                    <a:pt x="2731" y="1053"/>
                  </a:lnTo>
                  <a:lnTo>
                    <a:pt x="2755" y="1066"/>
                  </a:lnTo>
                  <a:lnTo>
                    <a:pt x="2779" y="1079"/>
                  </a:lnTo>
                  <a:lnTo>
                    <a:pt x="2774" y="1096"/>
                  </a:lnTo>
                  <a:lnTo>
                    <a:pt x="2769" y="1111"/>
                  </a:lnTo>
                  <a:lnTo>
                    <a:pt x="2765" y="1126"/>
                  </a:lnTo>
                  <a:lnTo>
                    <a:pt x="2763" y="1142"/>
                  </a:lnTo>
                  <a:lnTo>
                    <a:pt x="2759" y="1168"/>
                  </a:lnTo>
                  <a:lnTo>
                    <a:pt x="2757" y="1191"/>
                  </a:lnTo>
                  <a:lnTo>
                    <a:pt x="2757" y="1211"/>
                  </a:lnTo>
                  <a:lnTo>
                    <a:pt x="2757" y="1227"/>
                  </a:lnTo>
                  <a:lnTo>
                    <a:pt x="2758" y="1239"/>
                  </a:lnTo>
                  <a:lnTo>
                    <a:pt x="2758" y="1247"/>
                  </a:lnTo>
                  <a:lnTo>
                    <a:pt x="2758" y="1266"/>
                  </a:lnTo>
                  <a:lnTo>
                    <a:pt x="2758" y="1285"/>
                  </a:lnTo>
                  <a:lnTo>
                    <a:pt x="2759" y="1304"/>
                  </a:lnTo>
                  <a:lnTo>
                    <a:pt x="2761" y="1324"/>
                  </a:lnTo>
                  <a:lnTo>
                    <a:pt x="2763" y="1344"/>
                  </a:lnTo>
                  <a:lnTo>
                    <a:pt x="2766" y="1364"/>
                  </a:lnTo>
                  <a:lnTo>
                    <a:pt x="2770" y="1385"/>
                  </a:lnTo>
                  <a:lnTo>
                    <a:pt x="2775" y="1406"/>
                  </a:lnTo>
                  <a:lnTo>
                    <a:pt x="2781" y="1429"/>
                  </a:lnTo>
                  <a:lnTo>
                    <a:pt x="2787" y="1453"/>
                  </a:lnTo>
                  <a:lnTo>
                    <a:pt x="2795" y="1480"/>
                  </a:lnTo>
                  <a:lnTo>
                    <a:pt x="2804" y="1507"/>
                  </a:lnTo>
                  <a:lnTo>
                    <a:pt x="2825" y="1568"/>
                  </a:lnTo>
                  <a:lnTo>
                    <a:pt x="2851" y="1637"/>
                  </a:lnTo>
                  <a:lnTo>
                    <a:pt x="2874" y="1695"/>
                  </a:lnTo>
                  <a:lnTo>
                    <a:pt x="2898" y="1748"/>
                  </a:lnTo>
                  <a:lnTo>
                    <a:pt x="2922" y="1799"/>
                  </a:lnTo>
                  <a:lnTo>
                    <a:pt x="2944" y="1849"/>
                  </a:lnTo>
                  <a:lnTo>
                    <a:pt x="2953" y="1874"/>
                  </a:lnTo>
                  <a:lnTo>
                    <a:pt x="2962" y="1898"/>
                  </a:lnTo>
                  <a:lnTo>
                    <a:pt x="2970" y="1923"/>
                  </a:lnTo>
                  <a:lnTo>
                    <a:pt x="2977" y="1949"/>
                  </a:lnTo>
                  <a:lnTo>
                    <a:pt x="2982" y="1974"/>
                  </a:lnTo>
                  <a:lnTo>
                    <a:pt x="2986" y="2002"/>
                  </a:lnTo>
                  <a:lnTo>
                    <a:pt x="2988" y="2029"/>
                  </a:lnTo>
                  <a:lnTo>
                    <a:pt x="2989" y="2058"/>
                  </a:lnTo>
                  <a:lnTo>
                    <a:pt x="2988" y="2074"/>
                  </a:lnTo>
                  <a:lnTo>
                    <a:pt x="2986" y="2090"/>
                  </a:lnTo>
                  <a:lnTo>
                    <a:pt x="2984" y="2106"/>
                  </a:lnTo>
                  <a:lnTo>
                    <a:pt x="2981" y="2122"/>
                  </a:lnTo>
                  <a:lnTo>
                    <a:pt x="2975" y="2152"/>
                  </a:lnTo>
                  <a:lnTo>
                    <a:pt x="2966" y="2182"/>
                  </a:lnTo>
                  <a:lnTo>
                    <a:pt x="2956" y="2209"/>
                  </a:lnTo>
                  <a:lnTo>
                    <a:pt x="2945" y="2235"/>
                  </a:lnTo>
                  <a:lnTo>
                    <a:pt x="2932" y="2260"/>
                  </a:lnTo>
                  <a:lnTo>
                    <a:pt x="2918" y="2283"/>
                  </a:lnTo>
                  <a:lnTo>
                    <a:pt x="2901" y="2304"/>
                  </a:lnTo>
                  <a:lnTo>
                    <a:pt x="2884" y="2324"/>
                  </a:lnTo>
                  <a:lnTo>
                    <a:pt x="2865" y="2343"/>
                  </a:lnTo>
                  <a:lnTo>
                    <a:pt x="2846" y="2361"/>
                  </a:lnTo>
                  <a:lnTo>
                    <a:pt x="2826" y="2376"/>
                  </a:lnTo>
                  <a:lnTo>
                    <a:pt x="2804" y="2390"/>
                  </a:lnTo>
                  <a:lnTo>
                    <a:pt x="2782" y="2402"/>
                  </a:lnTo>
                  <a:lnTo>
                    <a:pt x="2759" y="2412"/>
                  </a:lnTo>
                  <a:lnTo>
                    <a:pt x="2760" y="2390"/>
                  </a:lnTo>
                  <a:lnTo>
                    <a:pt x="2760" y="2368"/>
                  </a:lnTo>
                  <a:lnTo>
                    <a:pt x="2759" y="2345"/>
                  </a:lnTo>
                  <a:lnTo>
                    <a:pt x="2758" y="2323"/>
                  </a:lnTo>
                  <a:lnTo>
                    <a:pt x="2757" y="2301"/>
                  </a:lnTo>
                  <a:lnTo>
                    <a:pt x="2755" y="2280"/>
                  </a:lnTo>
                  <a:lnTo>
                    <a:pt x="2752" y="2259"/>
                  </a:lnTo>
                  <a:lnTo>
                    <a:pt x="2749" y="2238"/>
                  </a:lnTo>
                  <a:lnTo>
                    <a:pt x="2745" y="2218"/>
                  </a:lnTo>
                  <a:lnTo>
                    <a:pt x="2741" y="2200"/>
                  </a:lnTo>
                  <a:lnTo>
                    <a:pt x="2736" y="2185"/>
                  </a:lnTo>
                  <a:lnTo>
                    <a:pt x="2732" y="2172"/>
                  </a:lnTo>
                  <a:lnTo>
                    <a:pt x="2728" y="2162"/>
                  </a:lnTo>
                  <a:lnTo>
                    <a:pt x="2723" y="2155"/>
                  </a:lnTo>
                  <a:lnTo>
                    <a:pt x="2719" y="2150"/>
                  </a:lnTo>
                  <a:lnTo>
                    <a:pt x="2714" y="2147"/>
                  </a:lnTo>
                  <a:lnTo>
                    <a:pt x="2712" y="2146"/>
                  </a:lnTo>
                  <a:lnTo>
                    <a:pt x="2709" y="2146"/>
                  </a:lnTo>
                  <a:lnTo>
                    <a:pt x="2706" y="2147"/>
                  </a:lnTo>
                  <a:lnTo>
                    <a:pt x="2704" y="2147"/>
                  </a:lnTo>
                  <a:lnTo>
                    <a:pt x="2698" y="2151"/>
                  </a:lnTo>
                  <a:lnTo>
                    <a:pt x="2692" y="2156"/>
                  </a:lnTo>
                  <a:lnTo>
                    <a:pt x="2685" y="2163"/>
                  </a:lnTo>
                  <a:lnTo>
                    <a:pt x="2678" y="2172"/>
                  </a:lnTo>
                  <a:lnTo>
                    <a:pt x="2671" y="2183"/>
                  </a:lnTo>
                  <a:lnTo>
                    <a:pt x="2662" y="2195"/>
                  </a:lnTo>
                  <a:lnTo>
                    <a:pt x="2649" y="2212"/>
                  </a:lnTo>
                  <a:lnTo>
                    <a:pt x="2636" y="2228"/>
                  </a:lnTo>
                  <a:lnTo>
                    <a:pt x="2620" y="2244"/>
                  </a:lnTo>
                  <a:lnTo>
                    <a:pt x="2606" y="2259"/>
                  </a:lnTo>
                  <a:lnTo>
                    <a:pt x="2590" y="2274"/>
                  </a:lnTo>
                  <a:lnTo>
                    <a:pt x="2575" y="2288"/>
                  </a:lnTo>
                  <a:lnTo>
                    <a:pt x="2559" y="2301"/>
                  </a:lnTo>
                  <a:lnTo>
                    <a:pt x="2543" y="2314"/>
                  </a:lnTo>
                  <a:lnTo>
                    <a:pt x="2511" y="2338"/>
                  </a:lnTo>
                  <a:lnTo>
                    <a:pt x="2480" y="2360"/>
                  </a:lnTo>
                  <a:lnTo>
                    <a:pt x="2451" y="2379"/>
                  </a:lnTo>
                  <a:lnTo>
                    <a:pt x="2424" y="2395"/>
                  </a:lnTo>
                  <a:lnTo>
                    <a:pt x="2417" y="2391"/>
                  </a:lnTo>
                  <a:lnTo>
                    <a:pt x="2410" y="2387"/>
                  </a:lnTo>
                  <a:lnTo>
                    <a:pt x="2403" y="2382"/>
                  </a:lnTo>
                  <a:lnTo>
                    <a:pt x="2397" y="2378"/>
                  </a:lnTo>
                  <a:lnTo>
                    <a:pt x="2391" y="2372"/>
                  </a:lnTo>
                  <a:lnTo>
                    <a:pt x="2385" y="2367"/>
                  </a:lnTo>
                  <a:lnTo>
                    <a:pt x="2379" y="2361"/>
                  </a:lnTo>
                  <a:lnTo>
                    <a:pt x="2374" y="2355"/>
                  </a:lnTo>
                  <a:lnTo>
                    <a:pt x="2400" y="2342"/>
                  </a:lnTo>
                  <a:lnTo>
                    <a:pt x="2425" y="2327"/>
                  </a:lnTo>
                  <a:lnTo>
                    <a:pt x="2450" y="2311"/>
                  </a:lnTo>
                  <a:lnTo>
                    <a:pt x="2473" y="2294"/>
                  </a:lnTo>
                  <a:lnTo>
                    <a:pt x="2485" y="2285"/>
                  </a:lnTo>
                  <a:lnTo>
                    <a:pt x="2496" y="2275"/>
                  </a:lnTo>
                  <a:lnTo>
                    <a:pt x="2506" y="2265"/>
                  </a:lnTo>
                  <a:lnTo>
                    <a:pt x="2516" y="2255"/>
                  </a:lnTo>
                  <a:lnTo>
                    <a:pt x="2526" y="2244"/>
                  </a:lnTo>
                  <a:lnTo>
                    <a:pt x="2536" y="2233"/>
                  </a:lnTo>
                  <a:lnTo>
                    <a:pt x="2544" y="2222"/>
                  </a:lnTo>
                  <a:lnTo>
                    <a:pt x="2553" y="2210"/>
                  </a:lnTo>
                  <a:lnTo>
                    <a:pt x="2564" y="2193"/>
                  </a:lnTo>
                  <a:lnTo>
                    <a:pt x="2574" y="2174"/>
                  </a:lnTo>
                  <a:lnTo>
                    <a:pt x="2585" y="2156"/>
                  </a:lnTo>
                  <a:lnTo>
                    <a:pt x="2594" y="2136"/>
                  </a:lnTo>
                  <a:lnTo>
                    <a:pt x="2602" y="2116"/>
                  </a:lnTo>
                  <a:lnTo>
                    <a:pt x="2609" y="2095"/>
                  </a:lnTo>
                  <a:lnTo>
                    <a:pt x="2615" y="2074"/>
                  </a:lnTo>
                  <a:lnTo>
                    <a:pt x="2620" y="2052"/>
                  </a:lnTo>
                  <a:lnTo>
                    <a:pt x="2623" y="2030"/>
                  </a:lnTo>
                  <a:lnTo>
                    <a:pt x="2624" y="2007"/>
                  </a:lnTo>
                  <a:lnTo>
                    <a:pt x="2623" y="1995"/>
                  </a:lnTo>
                  <a:lnTo>
                    <a:pt x="2623" y="1984"/>
                  </a:lnTo>
                  <a:lnTo>
                    <a:pt x="2622" y="1972"/>
                  </a:lnTo>
                  <a:lnTo>
                    <a:pt x="2620" y="1961"/>
                  </a:lnTo>
                  <a:lnTo>
                    <a:pt x="2617" y="1949"/>
                  </a:lnTo>
                  <a:lnTo>
                    <a:pt x="2615" y="1938"/>
                  </a:lnTo>
                  <a:lnTo>
                    <a:pt x="2611" y="1926"/>
                  </a:lnTo>
                  <a:lnTo>
                    <a:pt x="2607" y="1914"/>
                  </a:lnTo>
                  <a:lnTo>
                    <a:pt x="2602" y="1903"/>
                  </a:lnTo>
                  <a:lnTo>
                    <a:pt x="2597" y="1891"/>
                  </a:lnTo>
                  <a:lnTo>
                    <a:pt x="2590" y="1880"/>
                  </a:lnTo>
                  <a:lnTo>
                    <a:pt x="2583" y="1868"/>
                  </a:lnTo>
                  <a:lnTo>
                    <a:pt x="2576" y="1857"/>
                  </a:lnTo>
                  <a:lnTo>
                    <a:pt x="2567" y="1848"/>
                  </a:lnTo>
                  <a:lnTo>
                    <a:pt x="2558" y="1840"/>
                  </a:lnTo>
                  <a:lnTo>
                    <a:pt x="2548" y="1833"/>
                  </a:lnTo>
                  <a:lnTo>
                    <a:pt x="2537" y="1828"/>
                  </a:lnTo>
                  <a:lnTo>
                    <a:pt x="2526" y="1823"/>
                  </a:lnTo>
                  <a:lnTo>
                    <a:pt x="2515" y="1820"/>
                  </a:lnTo>
                  <a:lnTo>
                    <a:pt x="2504" y="1819"/>
                  </a:lnTo>
                  <a:lnTo>
                    <a:pt x="2492" y="1818"/>
                  </a:lnTo>
                  <a:lnTo>
                    <a:pt x="2480" y="1819"/>
                  </a:lnTo>
                  <a:lnTo>
                    <a:pt x="2469" y="1820"/>
                  </a:lnTo>
                  <a:lnTo>
                    <a:pt x="2458" y="1823"/>
                  </a:lnTo>
                  <a:lnTo>
                    <a:pt x="2446" y="1828"/>
                  </a:lnTo>
                  <a:lnTo>
                    <a:pt x="2436" y="1832"/>
                  </a:lnTo>
                  <a:lnTo>
                    <a:pt x="2425" y="1838"/>
                  </a:lnTo>
                  <a:lnTo>
                    <a:pt x="2415" y="1844"/>
                  </a:lnTo>
                  <a:lnTo>
                    <a:pt x="2404" y="1851"/>
                  </a:lnTo>
                  <a:lnTo>
                    <a:pt x="2392" y="1859"/>
                  </a:lnTo>
                  <a:lnTo>
                    <a:pt x="2379" y="1869"/>
                  </a:lnTo>
                  <a:lnTo>
                    <a:pt x="2366" y="1880"/>
                  </a:lnTo>
                  <a:lnTo>
                    <a:pt x="2351" y="1892"/>
                  </a:lnTo>
                  <a:lnTo>
                    <a:pt x="2338" y="1907"/>
                  </a:lnTo>
                  <a:lnTo>
                    <a:pt x="2324" y="1922"/>
                  </a:lnTo>
                  <a:lnTo>
                    <a:pt x="2311" y="1940"/>
                  </a:lnTo>
                  <a:lnTo>
                    <a:pt x="2298" y="1958"/>
                  </a:lnTo>
                  <a:lnTo>
                    <a:pt x="2286" y="1979"/>
                  </a:lnTo>
                  <a:lnTo>
                    <a:pt x="2275" y="2002"/>
                  </a:lnTo>
                  <a:lnTo>
                    <a:pt x="2265" y="2025"/>
                  </a:lnTo>
                  <a:lnTo>
                    <a:pt x="2256" y="2050"/>
                  </a:lnTo>
                  <a:lnTo>
                    <a:pt x="2248" y="2077"/>
                  </a:lnTo>
                  <a:lnTo>
                    <a:pt x="2245" y="2091"/>
                  </a:lnTo>
                  <a:lnTo>
                    <a:pt x="2243" y="2105"/>
                  </a:lnTo>
                  <a:lnTo>
                    <a:pt x="2240" y="2120"/>
                  </a:lnTo>
                  <a:lnTo>
                    <a:pt x="2239" y="2135"/>
                  </a:lnTo>
                  <a:lnTo>
                    <a:pt x="2237" y="2166"/>
                  </a:lnTo>
                  <a:lnTo>
                    <a:pt x="2237" y="2195"/>
                  </a:lnTo>
                  <a:lnTo>
                    <a:pt x="2239" y="2222"/>
                  </a:lnTo>
                  <a:lnTo>
                    <a:pt x="2242" y="2247"/>
                  </a:lnTo>
                  <a:lnTo>
                    <a:pt x="2247" y="2271"/>
                  </a:lnTo>
                  <a:lnTo>
                    <a:pt x="2252" y="2294"/>
                  </a:lnTo>
                  <a:lnTo>
                    <a:pt x="2259" y="2314"/>
                  </a:lnTo>
                  <a:lnTo>
                    <a:pt x="2267" y="2334"/>
                  </a:lnTo>
                  <a:lnTo>
                    <a:pt x="2262" y="2335"/>
                  </a:lnTo>
                  <a:lnTo>
                    <a:pt x="2256" y="2336"/>
                  </a:lnTo>
                  <a:lnTo>
                    <a:pt x="2250" y="2338"/>
                  </a:lnTo>
                  <a:lnTo>
                    <a:pt x="2244" y="2339"/>
                  </a:lnTo>
                  <a:lnTo>
                    <a:pt x="2239" y="2340"/>
                  </a:lnTo>
                  <a:lnTo>
                    <a:pt x="2233" y="2341"/>
                  </a:lnTo>
                  <a:lnTo>
                    <a:pt x="2227" y="2341"/>
                  </a:lnTo>
                  <a:lnTo>
                    <a:pt x="2221" y="2342"/>
                  </a:lnTo>
                  <a:lnTo>
                    <a:pt x="2215" y="2343"/>
                  </a:lnTo>
                  <a:lnTo>
                    <a:pt x="2210" y="2344"/>
                  </a:lnTo>
                  <a:lnTo>
                    <a:pt x="2204" y="2345"/>
                  </a:lnTo>
                  <a:lnTo>
                    <a:pt x="2199" y="2346"/>
                  </a:lnTo>
                  <a:lnTo>
                    <a:pt x="2194" y="2347"/>
                  </a:lnTo>
                  <a:lnTo>
                    <a:pt x="2189" y="2348"/>
                  </a:lnTo>
                  <a:lnTo>
                    <a:pt x="2184" y="2350"/>
                  </a:lnTo>
                  <a:lnTo>
                    <a:pt x="2179" y="2352"/>
                  </a:lnTo>
                  <a:lnTo>
                    <a:pt x="2170" y="2337"/>
                  </a:lnTo>
                  <a:lnTo>
                    <a:pt x="2161" y="2323"/>
                  </a:lnTo>
                  <a:lnTo>
                    <a:pt x="2152" y="2311"/>
                  </a:lnTo>
                  <a:lnTo>
                    <a:pt x="2143" y="2300"/>
                  </a:lnTo>
                  <a:lnTo>
                    <a:pt x="2134" y="2291"/>
                  </a:lnTo>
                  <a:lnTo>
                    <a:pt x="2126" y="2282"/>
                  </a:lnTo>
                  <a:lnTo>
                    <a:pt x="2119" y="2276"/>
                  </a:lnTo>
                  <a:lnTo>
                    <a:pt x="2112" y="2270"/>
                  </a:lnTo>
                  <a:lnTo>
                    <a:pt x="2101" y="2260"/>
                  </a:lnTo>
                  <a:lnTo>
                    <a:pt x="2088" y="2250"/>
                  </a:lnTo>
                  <a:lnTo>
                    <a:pt x="2074" y="2239"/>
                  </a:lnTo>
                  <a:lnTo>
                    <a:pt x="2060" y="2228"/>
                  </a:lnTo>
                  <a:lnTo>
                    <a:pt x="2044" y="2217"/>
                  </a:lnTo>
                  <a:lnTo>
                    <a:pt x="2027" y="2207"/>
                  </a:lnTo>
                  <a:lnTo>
                    <a:pt x="2009" y="2196"/>
                  </a:lnTo>
                  <a:lnTo>
                    <a:pt x="1989" y="2187"/>
                  </a:lnTo>
                  <a:lnTo>
                    <a:pt x="1988" y="1470"/>
                  </a:lnTo>
                  <a:lnTo>
                    <a:pt x="1988" y="869"/>
                  </a:lnTo>
                  <a:lnTo>
                    <a:pt x="2275" y="867"/>
                  </a:lnTo>
                  <a:lnTo>
                    <a:pt x="2291" y="867"/>
                  </a:lnTo>
                  <a:lnTo>
                    <a:pt x="2307" y="864"/>
                  </a:lnTo>
                  <a:lnTo>
                    <a:pt x="2322" y="860"/>
                  </a:lnTo>
                  <a:lnTo>
                    <a:pt x="2336" y="855"/>
                  </a:lnTo>
                  <a:lnTo>
                    <a:pt x="2350" y="848"/>
                  </a:lnTo>
                  <a:lnTo>
                    <a:pt x="2364" y="841"/>
                  </a:lnTo>
                  <a:lnTo>
                    <a:pt x="2376" y="832"/>
                  </a:lnTo>
                  <a:lnTo>
                    <a:pt x="2387" y="821"/>
                  </a:lnTo>
                  <a:lnTo>
                    <a:pt x="2397" y="810"/>
                  </a:lnTo>
                  <a:lnTo>
                    <a:pt x="2406" y="798"/>
                  </a:lnTo>
                  <a:lnTo>
                    <a:pt x="2414" y="785"/>
                  </a:lnTo>
                  <a:lnTo>
                    <a:pt x="2421" y="771"/>
                  </a:lnTo>
                  <a:lnTo>
                    <a:pt x="2426" y="756"/>
                  </a:lnTo>
                  <a:lnTo>
                    <a:pt x="2430" y="741"/>
                  </a:lnTo>
                  <a:lnTo>
                    <a:pt x="2432" y="726"/>
                  </a:lnTo>
                  <a:lnTo>
                    <a:pt x="2433" y="710"/>
                  </a:lnTo>
                  <a:lnTo>
                    <a:pt x="2432" y="694"/>
                  </a:lnTo>
                  <a:lnTo>
                    <a:pt x="2430" y="678"/>
                  </a:lnTo>
                  <a:lnTo>
                    <a:pt x="2426" y="663"/>
                  </a:lnTo>
                  <a:lnTo>
                    <a:pt x="2421" y="649"/>
                  </a:lnTo>
                  <a:lnTo>
                    <a:pt x="2414" y="635"/>
                  </a:lnTo>
                  <a:lnTo>
                    <a:pt x="2406" y="622"/>
                  </a:lnTo>
                  <a:lnTo>
                    <a:pt x="2397" y="610"/>
                  </a:lnTo>
                  <a:lnTo>
                    <a:pt x="2387" y="598"/>
                  </a:lnTo>
                  <a:lnTo>
                    <a:pt x="2376" y="588"/>
                  </a:lnTo>
                  <a:lnTo>
                    <a:pt x="2364" y="579"/>
                  </a:lnTo>
                  <a:lnTo>
                    <a:pt x="2350" y="571"/>
                  </a:lnTo>
                  <a:lnTo>
                    <a:pt x="2336" y="564"/>
                  </a:lnTo>
                  <a:lnTo>
                    <a:pt x="2322" y="559"/>
                  </a:lnTo>
                  <a:lnTo>
                    <a:pt x="2307" y="555"/>
                  </a:lnTo>
                  <a:lnTo>
                    <a:pt x="2291" y="553"/>
                  </a:lnTo>
                  <a:lnTo>
                    <a:pt x="2275" y="552"/>
                  </a:lnTo>
                  <a:lnTo>
                    <a:pt x="2170" y="552"/>
                  </a:lnTo>
                  <a:lnTo>
                    <a:pt x="1986" y="552"/>
                  </a:lnTo>
                  <a:lnTo>
                    <a:pt x="1982" y="552"/>
                  </a:lnTo>
                  <a:lnTo>
                    <a:pt x="1979" y="551"/>
                  </a:lnTo>
                  <a:lnTo>
                    <a:pt x="1976" y="549"/>
                  </a:lnTo>
                  <a:lnTo>
                    <a:pt x="1974" y="547"/>
                  </a:lnTo>
                  <a:lnTo>
                    <a:pt x="1972" y="545"/>
                  </a:lnTo>
                  <a:lnTo>
                    <a:pt x="1972" y="543"/>
                  </a:lnTo>
                  <a:lnTo>
                    <a:pt x="1971" y="540"/>
                  </a:lnTo>
                  <a:lnTo>
                    <a:pt x="1971" y="537"/>
                  </a:lnTo>
                  <a:lnTo>
                    <a:pt x="1973" y="531"/>
                  </a:lnTo>
                  <a:lnTo>
                    <a:pt x="1975" y="525"/>
                  </a:lnTo>
                  <a:lnTo>
                    <a:pt x="1979" y="520"/>
                  </a:lnTo>
                  <a:lnTo>
                    <a:pt x="1983" y="515"/>
                  </a:lnTo>
                  <a:lnTo>
                    <a:pt x="1994" y="506"/>
                  </a:lnTo>
                  <a:lnTo>
                    <a:pt x="2004" y="496"/>
                  </a:lnTo>
                  <a:lnTo>
                    <a:pt x="2014" y="485"/>
                  </a:lnTo>
                  <a:lnTo>
                    <a:pt x="2023" y="473"/>
                  </a:lnTo>
                  <a:lnTo>
                    <a:pt x="2032" y="462"/>
                  </a:lnTo>
                  <a:lnTo>
                    <a:pt x="2039" y="449"/>
                  </a:lnTo>
                  <a:lnTo>
                    <a:pt x="2047" y="436"/>
                  </a:lnTo>
                  <a:lnTo>
                    <a:pt x="2053" y="422"/>
                  </a:lnTo>
                  <a:lnTo>
                    <a:pt x="2056" y="421"/>
                  </a:lnTo>
                  <a:lnTo>
                    <a:pt x="2058" y="420"/>
                  </a:lnTo>
                  <a:lnTo>
                    <a:pt x="2061" y="419"/>
                  </a:lnTo>
                  <a:lnTo>
                    <a:pt x="2064" y="418"/>
                  </a:lnTo>
                  <a:lnTo>
                    <a:pt x="2067" y="417"/>
                  </a:lnTo>
                  <a:lnTo>
                    <a:pt x="2070" y="417"/>
                  </a:lnTo>
                  <a:lnTo>
                    <a:pt x="2073" y="416"/>
                  </a:lnTo>
                  <a:lnTo>
                    <a:pt x="2075" y="415"/>
                  </a:lnTo>
                  <a:lnTo>
                    <a:pt x="2090" y="411"/>
                  </a:lnTo>
                  <a:lnTo>
                    <a:pt x="2105" y="408"/>
                  </a:lnTo>
                  <a:lnTo>
                    <a:pt x="2120" y="405"/>
                  </a:lnTo>
                  <a:lnTo>
                    <a:pt x="2135" y="404"/>
                  </a:lnTo>
                  <a:lnTo>
                    <a:pt x="2150" y="403"/>
                  </a:lnTo>
                  <a:lnTo>
                    <a:pt x="2165" y="402"/>
                  </a:lnTo>
                  <a:lnTo>
                    <a:pt x="2180" y="402"/>
                  </a:lnTo>
                  <a:lnTo>
                    <a:pt x="2195" y="403"/>
                  </a:lnTo>
                  <a:lnTo>
                    <a:pt x="2224" y="406"/>
                  </a:lnTo>
                  <a:lnTo>
                    <a:pt x="2252" y="410"/>
                  </a:lnTo>
                  <a:lnTo>
                    <a:pt x="2277" y="416"/>
                  </a:lnTo>
                  <a:lnTo>
                    <a:pt x="2298" y="423"/>
                  </a:lnTo>
                  <a:lnTo>
                    <a:pt x="2307" y="427"/>
                  </a:lnTo>
                  <a:lnTo>
                    <a:pt x="2320" y="433"/>
                  </a:lnTo>
                  <a:lnTo>
                    <a:pt x="2335" y="443"/>
                  </a:lnTo>
                  <a:lnTo>
                    <a:pt x="2352" y="455"/>
                  </a:lnTo>
                  <a:lnTo>
                    <a:pt x="2371" y="471"/>
                  </a:lnTo>
                  <a:lnTo>
                    <a:pt x="2390" y="489"/>
                  </a:lnTo>
                  <a:lnTo>
                    <a:pt x="2400" y="499"/>
                  </a:lnTo>
                  <a:lnTo>
                    <a:pt x="2410" y="510"/>
                  </a:lnTo>
                  <a:lnTo>
                    <a:pt x="2419" y="523"/>
                  </a:lnTo>
                  <a:lnTo>
                    <a:pt x="2429" y="536"/>
                  </a:lnTo>
                  <a:lnTo>
                    <a:pt x="2438" y="550"/>
                  </a:lnTo>
                  <a:lnTo>
                    <a:pt x="2447" y="564"/>
                  </a:lnTo>
                  <a:lnTo>
                    <a:pt x="2455" y="580"/>
                  </a:lnTo>
                  <a:lnTo>
                    <a:pt x="2463" y="597"/>
                  </a:lnTo>
                  <a:lnTo>
                    <a:pt x="2471" y="616"/>
                  </a:lnTo>
                  <a:lnTo>
                    <a:pt x="2477" y="635"/>
                  </a:lnTo>
                  <a:lnTo>
                    <a:pt x="2483" y="654"/>
                  </a:lnTo>
                  <a:lnTo>
                    <a:pt x="2489" y="675"/>
                  </a:lnTo>
                  <a:lnTo>
                    <a:pt x="2493" y="697"/>
                  </a:lnTo>
                  <a:lnTo>
                    <a:pt x="2497" y="720"/>
                  </a:lnTo>
                  <a:lnTo>
                    <a:pt x="2499" y="744"/>
                  </a:lnTo>
                  <a:lnTo>
                    <a:pt x="2500" y="770"/>
                  </a:lnTo>
                  <a:lnTo>
                    <a:pt x="2500" y="797"/>
                  </a:lnTo>
                  <a:lnTo>
                    <a:pt x="2499" y="824"/>
                  </a:lnTo>
                  <a:lnTo>
                    <a:pt x="2497" y="853"/>
                  </a:lnTo>
                  <a:lnTo>
                    <a:pt x="2493" y="883"/>
                  </a:lnTo>
                  <a:lnTo>
                    <a:pt x="2478" y="884"/>
                  </a:lnTo>
                  <a:lnTo>
                    <a:pt x="2462" y="885"/>
                  </a:lnTo>
                  <a:lnTo>
                    <a:pt x="2446" y="887"/>
                  </a:lnTo>
                  <a:lnTo>
                    <a:pt x="2431" y="889"/>
                  </a:lnTo>
                  <a:lnTo>
                    <a:pt x="2415" y="892"/>
                  </a:lnTo>
                  <a:lnTo>
                    <a:pt x="2399" y="896"/>
                  </a:lnTo>
                  <a:lnTo>
                    <a:pt x="2383" y="900"/>
                  </a:lnTo>
                  <a:lnTo>
                    <a:pt x="2367" y="904"/>
                  </a:lnTo>
                  <a:lnTo>
                    <a:pt x="2350" y="909"/>
                  </a:lnTo>
                  <a:lnTo>
                    <a:pt x="2334" y="915"/>
                  </a:lnTo>
                  <a:lnTo>
                    <a:pt x="2319" y="921"/>
                  </a:lnTo>
                  <a:lnTo>
                    <a:pt x="2303" y="928"/>
                  </a:lnTo>
                  <a:lnTo>
                    <a:pt x="2287" y="935"/>
                  </a:lnTo>
                  <a:lnTo>
                    <a:pt x="2271" y="943"/>
                  </a:lnTo>
                  <a:lnTo>
                    <a:pt x="2255" y="952"/>
                  </a:lnTo>
                  <a:lnTo>
                    <a:pt x="2239" y="962"/>
                  </a:lnTo>
                  <a:close/>
                  <a:moveTo>
                    <a:pt x="2475" y="973"/>
                  </a:moveTo>
                  <a:lnTo>
                    <a:pt x="2472" y="982"/>
                  </a:lnTo>
                  <a:lnTo>
                    <a:pt x="2470" y="991"/>
                  </a:lnTo>
                  <a:lnTo>
                    <a:pt x="2467" y="1001"/>
                  </a:lnTo>
                  <a:lnTo>
                    <a:pt x="2465" y="1010"/>
                  </a:lnTo>
                  <a:lnTo>
                    <a:pt x="2462" y="1019"/>
                  </a:lnTo>
                  <a:lnTo>
                    <a:pt x="2459" y="1029"/>
                  </a:lnTo>
                  <a:lnTo>
                    <a:pt x="2455" y="1038"/>
                  </a:lnTo>
                  <a:lnTo>
                    <a:pt x="2452" y="1048"/>
                  </a:lnTo>
                  <a:lnTo>
                    <a:pt x="2445" y="1067"/>
                  </a:lnTo>
                  <a:lnTo>
                    <a:pt x="2438" y="1084"/>
                  </a:lnTo>
                  <a:lnTo>
                    <a:pt x="2431" y="1101"/>
                  </a:lnTo>
                  <a:lnTo>
                    <a:pt x="2423" y="1116"/>
                  </a:lnTo>
                  <a:lnTo>
                    <a:pt x="2415" y="1132"/>
                  </a:lnTo>
                  <a:lnTo>
                    <a:pt x="2407" y="1145"/>
                  </a:lnTo>
                  <a:lnTo>
                    <a:pt x="2399" y="1158"/>
                  </a:lnTo>
                  <a:lnTo>
                    <a:pt x="2390" y="1169"/>
                  </a:lnTo>
                  <a:lnTo>
                    <a:pt x="2374" y="1190"/>
                  </a:lnTo>
                  <a:lnTo>
                    <a:pt x="2358" y="1207"/>
                  </a:lnTo>
                  <a:lnTo>
                    <a:pt x="2342" y="1221"/>
                  </a:lnTo>
                  <a:lnTo>
                    <a:pt x="2329" y="1233"/>
                  </a:lnTo>
                  <a:lnTo>
                    <a:pt x="2319" y="1240"/>
                  </a:lnTo>
                  <a:lnTo>
                    <a:pt x="2309" y="1248"/>
                  </a:lnTo>
                  <a:lnTo>
                    <a:pt x="2298" y="1254"/>
                  </a:lnTo>
                  <a:lnTo>
                    <a:pt x="2288" y="1259"/>
                  </a:lnTo>
                  <a:lnTo>
                    <a:pt x="2278" y="1264"/>
                  </a:lnTo>
                  <a:lnTo>
                    <a:pt x="2268" y="1267"/>
                  </a:lnTo>
                  <a:lnTo>
                    <a:pt x="2258" y="1269"/>
                  </a:lnTo>
                  <a:lnTo>
                    <a:pt x="2248" y="1271"/>
                  </a:lnTo>
                  <a:lnTo>
                    <a:pt x="2239" y="1271"/>
                  </a:lnTo>
                  <a:lnTo>
                    <a:pt x="2229" y="1270"/>
                  </a:lnTo>
                  <a:lnTo>
                    <a:pt x="2220" y="1268"/>
                  </a:lnTo>
                  <a:lnTo>
                    <a:pt x="2211" y="1264"/>
                  </a:lnTo>
                  <a:lnTo>
                    <a:pt x="2202" y="1259"/>
                  </a:lnTo>
                  <a:lnTo>
                    <a:pt x="2194" y="1253"/>
                  </a:lnTo>
                  <a:lnTo>
                    <a:pt x="2186" y="1246"/>
                  </a:lnTo>
                  <a:lnTo>
                    <a:pt x="2179" y="1236"/>
                  </a:lnTo>
                  <a:lnTo>
                    <a:pt x="2174" y="1230"/>
                  </a:lnTo>
                  <a:lnTo>
                    <a:pt x="2171" y="1223"/>
                  </a:lnTo>
                  <a:lnTo>
                    <a:pt x="2168" y="1215"/>
                  </a:lnTo>
                  <a:lnTo>
                    <a:pt x="2167" y="1207"/>
                  </a:lnTo>
                  <a:lnTo>
                    <a:pt x="2166" y="1198"/>
                  </a:lnTo>
                  <a:lnTo>
                    <a:pt x="2166" y="1190"/>
                  </a:lnTo>
                  <a:lnTo>
                    <a:pt x="2166" y="1181"/>
                  </a:lnTo>
                  <a:lnTo>
                    <a:pt x="2168" y="1171"/>
                  </a:lnTo>
                  <a:lnTo>
                    <a:pt x="2170" y="1162"/>
                  </a:lnTo>
                  <a:lnTo>
                    <a:pt x="2173" y="1153"/>
                  </a:lnTo>
                  <a:lnTo>
                    <a:pt x="2177" y="1143"/>
                  </a:lnTo>
                  <a:lnTo>
                    <a:pt x="2182" y="1133"/>
                  </a:lnTo>
                  <a:lnTo>
                    <a:pt x="2187" y="1123"/>
                  </a:lnTo>
                  <a:lnTo>
                    <a:pt x="2193" y="1113"/>
                  </a:lnTo>
                  <a:lnTo>
                    <a:pt x="2199" y="1103"/>
                  </a:lnTo>
                  <a:lnTo>
                    <a:pt x="2207" y="1094"/>
                  </a:lnTo>
                  <a:lnTo>
                    <a:pt x="2220" y="1080"/>
                  </a:lnTo>
                  <a:lnTo>
                    <a:pt x="2234" y="1066"/>
                  </a:lnTo>
                  <a:lnTo>
                    <a:pt x="2248" y="1053"/>
                  </a:lnTo>
                  <a:lnTo>
                    <a:pt x="2262" y="1042"/>
                  </a:lnTo>
                  <a:lnTo>
                    <a:pt x="2277" y="1031"/>
                  </a:lnTo>
                  <a:lnTo>
                    <a:pt x="2293" y="1020"/>
                  </a:lnTo>
                  <a:lnTo>
                    <a:pt x="2309" y="1011"/>
                  </a:lnTo>
                  <a:lnTo>
                    <a:pt x="2325" y="1003"/>
                  </a:lnTo>
                  <a:lnTo>
                    <a:pt x="2342" y="996"/>
                  </a:lnTo>
                  <a:lnTo>
                    <a:pt x="2361" y="989"/>
                  </a:lnTo>
                  <a:lnTo>
                    <a:pt x="2379" y="984"/>
                  </a:lnTo>
                  <a:lnTo>
                    <a:pt x="2397" y="980"/>
                  </a:lnTo>
                  <a:lnTo>
                    <a:pt x="2416" y="977"/>
                  </a:lnTo>
                  <a:lnTo>
                    <a:pt x="2435" y="974"/>
                  </a:lnTo>
                  <a:lnTo>
                    <a:pt x="2455" y="973"/>
                  </a:lnTo>
                  <a:lnTo>
                    <a:pt x="2475" y="973"/>
                  </a:lnTo>
                  <a:close/>
                  <a:moveTo>
                    <a:pt x="2340" y="2585"/>
                  </a:moveTo>
                  <a:lnTo>
                    <a:pt x="2335" y="2593"/>
                  </a:lnTo>
                  <a:lnTo>
                    <a:pt x="2330" y="2601"/>
                  </a:lnTo>
                  <a:lnTo>
                    <a:pt x="2324" y="2608"/>
                  </a:lnTo>
                  <a:lnTo>
                    <a:pt x="2317" y="2614"/>
                  </a:lnTo>
                  <a:lnTo>
                    <a:pt x="2310" y="2621"/>
                  </a:lnTo>
                  <a:lnTo>
                    <a:pt x="2303" y="2627"/>
                  </a:lnTo>
                  <a:lnTo>
                    <a:pt x="2295" y="2632"/>
                  </a:lnTo>
                  <a:lnTo>
                    <a:pt x="2286" y="2637"/>
                  </a:lnTo>
                  <a:lnTo>
                    <a:pt x="2277" y="2642"/>
                  </a:lnTo>
                  <a:lnTo>
                    <a:pt x="2268" y="2646"/>
                  </a:lnTo>
                  <a:lnTo>
                    <a:pt x="2259" y="2650"/>
                  </a:lnTo>
                  <a:lnTo>
                    <a:pt x="2249" y="2653"/>
                  </a:lnTo>
                  <a:lnTo>
                    <a:pt x="2229" y="2658"/>
                  </a:lnTo>
                  <a:lnTo>
                    <a:pt x="2208" y="2662"/>
                  </a:lnTo>
                  <a:lnTo>
                    <a:pt x="2187" y="2663"/>
                  </a:lnTo>
                  <a:lnTo>
                    <a:pt x="2166" y="2663"/>
                  </a:lnTo>
                  <a:lnTo>
                    <a:pt x="2156" y="2662"/>
                  </a:lnTo>
                  <a:lnTo>
                    <a:pt x="2145" y="2660"/>
                  </a:lnTo>
                  <a:lnTo>
                    <a:pt x="2135" y="2658"/>
                  </a:lnTo>
                  <a:lnTo>
                    <a:pt x="2125" y="2656"/>
                  </a:lnTo>
                  <a:lnTo>
                    <a:pt x="2115" y="2653"/>
                  </a:lnTo>
                  <a:lnTo>
                    <a:pt x="2106" y="2649"/>
                  </a:lnTo>
                  <a:lnTo>
                    <a:pt x="2097" y="2645"/>
                  </a:lnTo>
                  <a:lnTo>
                    <a:pt x="2088" y="2640"/>
                  </a:lnTo>
                  <a:lnTo>
                    <a:pt x="2079" y="2635"/>
                  </a:lnTo>
                  <a:lnTo>
                    <a:pt x="2070" y="2629"/>
                  </a:lnTo>
                  <a:lnTo>
                    <a:pt x="2062" y="2623"/>
                  </a:lnTo>
                  <a:lnTo>
                    <a:pt x="2055" y="2616"/>
                  </a:lnTo>
                  <a:lnTo>
                    <a:pt x="2046" y="2609"/>
                  </a:lnTo>
                  <a:lnTo>
                    <a:pt x="2035" y="2599"/>
                  </a:lnTo>
                  <a:lnTo>
                    <a:pt x="2029" y="2591"/>
                  </a:lnTo>
                  <a:lnTo>
                    <a:pt x="2024" y="2583"/>
                  </a:lnTo>
                  <a:lnTo>
                    <a:pt x="2018" y="2573"/>
                  </a:lnTo>
                  <a:lnTo>
                    <a:pt x="2013" y="2560"/>
                  </a:lnTo>
                  <a:lnTo>
                    <a:pt x="2008" y="2546"/>
                  </a:lnTo>
                  <a:lnTo>
                    <a:pt x="2003" y="2529"/>
                  </a:lnTo>
                  <a:lnTo>
                    <a:pt x="1999" y="2509"/>
                  </a:lnTo>
                  <a:lnTo>
                    <a:pt x="1995" y="2487"/>
                  </a:lnTo>
                  <a:lnTo>
                    <a:pt x="1992" y="2462"/>
                  </a:lnTo>
                  <a:lnTo>
                    <a:pt x="1990" y="2434"/>
                  </a:lnTo>
                  <a:lnTo>
                    <a:pt x="1989" y="2403"/>
                  </a:lnTo>
                  <a:lnTo>
                    <a:pt x="1989" y="2367"/>
                  </a:lnTo>
                  <a:lnTo>
                    <a:pt x="1989" y="2296"/>
                  </a:lnTo>
                  <a:lnTo>
                    <a:pt x="1989" y="2260"/>
                  </a:lnTo>
                  <a:lnTo>
                    <a:pt x="1992" y="2261"/>
                  </a:lnTo>
                  <a:lnTo>
                    <a:pt x="1994" y="2263"/>
                  </a:lnTo>
                  <a:lnTo>
                    <a:pt x="1997" y="2264"/>
                  </a:lnTo>
                  <a:lnTo>
                    <a:pt x="2000" y="2265"/>
                  </a:lnTo>
                  <a:lnTo>
                    <a:pt x="2003" y="2267"/>
                  </a:lnTo>
                  <a:lnTo>
                    <a:pt x="2005" y="2268"/>
                  </a:lnTo>
                  <a:lnTo>
                    <a:pt x="2008" y="2269"/>
                  </a:lnTo>
                  <a:lnTo>
                    <a:pt x="2010" y="2271"/>
                  </a:lnTo>
                  <a:lnTo>
                    <a:pt x="2030" y="2283"/>
                  </a:lnTo>
                  <a:lnTo>
                    <a:pt x="2048" y="2296"/>
                  </a:lnTo>
                  <a:lnTo>
                    <a:pt x="2064" y="2309"/>
                  </a:lnTo>
                  <a:lnTo>
                    <a:pt x="2080" y="2322"/>
                  </a:lnTo>
                  <a:lnTo>
                    <a:pt x="2094" y="2335"/>
                  </a:lnTo>
                  <a:lnTo>
                    <a:pt x="2107" y="2348"/>
                  </a:lnTo>
                  <a:lnTo>
                    <a:pt x="2118" y="2362"/>
                  </a:lnTo>
                  <a:lnTo>
                    <a:pt x="2128" y="2375"/>
                  </a:lnTo>
                  <a:lnTo>
                    <a:pt x="2113" y="2385"/>
                  </a:lnTo>
                  <a:lnTo>
                    <a:pt x="2100" y="2396"/>
                  </a:lnTo>
                  <a:lnTo>
                    <a:pt x="2088" y="2408"/>
                  </a:lnTo>
                  <a:lnTo>
                    <a:pt x="2078" y="2422"/>
                  </a:lnTo>
                  <a:lnTo>
                    <a:pt x="2068" y="2436"/>
                  </a:lnTo>
                  <a:lnTo>
                    <a:pt x="2060" y="2450"/>
                  </a:lnTo>
                  <a:lnTo>
                    <a:pt x="2054" y="2466"/>
                  </a:lnTo>
                  <a:lnTo>
                    <a:pt x="2050" y="2481"/>
                  </a:lnTo>
                  <a:lnTo>
                    <a:pt x="2049" y="2492"/>
                  </a:lnTo>
                  <a:lnTo>
                    <a:pt x="2047" y="2502"/>
                  </a:lnTo>
                  <a:lnTo>
                    <a:pt x="2047" y="2512"/>
                  </a:lnTo>
                  <a:lnTo>
                    <a:pt x="2047" y="2522"/>
                  </a:lnTo>
                  <a:lnTo>
                    <a:pt x="2049" y="2533"/>
                  </a:lnTo>
                  <a:lnTo>
                    <a:pt x="2050" y="2542"/>
                  </a:lnTo>
                  <a:lnTo>
                    <a:pt x="2053" y="2551"/>
                  </a:lnTo>
                  <a:lnTo>
                    <a:pt x="2057" y="2560"/>
                  </a:lnTo>
                  <a:lnTo>
                    <a:pt x="2061" y="2568"/>
                  </a:lnTo>
                  <a:lnTo>
                    <a:pt x="2066" y="2576"/>
                  </a:lnTo>
                  <a:lnTo>
                    <a:pt x="2071" y="2583"/>
                  </a:lnTo>
                  <a:lnTo>
                    <a:pt x="2079" y="2589"/>
                  </a:lnTo>
                  <a:lnTo>
                    <a:pt x="2087" y="2595"/>
                  </a:lnTo>
                  <a:lnTo>
                    <a:pt x="2095" y="2599"/>
                  </a:lnTo>
                  <a:lnTo>
                    <a:pt x="2104" y="2603"/>
                  </a:lnTo>
                  <a:lnTo>
                    <a:pt x="2114" y="2606"/>
                  </a:lnTo>
                  <a:lnTo>
                    <a:pt x="2127" y="2607"/>
                  </a:lnTo>
                  <a:lnTo>
                    <a:pt x="2140" y="2606"/>
                  </a:lnTo>
                  <a:lnTo>
                    <a:pt x="2151" y="2604"/>
                  </a:lnTo>
                  <a:lnTo>
                    <a:pt x="2160" y="2600"/>
                  </a:lnTo>
                  <a:lnTo>
                    <a:pt x="2169" y="2595"/>
                  </a:lnTo>
                  <a:lnTo>
                    <a:pt x="2176" y="2588"/>
                  </a:lnTo>
                  <a:lnTo>
                    <a:pt x="2183" y="2581"/>
                  </a:lnTo>
                  <a:lnTo>
                    <a:pt x="2189" y="2573"/>
                  </a:lnTo>
                  <a:lnTo>
                    <a:pt x="2194" y="2564"/>
                  </a:lnTo>
                  <a:lnTo>
                    <a:pt x="2198" y="2555"/>
                  </a:lnTo>
                  <a:lnTo>
                    <a:pt x="2201" y="2545"/>
                  </a:lnTo>
                  <a:lnTo>
                    <a:pt x="2205" y="2536"/>
                  </a:lnTo>
                  <a:lnTo>
                    <a:pt x="2209" y="2517"/>
                  </a:lnTo>
                  <a:lnTo>
                    <a:pt x="2213" y="2500"/>
                  </a:lnTo>
                  <a:lnTo>
                    <a:pt x="2214" y="2488"/>
                  </a:lnTo>
                  <a:lnTo>
                    <a:pt x="2215" y="2476"/>
                  </a:lnTo>
                  <a:lnTo>
                    <a:pt x="2215" y="2464"/>
                  </a:lnTo>
                  <a:lnTo>
                    <a:pt x="2214" y="2452"/>
                  </a:lnTo>
                  <a:lnTo>
                    <a:pt x="2212" y="2440"/>
                  </a:lnTo>
                  <a:lnTo>
                    <a:pt x="2210" y="2429"/>
                  </a:lnTo>
                  <a:lnTo>
                    <a:pt x="2207" y="2418"/>
                  </a:lnTo>
                  <a:lnTo>
                    <a:pt x="2204" y="2407"/>
                  </a:lnTo>
                  <a:lnTo>
                    <a:pt x="2208" y="2405"/>
                  </a:lnTo>
                  <a:lnTo>
                    <a:pt x="2212" y="2404"/>
                  </a:lnTo>
                  <a:lnTo>
                    <a:pt x="2216" y="2403"/>
                  </a:lnTo>
                  <a:lnTo>
                    <a:pt x="2220" y="2402"/>
                  </a:lnTo>
                  <a:lnTo>
                    <a:pt x="2224" y="2400"/>
                  </a:lnTo>
                  <a:lnTo>
                    <a:pt x="2228" y="2399"/>
                  </a:lnTo>
                  <a:lnTo>
                    <a:pt x="2232" y="2399"/>
                  </a:lnTo>
                  <a:lnTo>
                    <a:pt x="2237" y="2398"/>
                  </a:lnTo>
                  <a:lnTo>
                    <a:pt x="2244" y="2397"/>
                  </a:lnTo>
                  <a:lnTo>
                    <a:pt x="2251" y="2395"/>
                  </a:lnTo>
                  <a:lnTo>
                    <a:pt x="2259" y="2394"/>
                  </a:lnTo>
                  <a:lnTo>
                    <a:pt x="2266" y="2392"/>
                  </a:lnTo>
                  <a:lnTo>
                    <a:pt x="2274" y="2390"/>
                  </a:lnTo>
                  <a:lnTo>
                    <a:pt x="2281" y="2388"/>
                  </a:lnTo>
                  <a:lnTo>
                    <a:pt x="2289" y="2386"/>
                  </a:lnTo>
                  <a:lnTo>
                    <a:pt x="2297" y="2384"/>
                  </a:lnTo>
                  <a:lnTo>
                    <a:pt x="2302" y="2392"/>
                  </a:lnTo>
                  <a:lnTo>
                    <a:pt x="2309" y="2399"/>
                  </a:lnTo>
                  <a:lnTo>
                    <a:pt x="2315" y="2406"/>
                  </a:lnTo>
                  <a:lnTo>
                    <a:pt x="2322" y="2412"/>
                  </a:lnTo>
                  <a:lnTo>
                    <a:pt x="2329" y="2418"/>
                  </a:lnTo>
                  <a:lnTo>
                    <a:pt x="2336" y="2424"/>
                  </a:lnTo>
                  <a:lnTo>
                    <a:pt x="2343" y="2430"/>
                  </a:lnTo>
                  <a:lnTo>
                    <a:pt x="2350" y="2435"/>
                  </a:lnTo>
                  <a:lnTo>
                    <a:pt x="2341" y="2438"/>
                  </a:lnTo>
                  <a:lnTo>
                    <a:pt x="2332" y="2442"/>
                  </a:lnTo>
                  <a:lnTo>
                    <a:pt x="2324" y="2446"/>
                  </a:lnTo>
                  <a:lnTo>
                    <a:pt x="2317" y="2451"/>
                  </a:lnTo>
                  <a:lnTo>
                    <a:pt x="2311" y="2456"/>
                  </a:lnTo>
                  <a:lnTo>
                    <a:pt x="2305" y="2461"/>
                  </a:lnTo>
                  <a:lnTo>
                    <a:pt x="2300" y="2466"/>
                  </a:lnTo>
                  <a:lnTo>
                    <a:pt x="2296" y="2472"/>
                  </a:lnTo>
                  <a:lnTo>
                    <a:pt x="2292" y="2478"/>
                  </a:lnTo>
                  <a:lnTo>
                    <a:pt x="2290" y="2484"/>
                  </a:lnTo>
                  <a:lnTo>
                    <a:pt x="2287" y="2490"/>
                  </a:lnTo>
                  <a:lnTo>
                    <a:pt x="2286" y="2496"/>
                  </a:lnTo>
                  <a:lnTo>
                    <a:pt x="2284" y="2502"/>
                  </a:lnTo>
                  <a:lnTo>
                    <a:pt x="2284" y="2509"/>
                  </a:lnTo>
                  <a:lnTo>
                    <a:pt x="2284" y="2515"/>
                  </a:lnTo>
                  <a:lnTo>
                    <a:pt x="2284" y="2521"/>
                  </a:lnTo>
                  <a:lnTo>
                    <a:pt x="2287" y="2534"/>
                  </a:lnTo>
                  <a:lnTo>
                    <a:pt x="2291" y="2546"/>
                  </a:lnTo>
                  <a:lnTo>
                    <a:pt x="2296" y="2556"/>
                  </a:lnTo>
                  <a:lnTo>
                    <a:pt x="2303" y="2566"/>
                  </a:lnTo>
                  <a:lnTo>
                    <a:pt x="2307" y="2570"/>
                  </a:lnTo>
                  <a:lnTo>
                    <a:pt x="2311" y="2573"/>
                  </a:lnTo>
                  <a:lnTo>
                    <a:pt x="2315" y="2577"/>
                  </a:lnTo>
                  <a:lnTo>
                    <a:pt x="2320" y="2579"/>
                  </a:lnTo>
                  <a:lnTo>
                    <a:pt x="2325" y="2582"/>
                  </a:lnTo>
                  <a:lnTo>
                    <a:pt x="2329" y="2583"/>
                  </a:lnTo>
                  <a:lnTo>
                    <a:pt x="2335" y="2585"/>
                  </a:lnTo>
                  <a:lnTo>
                    <a:pt x="2340" y="2585"/>
                  </a:lnTo>
                  <a:close/>
                  <a:moveTo>
                    <a:pt x="2158" y="2431"/>
                  </a:moveTo>
                  <a:lnTo>
                    <a:pt x="2160" y="2439"/>
                  </a:lnTo>
                  <a:lnTo>
                    <a:pt x="2162" y="2446"/>
                  </a:lnTo>
                  <a:lnTo>
                    <a:pt x="2164" y="2453"/>
                  </a:lnTo>
                  <a:lnTo>
                    <a:pt x="2165" y="2460"/>
                  </a:lnTo>
                  <a:lnTo>
                    <a:pt x="2166" y="2467"/>
                  </a:lnTo>
                  <a:lnTo>
                    <a:pt x="2166" y="2474"/>
                  </a:lnTo>
                  <a:lnTo>
                    <a:pt x="2166" y="2481"/>
                  </a:lnTo>
                  <a:lnTo>
                    <a:pt x="2166" y="2488"/>
                  </a:lnTo>
                  <a:lnTo>
                    <a:pt x="2164" y="2502"/>
                  </a:lnTo>
                  <a:lnTo>
                    <a:pt x="2161" y="2516"/>
                  </a:lnTo>
                  <a:lnTo>
                    <a:pt x="2157" y="2530"/>
                  </a:lnTo>
                  <a:lnTo>
                    <a:pt x="2151" y="2540"/>
                  </a:lnTo>
                  <a:lnTo>
                    <a:pt x="2148" y="2544"/>
                  </a:lnTo>
                  <a:lnTo>
                    <a:pt x="2145" y="2547"/>
                  </a:lnTo>
                  <a:lnTo>
                    <a:pt x="2141" y="2550"/>
                  </a:lnTo>
                  <a:lnTo>
                    <a:pt x="2138" y="2552"/>
                  </a:lnTo>
                  <a:lnTo>
                    <a:pt x="2134" y="2552"/>
                  </a:lnTo>
                  <a:lnTo>
                    <a:pt x="2130" y="2552"/>
                  </a:lnTo>
                  <a:lnTo>
                    <a:pt x="2126" y="2550"/>
                  </a:lnTo>
                  <a:lnTo>
                    <a:pt x="2121" y="2547"/>
                  </a:lnTo>
                  <a:lnTo>
                    <a:pt x="2119" y="2545"/>
                  </a:lnTo>
                  <a:lnTo>
                    <a:pt x="2116" y="2542"/>
                  </a:lnTo>
                  <a:lnTo>
                    <a:pt x="2114" y="2538"/>
                  </a:lnTo>
                  <a:lnTo>
                    <a:pt x="2112" y="2534"/>
                  </a:lnTo>
                  <a:lnTo>
                    <a:pt x="2110" y="2525"/>
                  </a:lnTo>
                  <a:lnTo>
                    <a:pt x="2109" y="2514"/>
                  </a:lnTo>
                  <a:lnTo>
                    <a:pt x="2110" y="2503"/>
                  </a:lnTo>
                  <a:lnTo>
                    <a:pt x="2112" y="2491"/>
                  </a:lnTo>
                  <a:lnTo>
                    <a:pt x="2117" y="2478"/>
                  </a:lnTo>
                  <a:lnTo>
                    <a:pt x="2124" y="2466"/>
                  </a:lnTo>
                  <a:lnTo>
                    <a:pt x="2127" y="2461"/>
                  </a:lnTo>
                  <a:lnTo>
                    <a:pt x="2131" y="2457"/>
                  </a:lnTo>
                  <a:lnTo>
                    <a:pt x="2134" y="2452"/>
                  </a:lnTo>
                  <a:lnTo>
                    <a:pt x="2139" y="2448"/>
                  </a:lnTo>
                  <a:lnTo>
                    <a:pt x="2143" y="2444"/>
                  </a:lnTo>
                  <a:lnTo>
                    <a:pt x="2148" y="2439"/>
                  </a:lnTo>
                  <a:lnTo>
                    <a:pt x="2153" y="2435"/>
                  </a:lnTo>
                  <a:lnTo>
                    <a:pt x="2158" y="2431"/>
                  </a:lnTo>
                  <a:close/>
                  <a:moveTo>
                    <a:pt x="2343" y="2308"/>
                  </a:moveTo>
                  <a:lnTo>
                    <a:pt x="2339" y="2298"/>
                  </a:lnTo>
                  <a:lnTo>
                    <a:pt x="2335" y="2288"/>
                  </a:lnTo>
                  <a:lnTo>
                    <a:pt x="2332" y="2277"/>
                  </a:lnTo>
                  <a:lnTo>
                    <a:pt x="2330" y="2266"/>
                  </a:lnTo>
                  <a:lnTo>
                    <a:pt x="2328" y="2254"/>
                  </a:lnTo>
                  <a:lnTo>
                    <a:pt x="2326" y="2242"/>
                  </a:lnTo>
                  <a:lnTo>
                    <a:pt x="2326" y="2229"/>
                  </a:lnTo>
                  <a:lnTo>
                    <a:pt x="2325" y="2215"/>
                  </a:lnTo>
                  <a:lnTo>
                    <a:pt x="2324" y="2187"/>
                  </a:lnTo>
                  <a:lnTo>
                    <a:pt x="2325" y="2159"/>
                  </a:lnTo>
                  <a:lnTo>
                    <a:pt x="2328" y="2134"/>
                  </a:lnTo>
                  <a:lnTo>
                    <a:pt x="2332" y="2111"/>
                  </a:lnTo>
                  <a:lnTo>
                    <a:pt x="2338" y="2089"/>
                  </a:lnTo>
                  <a:lnTo>
                    <a:pt x="2344" y="2069"/>
                  </a:lnTo>
                  <a:lnTo>
                    <a:pt x="2351" y="2051"/>
                  </a:lnTo>
                  <a:lnTo>
                    <a:pt x="2360" y="2034"/>
                  </a:lnTo>
                  <a:lnTo>
                    <a:pt x="2369" y="2019"/>
                  </a:lnTo>
                  <a:lnTo>
                    <a:pt x="2377" y="2005"/>
                  </a:lnTo>
                  <a:lnTo>
                    <a:pt x="2385" y="1992"/>
                  </a:lnTo>
                  <a:lnTo>
                    <a:pt x="2394" y="1981"/>
                  </a:lnTo>
                  <a:lnTo>
                    <a:pt x="2409" y="1962"/>
                  </a:lnTo>
                  <a:lnTo>
                    <a:pt x="2420" y="1948"/>
                  </a:lnTo>
                  <a:lnTo>
                    <a:pt x="2429" y="1939"/>
                  </a:lnTo>
                  <a:lnTo>
                    <a:pt x="2438" y="1931"/>
                  </a:lnTo>
                  <a:lnTo>
                    <a:pt x="2449" y="1923"/>
                  </a:lnTo>
                  <a:lnTo>
                    <a:pt x="2460" y="1917"/>
                  </a:lnTo>
                  <a:lnTo>
                    <a:pt x="2471" y="1912"/>
                  </a:lnTo>
                  <a:lnTo>
                    <a:pt x="2483" y="1908"/>
                  </a:lnTo>
                  <a:lnTo>
                    <a:pt x="2495" y="1907"/>
                  </a:lnTo>
                  <a:lnTo>
                    <a:pt x="2507" y="1907"/>
                  </a:lnTo>
                  <a:lnTo>
                    <a:pt x="2512" y="1907"/>
                  </a:lnTo>
                  <a:lnTo>
                    <a:pt x="2517" y="1909"/>
                  </a:lnTo>
                  <a:lnTo>
                    <a:pt x="2523" y="1910"/>
                  </a:lnTo>
                  <a:lnTo>
                    <a:pt x="2528" y="1913"/>
                  </a:lnTo>
                  <a:lnTo>
                    <a:pt x="2532" y="1916"/>
                  </a:lnTo>
                  <a:lnTo>
                    <a:pt x="2537" y="1919"/>
                  </a:lnTo>
                  <a:lnTo>
                    <a:pt x="2541" y="1924"/>
                  </a:lnTo>
                  <a:lnTo>
                    <a:pt x="2545" y="1928"/>
                  </a:lnTo>
                  <a:lnTo>
                    <a:pt x="2548" y="1934"/>
                  </a:lnTo>
                  <a:lnTo>
                    <a:pt x="2551" y="1940"/>
                  </a:lnTo>
                  <a:lnTo>
                    <a:pt x="2553" y="1947"/>
                  </a:lnTo>
                  <a:lnTo>
                    <a:pt x="2555" y="1955"/>
                  </a:lnTo>
                  <a:lnTo>
                    <a:pt x="2557" y="1964"/>
                  </a:lnTo>
                  <a:lnTo>
                    <a:pt x="2558" y="1973"/>
                  </a:lnTo>
                  <a:lnTo>
                    <a:pt x="2558" y="1983"/>
                  </a:lnTo>
                  <a:lnTo>
                    <a:pt x="2558" y="1994"/>
                  </a:lnTo>
                  <a:lnTo>
                    <a:pt x="2557" y="2016"/>
                  </a:lnTo>
                  <a:lnTo>
                    <a:pt x="2555" y="2034"/>
                  </a:lnTo>
                  <a:lnTo>
                    <a:pt x="2553" y="2052"/>
                  </a:lnTo>
                  <a:lnTo>
                    <a:pt x="2549" y="2070"/>
                  </a:lnTo>
                  <a:lnTo>
                    <a:pt x="2544" y="2088"/>
                  </a:lnTo>
                  <a:lnTo>
                    <a:pt x="2538" y="2106"/>
                  </a:lnTo>
                  <a:lnTo>
                    <a:pt x="2531" y="2125"/>
                  </a:lnTo>
                  <a:lnTo>
                    <a:pt x="2521" y="2146"/>
                  </a:lnTo>
                  <a:lnTo>
                    <a:pt x="2516" y="2155"/>
                  </a:lnTo>
                  <a:lnTo>
                    <a:pt x="2510" y="2165"/>
                  </a:lnTo>
                  <a:lnTo>
                    <a:pt x="2503" y="2176"/>
                  </a:lnTo>
                  <a:lnTo>
                    <a:pt x="2496" y="2187"/>
                  </a:lnTo>
                  <a:lnTo>
                    <a:pt x="2487" y="2198"/>
                  </a:lnTo>
                  <a:lnTo>
                    <a:pt x="2478" y="2208"/>
                  </a:lnTo>
                  <a:lnTo>
                    <a:pt x="2468" y="2219"/>
                  </a:lnTo>
                  <a:lnTo>
                    <a:pt x="2457" y="2230"/>
                  </a:lnTo>
                  <a:lnTo>
                    <a:pt x="2446" y="2241"/>
                  </a:lnTo>
                  <a:lnTo>
                    <a:pt x="2433" y="2251"/>
                  </a:lnTo>
                  <a:lnTo>
                    <a:pt x="2420" y="2262"/>
                  </a:lnTo>
                  <a:lnTo>
                    <a:pt x="2406" y="2272"/>
                  </a:lnTo>
                  <a:lnTo>
                    <a:pt x="2392" y="2281"/>
                  </a:lnTo>
                  <a:lnTo>
                    <a:pt x="2376" y="2291"/>
                  </a:lnTo>
                  <a:lnTo>
                    <a:pt x="2361" y="2299"/>
                  </a:lnTo>
                  <a:lnTo>
                    <a:pt x="2343" y="2308"/>
                  </a:lnTo>
                  <a:close/>
                  <a:moveTo>
                    <a:pt x="2030" y="632"/>
                  </a:moveTo>
                  <a:lnTo>
                    <a:pt x="2170" y="631"/>
                  </a:lnTo>
                  <a:lnTo>
                    <a:pt x="2281" y="631"/>
                  </a:lnTo>
                  <a:lnTo>
                    <a:pt x="2289" y="632"/>
                  </a:lnTo>
                  <a:lnTo>
                    <a:pt x="2297" y="633"/>
                  </a:lnTo>
                  <a:lnTo>
                    <a:pt x="2305" y="635"/>
                  </a:lnTo>
                  <a:lnTo>
                    <a:pt x="2313" y="638"/>
                  </a:lnTo>
                  <a:lnTo>
                    <a:pt x="2320" y="641"/>
                  </a:lnTo>
                  <a:lnTo>
                    <a:pt x="2327" y="645"/>
                  </a:lnTo>
                  <a:lnTo>
                    <a:pt x="2333" y="650"/>
                  </a:lnTo>
                  <a:lnTo>
                    <a:pt x="2339" y="655"/>
                  </a:lnTo>
                  <a:lnTo>
                    <a:pt x="2344" y="661"/>
                  </a:lnTo>
                  <a:lnTo>
                    <a:pt x="2349" y="667"/>
                  </a:lnTo>
                  <a:lnTo>
                    <a:pt x="2354" y="674"/>
                  </a:lnTo>
                  <a:lnTo>
                    <a:pt x="2357" y="681"/>
                  </a:lnTo>
                  <a:lnTo>
                    <a:pt x="2360" y="689"/>
                  </a:lnTo>
                  <a:lnTo>
                    <a:pt x="2362" y="697"/>
                  </a:lnTo>
                  <a:lnTo>
                    <a:pt x="2363" y="705"/>
                  </a:lnTo>
                  <a:lnTo>
                    <a:pt x="2364" y="713"/>
                  </a:lnTo>
                  <a:lnTo>
                    <a:pt x="2363" y="721"/>
                  </a:lnTo>
                  <a:lnTo>
                    <a:pt x="2362" y="730"/>
                  </a:lnTo>
                  <a:lnTo>
                    <a:pt x="2360" y="737"/>
                  </a:lnTo>
                  <a:lnTo>
                    <a:pt x="2357" y="745"/>
                  </a:lnTo>
                  <a:lnTo>
                    <a:pt x="2354" y="752"/>
                  </a:lnTo>
                  <a:lnTo>
                    <a:pt x="2349" y="759"/>
                  </a:lnTo>
                  <a:lnTo>
                    <a:pt x="2344" y="765"/>
                  </a:lnTo>
                  <a:lnTo>
                    <a:pt x="2339" y="771"/>
                  </a:lnTo>
                  <a:lnTo>
                    <a:pt x="2333" y="776"/>
                  </a:lnTo>
                  <a:lnTo>
                    <a:pt x="2327" y="781"/>
                  </a:lnTo>
                  <a:lnTo>
                    <a:pt x="2320" y="786"/>
                  </a:lnTo>
                  <a:lnTo>
                    <a:pt x="2313" y="790"/>
                  </a:lnTo>
                  <a:lnTo>
                    <a:pt x="2305" y="792"/>
                  </a:lnTo>
                  <a:lnTo>
                    <a:pt x="2297" y="794"/>
                  </a:lnTo>
                  <a:lnTo>
                    <a:pt x="2289" y="796"/>
                  </a:lnTo>
                  <a:lnTo>
                    <a:pt x="2281" y="796"/>
                  </a:lnTo>
                  <a:lnTo>
                    <a:pt x="2032" y="796"/>
                  </a:lnTo>
                  <a:lnTo>
                    <a:pt x="2035" y="787"/>
                  </a:lnTo>
                  <a:lnTo>
                    <a:pt x="2038" y="777"/>
                  </a:lnTo>
                  <a:lnTo>
                    <a:pt x="2040" y="767"/>
                  </a:lnTo>
                  <a:lnTo>
                    <a:pt x="2042" y="757"/>
                  </a:lnTo>
                  <a:lnTo>
                    <a:pt x="2044" y="747"/>
                  </a:lnTo>
                  <a:lnTo>
                    <a:pt x="2045" y="737"/>
                  </a:lnTo>
                  <a:lnTo>
                    <a:pt x="2046" y="727"/>
                  </a:lnTo>
                  <a:lnTo>
                    <a:pt x="2046" y="717"/>
                  </a:lnTo>
                  <a:lnTo>
                    <a:pt x="2046" y="706"/>
                  </a:lnTo>
                  <a:lnTo>
                    <a:pt x="2045" y="695"/>
                  </a:lnTo>
                  <a:lnTo>
                    <a:pt x="2044" y="684"/>
                  </a:lnTo>
                  <a:lnTo>
                    <a:pt x="2042" y="673"/>
                  </a:lnTo>
                  <a:lnTo>
                    <a:pt x="2039" y="662"/>
                  </a:lnTo>
                  <a:lnTo>
                    <a:pt x="2037" y="652"/>
                  </a:lnTo>
                  <a:lnTo>
                    <a:pt x="2033" y="642"/>
                  </a:lnTo>
                  <a:lnTo>
                    <a:pt x="2030" y="632"/>
                  </a:lnTo>
                  <a:close/>
                  <a:moveTo>
                    <a:pt x="1924" y="453"/>
                  </a:moveTo>
                  <a:lnTo>
                    <a:pt x="1917" y="460"/>
                  </a:lnTo>
                  <a:lnTo>
                    <a:pt x="1911" y="467"/>
                  </a:lnTo>
                  <a:lnTo>
                    <a:pt x="1906" y="476"/>
                  </a:lnTo>
                  <a:lnTo>
                    <a:pt x="1902" y="486"/>
                  </a:lnTo>
                  <a:lnTo>
                    <a:pt x="1898" y="496"/>
                  </a:lnTo>
                  <a:lnTo>
                    <a:pt x="1896" y="507"/>
                  </a:lnTo>
                  <a:lnTo>
                    <a:pt x="1895" y="518"/>
                  </a:lnTo>
                  <a:lnTo>
                    <a:pt x="1895" y="529"/>
                  </a:lnTo>
                  <a:lnTo>
                    <a:pt x="1895" y="541"/>
                  </a:lnTo>
                  <a:lnTo>
                    <a:pt x="1896" y="552"/>
                  </a:lnTo>
                  <a:lnTo>
                    <a:pt x="1898" y="562"/>
                  </a:lnTo>
                  <a:lnTo>
                    <a:pt x="1901" y="572"/>
                  </a:lnTo>
                  <a:lnTo>
                    <a:pt x="1905" y="581"/>
                  </a:lnTo>
                  <a:lnTo>
                    <a:pt x="1910" y="589"/>
                  </a:lnTo>
                  <a:lnTo>
                    <a:pt x="1915" y="596"/>
                  </a:lnTo>
                  <a:lnTo>
                    <a:pt x="1921" y="602"/>
                  </a:lnTo>
                  <a:lnTo>
                    <a:pt x="1932" y="614"/>
                  </a:lnTo>
                  <a:lnTo>
                    <a:pt x="1942" y="626"/>
                  </a:lnTo>
                  <a:lnTo>
                    <a:pt x="1951" y="639"/>
                  </a:lnTo>
                  <a:lnTo>
                    <a:pt x="1958" y="653"/>
                  </a:lnTo>
                  <a:lnTo>
                    <a:pt x="1964" y="668"/>
                  </a:lnTo>
                  <a:lnTo>
                    <a:pt x="1969" y="684"/>
                  </a:lnTo>
                  <a:lnTo>
                    <a:pt x="1971" y="700"/>
                  </a:lnTo>
                  <a:lnTo>
                    <a:pt x="1972" y="716"/>
                  </a:lnTo>
                  <a:lnTo>
                    <a:pt x="1972" y="726"/>
                  </a:lnTo>
                  <a:lnTo>
                    <a:pt x="1971" y="735"/>
                  </a:lnTo>
                  <a:lnTo>
                    <a:pt x="1970" y="744"/>
                  </a:lnTo>
                  <a:lnTo>
                    <a:pt x="1968" y="753"/>
                  </a:lnTo>
                  <a:lnTo>
                    <a:pt x="1965" y="762"/>
                  </a:lnTo>
                  <a:lnTo>
                    <a:pt x="1962" y="770"/>
                  </a:lnTo>
                  <a:lnTo>
                    <a:pt x="1959" y="778"/>
                  </a:lnTo>
                  <a:lnTo>
                    <a:pt x="1955" y="787"/>
                  </a:lnTo>
                  <a:lnTo>
                    <a:pt x="1951" y="795"/>
                  </a:lnTo>
                  <a:lnTo>
                    <a:pt x="1946" y="803"/>
                  </a:lnTo>
                  <a:lnTo>
                    <a:pt x="1941" y="810"/>
                  </a:lnTo>
                  <a:lnTo>
                    <a:pt x="1935" y="816"/>
                  </a:lnTo>
                  <a:lnTo>
                    <a:pt x="1929" y="823"/>
                  </a:lnTo>
                  <a:lnTo>
                    <a:pt x="1922" y="829"/>
                  </a:lnTo>
                  <a:lnTo>
                    <a:pt x="1916" y="835"/>
                  </a:lnTo>
                  <a:lnTo>
                    <a:pt x="1909" y="840"/>
                  </a:lnTo>
                  <a:lnTo>
                    <a:pt x="1909" y="1473"/>
                  </a:lnTo>
                  <a:lnTo>
                    <a:pt x="1909" y="2293"/>
                  </a:lnTo>
                  <a:lnTo>
                    <a:pt x="1909" y="2481"/>
                  </a:lnTo>
                  <a:lnTo>
                    <a:pt x="1910" y="2503"/>
                  </a:lnTo>
                  <a:lnTo>
                    <a:pt x="1912" y="2525"/>
                  </a:lnTo>
                  <a:lnTo>
                    <a:pt x="1917" y="2545"/>
                  </a:lnTo>
                  <a:lnTo>
                    <a:pt x="1923" y="2564"/>
                  </a:lnTo>
                  <a:lnTo>
                    <a:pt x="1931" y="2583"/>
                  </a:lnTo>
                  <a:lnTo>
                    <a:pt x="1940" y="2600"/>
                  </a:lnTo>
                  <a:lnTo>
                    <a:pt x="1950" y="2617"/>
                  </a:lnTo>
                  <a:lnTo>
                    <a:pt x="1962" y="2632"/>
                  </a:lnTo>
                  <a:lnTo>
                    <a:pt x="1975" y="2647"/>
                  </a:lnTo>
                  <a:lnTo>
                    <a:pt x="1989" y="2660"/>
                  </a:lnTo>
                  <a:lnTo>
                    <a:pt x="2005" y="2673"/>
                  </a:lnTo>
                  <a:lnTo>
                    <a:pt x="2021" y="2684"/>
                  </a:lnTo>
                  <a:lnTo>
                    <a:pt x="2038" y="2694"/>
                  </a:lnTo>
                  <a:lnTo>
                    <a:pt x="2056" y="2704"/>
                  </a:lnTo>
                  <a:lnTo>
                    <a:pt x="2075" y="2712"/>
                  </a:lnTo>
                  <a:lnTo>
                    <a:pt x="2095" y="2718"/>
                  </a:lnTo>
                  <a:lnTo>
                    <a:pt x="2115" y="2723"/>
                  </a:lnTo>
                  <a:lnTo>
                    <a:pt x="2135" y="2727"/>
                  </a:lnTo>
                  <a:lnTo>
                    <a:pt x="2156" y="2729"/>
                  </a:lnTo>
                  <a:lnTo>
                    <a:pt x="2178" y="2730"/>
                  </a:lnTo>
                  <a:lnTo>
                    <a:pt x="2199" y="2730"/>
                  </a:lnTo>
                  <a:lnTo>
                    <a:pt x="2221" y="2728"/>
                  </a:lnTo>
                  <a:lnTo>
                    <a:pt x="2242" y="2725"/>
                  </a:lnTo>
                  <a:lnTo>
                    <a:pt x="2264" y="2720"/>
                  </a:lnTo>
                  <a:lnTo>
                    <a:pt x="2286" y="2714"/>
                  </a:lnTo>
                  <a:lnTo>
                    <a:pt x="2307" y="2706"/>
                  </a:lnTo>
                  <a:lnTo>
                    <a:pt x="2328" y="2695"/>
                  </a:lnTo>
                  <a:lnTo>
                    <a:pt x="2349" y="2684"/>
                  </a:lnTo>
                  <a:lnTo>
                    <a:pt x="2371" y="2671"/>
                  </a:lnTo>
                  <a:lnTo>
                    <a:pt x="2391" y="2656"/>
                  </a:lnTo>
                  <a:lnTo>
                    <a:pt x="2411" y="2639"/>
                  </a:lnTo>
                  <a:lnTo>
                    <a:pt x="2429" y="2621"/>
                  </a:lnTo>
                  <a:lnTo>
                    <a:pt x="2435" y="2613"/>
                  </a:lnTo>
                  <a:lnTo>
                    <a:pt x="2440" y="2605"/>
                  </a:lnTo>
                  <a:lnTo>
                    <a:pt x="2444" y="2597"/>
                  </a:lnTo>
                  <a:lnTo>
                    <a:pt x="2448" y="2588"/>
                  </a:lnTo>
                  <a:lnTo>
                    <a:pt x="2450" y="2579"/>
                  </a:lnTo>
                  <a:lnTo>
                    <a:pt x="2451" y="2571"/>
                  </a:lnTo>
                  <a:lnTo>
                    <a:pt x="2451" y="2563"/>
                  </a:lnTo>
                  <a:lnTo>
                    <a:pt x="2450" y="2555"/>
                  </a:lnTo>
                  <a:lnTo>
                    <a:pt x="2449" y="2548"/>
                  </a:lnTo>
                  <a:lnTo>
                    <a:pt x="2445" y="2541"/>
                  </a:lnTo>
                  <a:lnTo>
                    <a:pt x="2441" y="2535"/>
                  </a:lnTo>
                  <a:lnTo>
                    <a:pt x="2436" y="2530"/>
                  </a:lnTo>
                  <a:lnTo>
                    <a:pt x="2429" y="2526"/>
                  </a:lnTo>
                  <a:lnTo>
                    <a:pt x="2420" y="2522"/>
                  </a:lnTo>
                  <a:lnTo>
                    <a:pt x="2411" y="2520"/>
                  </a:lnTo>
                  <a:lnTo>
                    <a:pt x="2400" y="2519"/>
                  </a:lnTo>
                  <a:lnTo>
                    <a:pt x="2386" y="2518"/>
                  </a:lnTo>
                  <a:lnTo>
                    <a:pt x="2376" y="2516"/>
                  </a:lnTo>
                  <a:lnTo>
                    <a:pt x="2371" y="2514"/>
                  </a:lnTo>
                  <a:lnTo>
                    <a:pt x="2368" y="2512"/>
                  </a:lnTo>
                  <a:lnTo>
                    <a:pt x="2366" y="2510"/>
                  </a:lnTo>
                  <a:lnTo>
                    <a:pt x="2364" y="2507"/>
                  </a:lnTo>
                  <a:lnTo>
                    <a:pt x="2364" y="2505"/>
                  </a:lnTo>
                  <a:lnTo>
                    <a:pt x="2365" y="2502"/>
                  </a:lnTo>
                  <a:lnTo>
                    <a:pt x="2368" y="2499"/>
                  </a:lnTo>
                  <a:lnTo>
                    <a:pt x="2372" y="2496"/>
                  </a:lnTo>
                  <a:lnTo>
                    <a:pt x="2377" y="2492"/>
                  </a:lnTo>
                  <a:lnTo>
                    <a:pt x="2384" y="2489"/>
                  </a:lnTo>
                  <a:lnTo>
                    <a:pt x="2393" y="2486"/>
                  </a:lnTo>
                  <a:lnTo>
                    <a:pt x="2403" y="2482"/>
                  </a:lnTo>
                  <a:lnTo>
                    <a:pt x="2410" y="2479"/>
                  </a:lnTo>
                  <a:lnTo>
                    <a:pt x="2428" y="2471"/>
                  </a:lnTo>
                  <a:lnTo>
                    <a:pt x="2456" y="2457"/>
                  </a:lnTo>
                  <a:lnTo>
                    <a:pt x="2491" y="2439"/>
                  </a:lnTo>
                  <a:lnTo>
                    <a:pt x="2510" y="2428"/>
                  </a:lnTo>
                  <a:lnTo>
                    <a:pt x="2530" y="2416"/>
                  </a:lnTo>
                  <a:lnTo>
                    <a:pt x="2550" y="2403"/>
                  </a:lnTo>
                  <a:lnTo>
                    <a:pt x="2571" y="2389"/>
                  </a:lnTo>
                  <a:lnTo>
                    <a:pt x="2591" y="2374"/>
                  </a:lnTo>
                  <a:lnTo>
                    <a:pt x="2611" y="2358"/>
                  </a:lnTo>
                  <a:lnTo>
                    <a:pt x="2631" y="2341"/>
                  </a:lnTo>
                  <a:lnTo>
                    <a:pt x="2650" y="2323"/>
                  </a:lnTo>
                  <a:lnTo>
                    <a:pt x="2661" y="2308"/>
                  </a:lnTo>
                  <a:lnTo>
                    <a:pt x="2670" y="2295"/>
                  </a:lnTo>
                  <a:lnTo>
                    <a:pt x="2673" y="2291"/>
                  </a:lnTo>
                  <a:lnTo>
                    <a:pt x="2676" y="2288"/>
                  </a:lnTo>
                  <a:lnTo>
                    <a:pt x="2679" y="2286"/>
                  </a:lnTo>
                  <a:lnTo>
                    <a:pt x="2681" y="2286"/>
                  </a:lnTo>
                  <a:lnTo>
                    <a:pt x="2683" y="2287"/>
                  </a:lnTo>
                  <a:lnTo>
                    <a:pt x="2685" y="2290"/>
                  </a:lnTo>
                  <a:lnTo>
                    <a:pt x="2686" y="2294"/>
                  </a:lnTo>
                  <a:lnTo>
                    <a:pt x="2687" y="2300"/>
                  </a:lnTo>
                  <a:lnTo>
                    <a:pt x="2690" y="2318"/>
                  </a:lnTo>
                  <a:lnTo>
                    <a:pt x="2693" y="2344"/>
                  </a:lnTo>
                  <a:lnTo>
                    <a:pt x="2694" y="2363"/>
                  </a:lnTo>
                  <a:lnTo>
                    <a:pt x="2694" y="2382"/>
                  </a:lnTo>
                  <a:lnTo>
                    <a:pt x="2694" y="2401"/>
                  </a:lnTo>
                  <a:lnTo>
                    <a:pt x="2693" y="2421"/>
                  </a:lnTo>
                  <a:lnTo>
                    <a:pt x="2692" y="2441"/>
                  </a:lnTo>
                  <a:lnTo>
                    <a:pt x="2690" y="2461"/>
                  </a:lnTo>
                  <a:lnTo>
                    <a:pt x="2688" y="2480"/>
                  </a:lnTo>
                  <a:lnTo>
                    <a:pt x="2685" y="2500"/>
                  </a:lnTo>
                  <a:lnTo>
                    <a:pt x="2678" y="2539"/>
                  </a:lnTo>
                  <a:lnTo>
                    <a:pt x="2670" y="2575"/>
                  </a:lnTo>
                  <a:lnTo>
                    <a:pt x="2665" y="2592"/>
                  </a:lnTo>
                  <a:lnTo>
                    <a:pt x="2660" y="2608"/>
                  </a:lnTo>
                  <a:lnTo>
                    <a:pt x="2654" y="2624"/>
                  </a:lnTo>
                  <a:lnTo>
                    <a:pt x="2649" y="2638"/>
                  </a:lnTo>
                  <a:lnTo>
                    <a:pt x="2640" y="2658"/>
                  </a:lnTo>
                  <a:lnTo>
                    <a:pt x="2631" y="2676"/>
                  </a:lnTo>
                  <a:lnTo>
                    <a:pt x="2626" y="2684"/>
                  </a:lnTo>
                  <a:lnTo>
                    <a:pt x="2621" y="2690"/>
                  </a:lnTo>
                  <a:lnTo>
                    <a:pt x="2617" y="2696"/>
                  </a:lnTo>
                  <a:lnTo>
                    <a:pt x="2613" y="2700"/>
                  </a:lnTo>
                  <a:lnTo>
                    <a:pt x="2609" y="2702"/>
                  </a:lnTo>
                  <a:lnTo>
                    <a:pt x="2606" y="2703"/>
                  </a:lnTo>
                  <a:lnTo>
                    <a:pt x="2602" y="2701"/>
                  </a:lnTo>
                  <a:lnTo>
                    <a:pt x="2598" y="2696"/>
                  </a:lnTo>
                  <a:lnTo>
                    <a:pt x="2594" y="2690"/>
                  </a:lnTo>
                  <a:lnTo>
                    <a:pt x="2591" y="2682"/>
                  </a:lnTo>
                  <a:lnTo>
                    <a:pt x="2587" y="2671"/>
                  </a:lnTo>
                  <a:lnTo>
                    <a:pt x="2583" y="2657"/>
                  </a:lnTo>
                  <a:lnTo>
                    <a:pt x="2581" y="2647"/>
                  </a:lnTo>
                  <a:lnTo>
                    <a:pt x="2578" y="2639"/>
                  </a:lnTo>
                  <a:lnTo>
                    <a:pt x="2574" y="2632"/>
                  </a:lnTo>
                  <a:lnTo>
                    <a:pt x="2569" y="2626"/>
                  </a:lnTo>
                  <a:lnTo>
                    <a:pt x="2564" y="2622"/>
                  </a:lnTo>
                  <a:lnTo>
                    <a:pt x="2558" y="2618"/>
                  </a:lnTo>
                  <a:lnTo>
                    <a:pt x="2551" y="2617"/>
                  </a:lnTo>
                  <a:lnTo>
                    <a:pt x="2544" y="2616"/>
                  </a:lnTo>
                  <a:lnTo>
                    <a:pt x="2537" y="2617"/>
                  </a:lnTo>
                  <a:lnTo>
                    <a:pt x="2530" y="2619"/>
                  </a:lnTo>
                  <a:lnTo>
                    <a:pt x="2523" y="2622"/>
                  </a:lnTo>
                  <a:lnTo>
                    <a:pt x="2515" y="2627"/>
                  </a:lnTo>
                  <a:lnTo>
                    <a:pt x="2508" y="2633"/>
                  </a:lnTo>
                  <a:lnTo>
                    <a:pt x="2501" y="2640"/>
                  </a:lnTo>
                  <a:lnTo>
                    <a:pt x="2494" y="2648"/>
                  </a:lnTo>
                  <a:lnTo>
                    <a:pt x="2488" y="2658"/>
                  </a:lnTo>
                  <a:lnTo>
                    <a:pt x="2480" y="2669"/>
                  </a:lnTo>
                  <a:lnTo>
                    <a:pt x="2469" y="2683"/>
                  </a:lnTo>
                  <a:lnTo>
                    <a:pt x="2454" y="2698"/>
                  </a:lnTo>
                  <a:lnTo>
                    <a:pt x="2437" y="2714"/>
                  </a:lnTo>
                  <a:lnTo>
                    <a:pt x="2418" y="2730"/>
                  </a:lnTo>
                  <a:lnTo>
                    <a:pt x="2397" y="2747"/>
                  </a:lnTo>
                  <a:lnTo>
                    <a:pt x="2374" y="2764"/>
                  </a:lnTo>
                  <a:lnTo>
                    <a:pt x="2350" y="2781"/>
                  </a:lnTo>
                  <a:lnTo>
                    <a:pt x="2326" y="2797"/>
                  </a:lnTo>
                  <a:lnTo>
                    <a:pt x="2302" y="2812"/>
                  </a:lnTo>
                  <a:lnTo>
                    <a:pt x="2278" y="2827"/>
                  </a:lnTo>
                  <a:lnTo>
                    <a:pt x="2256" y="2840"/>
                  </a:lnTo>
                  <a:lnTo>
                    <a:pt x="2234" y="2851"/>
                  </a:lnTo>
                  <a:lnTo>
                    <a:pt x="2214" y="2861"/>
                  </a:lnTo>
                  <a:lnTo>
                    <a:pt x="2197" y="2868"/>
                  </a:lnTo>
                  <a:lnTo>
                    <a:pt x="2181" y="2874"/>
                  </a:lnTo>
                  <a:lnTo>
                    <a:pt x="2160" y="2879"/>
                  </a:lnTo>
                  <a:lnTo>
                    <a:pt x="2126" y="2890"/>
                  </a:lnTo>
                  <a:lnTo>
                    <a:pt x="2105" y="2897"/>
                  </a:lnTo>
                  <a:lnTo>
                    <a:pt x="2082" y="2905"/>
                  </a:lnTo>
                  <a:lnTo>
                    <a:pt x="2057" y="2915"/>
                  </a:lnTo>
                  <a:lnTo>
                    <a:pt x="2031" y="2927"/>
                  </a:lnTo>
                  <a:lnTo>
                    <a:pt x="2005" y="2940"/>
                  </a:lnTo>
                  <a:lnTo>
                    <a:pt x="1978" y="2954"/>
                  </a:lnTo>
                  <a:lnTo>
                    <a:pt x="1951" y="2971"/>
                  </a:lnTo>
                  <a:lnTo>
                    <a:pt x="1923" y="2989"/>
                  </a:lnTo>
                  <a:lnTo>
                    <a:pt x="1910" y="2999"/>
                  </a:lnTo>
                  <a:lnTo>
                    <a:pt x="1897" y="3009"/>
                  </a:lnTo>
                  <a:lnTo>
                    <a:pt x="1884" y="3020"/>
                  </a:lnTo>
                  <a:lnTo>
                    <a:pt x="1872" y="3031"/>
                  </a:lnTo>
                  <a:lnTo>
                    <a:pt x="1859" y="3042"/>
                  </a:lnTo>
                  <a:lnTo>
                    <a:pt x="1847" y="3056"/>
                  </a:lnTo>
                  <a:lnTo>
                    <a:pt x="1836" y="3068"/>
                  </a:lnTo>
                  <a:lnTo>
                    <a:pt x="1825" y="3082"/>
                  </a:lnTo>
                  <a:lnTo>
                    <a:pt x="1814" y="3068"/>
                  </a:lnTo>
                  <a:lnTo>
                    <a:pt x="1802" y="3056"/>
                  </a:lnTo>
                  <a:lnTo>
                    <a:pt x="1790" y="3042"/>
                  </a:lnTo>
                  <a:lnTo>
                    <a:pt x="1777" y="3031"/>
                  </a:lnTo>
                  <a:lnTo>
                    <a:pt x="1765" y="3020"/>
                  </a:lnTo>
                  <a:lnTo>
                    <a:pt x="1752" y="3009"/>
                  </a:lnTo>
                  <a:lnTo>
                    <a:pt x="1739" y="2999"/>
                  </a:lnTo>
                  <a:lnTo>
                    <a:pt x="1725" y="2989"/>
                  </a:lnTo>
                  <a:lnTo>
                    <a:pt x="1698" y="2971"/>
                  </a:lnTo>
                  <a:lnTo>
                    <a:pt x="1671" y="2954"/>
                  </a:lnTo>
                  <a:lnTo>
                    <a:pt x="1644" y="2940"/>
                  </a:lnTo>
                  <a:lnTo>
                    <a:pt x="1617" y="2927"/>
                  </a:lnTo>
                  <a:lnTo>
                    <a:pt x="1592" y="2915"/>
                  </a:lnTo>
                  <a:lnTo>
                    <a:pt x="1567" y="2905"/>
                  </a:lnTo>
                  <a:lnTo>
                    <a:pt x="1545" y="2897"/>
                  </a:lnTo>
                  <a:lnTo>
                    <a:pt x="1524" y="2890"/>
                  </a:lnTo>
                  <a:lnTo>
                    <a:pt x="1489" y="2879"/>
                  </a:lnTo>
                  <a:lnTo>
                    <a:pt x="1467" y="2874"/>
                  </a:lnTo>
                  <a:lnTo>
                    <a:pt x="1452" y="2868"/>
                  </a:lnTo>
                  <a:lnTo>
                    <a:pt x="1434" y="2861"/>
                  </a:lnTo>
                  <a:lnTo>
                    <a:pt x="1415" y="2851"/>
                  </a:lnTo>
                  <a:lnTo>
                    <a:pt x="1393" y="2840"/>
                  </a:lnTo>
                  <a:lnTo>
                    <a:pt x="1370" y="2827"/>
                  </a:lnTo>
                  <a:lnTo>
                    <a:pt x="1347" y="2812"/>
                  </a:lnTo>
                  <a:lnTo>
                    <a:pt x="1323" y="2797"/>
                  </a:lnTo>
                  <a:lnTo>
                    <a:pt x="1299" y="2781"/>
                  </a:lnTo>
                  <a:lnTo>
                    <a:pt x="1276" y="2764"/>
                  </a:lnTo>
                  <a:lnTo>
                    <a:pt x="1253" y="2747"/>
                  </a:lnTo>
                  <a:lnTo>
                    <a:pt x="1231" y="2730"/>
                  </a:lnTo>
                  <a:lnTo>
                    <a:pt x="1212" y="2714"/>
                  </a:lnTo>
                  <a:lnTo>
                    <a:pt x="1195" y="2698"/>
                  </a:lnTo>
                  <a:lnTo>
                    <a:pt x="1180" y="2683"/>
                  </a:lnTo>
                  <a:lnTo>
                    <a:pt x="1169" y="2669"/>
                  </a:lnTo>
                  <a:lnTo>
                    <a:pt x="1161" y="2658"/>
                  </a:lnTo>
                  <a:lnTo>
                    <a:pt x="1154" y="2648"/>
                  </a:lnTo>
                  <a:lnTo>
                    <a:pt x="1148" y="2640"/>
                  </a:lnTo>
                  <a:lnTo>
                    <a:pt x="1141" y="2633"/>
                  </a:lnTo>
                  <a:lnTo>
                    <a:pt x="1133" y="2627"/>
                  </a:lnTo>
                  <a:lnTo>
                    <a:pt x="1126" y="2622"/>
                  </a:lnTo>
                  <a:lnTo>
                    <a:pt x="1119" y="2619"/>
                  </a:lnTo>
                  <a:lnTo>
                    <a:pt x="1111" y="2617"/>
                  </a:lnTo>
                  <a:lnTo>
                    <a:pt x="1104" y="2616"/>
                  </a:lnTo>
                  <a:lnTo>
                    <a:pt x="1097" y="2617"/>
                  </a:lnTo>
                  <a:lnTo>
                    <a:pt x="1091" y="2618"/>
                  </a:lnTo>
                  <a:lnTo>
                    <a:pt x="1085" y="2622"/>
                  </a:lnTo>
                  <a:lnTo>
                    <a:pt x="1080" y="2626"/>
                  </a:lnTo>
                  <a:lnTo>
                    <a:pt x="1075" y="2632"/>
                  </a:lnTo>
                  <a:lnTo>
                    <a:pt x="1071" y="2639"/>
                  </a:lnTo>
                  <a:lnTo>
                    <a:pt x="1068" y="2647"/>
                  </a:lnTo>
                  <a:lnTo>
                    <a:pt x="1066" y="2657"/>
                  </a:lnTo>
                  <a:lnTo>
                    <a:pt x="1062" y="2671"/>
                  </a:lnTo>
                  <a:lnTo>
                    <a:pt x="1058" y="2682"/>
                  </a:lnTo>
                  <a:lnTo>
                    <a:pt x="1055" y="2690"/>
                  </a:lnTo>
                  <a:lnTo>
                    <a:pt x="1051" y="2696"/>
                  </a:lnTo>
                  <a:lnTo>
                    <a:pt x="1047" y="2701"/>
                  </a:lnTo>
                  <a:lnTo>
                    <a:pt x="1043" y="2703"/>
                  </a:lnTo>
                  <a:lnTo>
                    <a:pt x="1039" y="2702"/>
                  </a:lnTo>
                  <a:lnTo>
                    <a:pt x="1035" y="2700"/>
                  </a:lnTo>
                  <a:lnTo>
                    <a:pt x="1031" y="2696"/>
                  </a:lnTo>
                  <a:lnTo>
                    <a:pt x="1027" y="2690"/>
                  </a:lnTo>
                  <a:lnTo>
                    <a:pt x="1023" y="2684"/>
                  </a:lnTo>
                  <a:lnTo>
                    <a:pt x="1019" y="2676"/>
                  </a:lnTo>
                  <a:lnTo>
                    <a:pt x="1010" y="2658"/>
                  </a:lnTo>
                  <a:lnTo>
                    <a:pt x="1001" y="2638"/>
                  </a:lnTo>
                  <a:lnTo>
                    <a:pt x="995" y="2624"/>
                  </a:lnTo>
                  <a:lnTo>
                    <a:pt x="990" y="2608"/>
                  </a:lnTo>
                  <a:lnTo>
                    <a:pt x="985" y="2592"/>
                  </a:lnTo>
                  <a:lnTo>
                    <a:pt x="980" y="2575"/>
                  </a:lnTo>
                  <a:lnTo>
                    <a:pt x="975" y="2557"/>
                  </a:lnTo>
                  <a:lnTo>
                    <a:pt x="971" y="2539"/>
                  </a:lnTo>
                  <a:lnTo>
                    <a:pt x="967" y="2519"/>
                  </a:lnTo>
                  <a:lnTo>
                    <a:pt x="963" y="2500"/>
                  </a:lnTo>
                  <a:lnTo>
                    <a:pt x="961" y="2480"/>
                  </a:lnTo>
                  <a:lnTo>
                    <a:pt x="958" y="2461"/>
                  </a:lnTo>
                  <a:lnTo>
                    <a:pt x="957" y="2441"/>
                  </a:lnTo>
                  <a:lnTo>
                    <a:pt x="955" y="2421"/>
                  </a:lnTo>
                  <a:lnTo>
                    <a:pt x="955" y="2401"/>
                  </a:lnTo>
                  <a:lnTo>
                    <a:pt x="955" y="2382"/>
                  </a:lnTo>
                  <a:lnTo>
                    <a:pt x="955" y="2363"/>
                  </a:lnTo>
                  <a:lnTo>
                    <a:pt x="956" y="2344"/>
                  </a:lnTo>
                  <a:lnTo>
                    <a:pt x="959" y="2318"/>
                  </a:lnTo>
                  <a:lnTo>
                    <a:pt x="961" y="2300"/>
                  </a:lnTo>
                  <a:lnTo>
                    <a:pt x="963" y="2294"/>
                  </a:lnTo>
                  <a:lnTo>
                    <a:pt x="964" y="2290"/>
                  </a:lnTo>
                  <a:lnTo>
                    <a:pt x="966" y="2287"/>
                  </a:lnTo>
                  <a:lnTo>
                    <a:pt x="968" y="2286"/>
                  </a:lnTo>
                  <a:lnTo>
                    <a:pt x="971" y="2286"/>
                  </a:lnTo>
                  <a:lnTo>
                    <a:pt x="973" y="2288"/>
                  </a:lnTo>
                  <a:lnTo>
                    <a:pt x="976" y="2291"/>
                  </a:lnTo>
                  <a:lnTo>
                    <a:pt x="980" y="2295"/>
                  </a:lnTo>
                  <a:lnTo>
                    <a:pt x="989" y="2308"/>
                  </a:lnTo>
                  <a:lnTo>
                    <a:pt x="1000" y="2323"/>
                  </a:lnTo>
                  <a:lnTo>
                    <a:pt x="1018" y="2341"/>
                  </a:lnTo>
                  <a:lnTo>
                    <a:pt x="1038" y="2358"/>
                  </a:lnTo>
                  <a:lnTo>
                    <a:pt x="1058" y="2374"/>
                  </a:lnTo>
                  <a:lnTo>
                    <a:pt x="1078" y="2389"/>
                  </a:lnTo>
                  <a:lnTo>
                    <a:pt x="1099" y="2403"/>
                  </a:lnTo>
                  <a:lnTo>
                    <a:pt x="1119" y="2416"/>
                  </a:lnTo>
                  <a:lnTo>
                    <a:pt x="1139" y="2428"/>
                  </a:lnTo>
                  <a:lnTo>
                    <a:pt x="1158" y="2439"/>
                  </a:lnTo>
                  <a:lnTo>
                    <a:pt x="1193" y="2457"/>
                  </a:lnTo>
                  <a:lnTo>
                    <a:pt x="1220" y="2471"/>
                  </a:lnTo>
                  <a:lnTo>
                    <a:pt x="1239" y="2479"/>
                  </a:lnTo>
                  <a:lnTo>
                    <a:pt x="1245" y="2482"/>
                  </a:lnTo>
                  <a:lnTo>
                    <a:pt x="1257" y="2486"/>
                  </a:lnTo>
                  <a:lnTo>
                    <a:pt x="1265" y="2489"/>
                  </a:lnTo>
                  <a:lnTo>
                    <a:pt x="1272" y="2492"/>
                  </a:lnTo>
                  <a:lnTo>
                    <a:pt x="1278" y="2496"/>
                  </a:lnTo>
                  <a:lnTo>
                    <a:pt x="1282" y="2499"/>
                  </a:lnTo>
                  <a:lnTo>
                    <a:pt x="1284" y="2502"/>
                  </a:lnTo>
                  <a:lnTo>
                    <a:pt x="1285" y="2505"/>
                  </a:lnTo>
                  <a:lnTo>
                    <a:pt x="1285" y="2507"/>
                  </a:lnTo>
                  <a:lnTo>
                    <a:pt x="1284" y="2510"/>
                  </a:lnTo>
                  <a:lnTo>
                    <a:pt x="1282" y="2512"/>
                  </a:lnTo>
                  <a:lnTo>
                    <a:pt x="1278" y="2514"/>
                  </a:lnTo>
                  <a:lnTo>
                    <a:pt x="1274" y="2516"/>
                  </a:lnTo>
                  <a:lnTo>
                    <a:pt x="1263" y="2518"/>
                  </a:lnTo>
                  <a:lnTo>
                    <a:pt x="1250" y="2519"/>
                  </a:lnTo>
                  <a:lnTo>
                    <a:pt x="1238" y="2520"/>
                  </a:lnTo>
                  <a:lnTo>
                    <a:pt x="1228" y="2522"/>
                  </a:lnTo>
                  <a:lnTo>
                    <a:pt x="1220" y="2526"/>
                  </a:lnTo>
                  <a:lnTo>
                    <a:pt x="1213" y="2530"/>
                  </a:lnTo>
                  <a:lnTo>
                    <a:pt x="1208" y="2535"/>
                  </a:lnTo>
                  <a:lnTo>
                    <a:pt x="1203" y="2541"/>
                  </a:lnTo>
                  <a:lnTo>
                    <a:pt x="1200" y="2548"/>
                  </a:lnTo>
                  <a:lnTo>
                    <a:pt x="1198" y="2555"/>
                  </a:lnTo>
                  <a:lnTo>
                    <a:pt x="1197" y="2563"/>
                  </a:lnTo>
                  <a:lnTo>
                    <a:pt x="1198" y="2571"/>
                  </a:lnTo>
                  <a:lnTo>
                    <a:pt x="1199" y="2579"/>
                  </a:lnTo>
                  <a:lnTo>
                    <a:pt x="1201" y="2588"/>
                  </a:lnTo>
                  <a:lnTo>
                    <a:pt x="1204" y="2597"/>
                  </a:lnTo>
                  <a:lnTo>
                    <a:pt x="1209" y="2605"/>
                  </a:lnTo>
                  <a:lnTo>
                    <a:pt x="1214" y="2613"/>
                  </a:lnTo>
                  <a:lnTo>
                    <a:pt x="1219" y="2621"/>
                  </a:lnTo>
                  <a:lnTo>
                    <a:pt x="1238" y="2639"/>
                  </a:lnTo>
                  <a:lnTo>
                    <a:pt x="1259" y="2656"/>
                  </a:lnTo>
                  <a:lnTo>
                    <a:pt x="1279" y="2671"/>
                  </a:lnTo>
                  <a:lnTo>
                    <a:pt x="1299" y="2684"/>
                  </a:lnTo>
                  <a:lnTo>
                    <a:pt x="1320" y="2695"/>
                  </a:lnTo>
                  <a:lnTo>
                    <a:pt x="1341" y="2706"/>
                  </a:lnTo>
                  <a:lnTo>
                    <a:pt x="1363" y="2714"/>
                  </a:lnTo>
                  <a:lnTo>
                    <a:pt x="1385" y="2720"/>
                  </a:lnTo>
                  <a:lnTo>
                    <a:pt x="1406" y="2725"/>
                  </a:lnTo>
                  <a:lnTo>
                    <a:pt x="1428" y="2728"/>
                  </a:lnTo>
                  <a:lnTo>
                    <a:pt x="1450" y="2730"/>
                  </a:lnTo>
                  <a:lnTo>
                    <a:pt x="1471" y="2730"/>
                  </a:lnTo>
                  <a:lnTo>
                    <a:pt x="1492" y="2729"/>
                  </a:lnTo>
                  <a:lnTo>
                    <a:pt x="1513" y="2727"/>
                  </a:lnTo>
                  <a:lnTo>
                    <a:pt x="1535" y="2723"/>
                  </a:lnTo>
                  <a:lnTo>
                    <a:pt x="1555" y="2718"/>
                  </a:lnTo>
                  <a:lnTo>
                    <a:pt x="1574" y="2712"/>
                  </a:lnTo>
                  <a:lnTo>
                    <a:pt x="1593" y="2704"/>
                  </a:lnTo>
                  <a:lnTo>
                    <a:pt x="1611" y="2694"/>
                  </a:lnTo>
                  <a:lnTo>
                    <a:pt x="1628" y="2684"/>
                  </a:lnTo>
                  <a:lnTo>
                    <a:pt x="1644" y="2673"/>
                  </a:lnTo>
                  <a:lnTo>
                    <a:pt x="1659" y="2660"/>
                  </a:lnTo>
                  <a:lnTo>
                    <a:pt x="1674" y="2647"/>
                  </a:lnTo>
                  <a:lnTo>
                    <a:pt x="1687" y="2632"/>
                  </a:lnTo>
                  <a:lnTo>
                    <a:pt x="1698" y="2617"/>
                  </a:lnTo>
                  <a:lnTo>
                    <a:pt x="1709" y="2600"/>
                  </a:lnTo>
                  <a:lnTo>
                    <a:pt x="1718" y="2583"/>
                  </a:lnTo>
                  <a:lnTo>
                    <a:pt x="1726" y="2564"/>
                  </a:lnTo>
                  <a:lnTo>
                    <a:pt x="1732" y="2545"/>
                  </a:lnTo>
                  <a:lnTo>
                    <a:pt x="1736" y="2525"/>
                  </a:lnTo>
                  <a:lnTo>
                    <a:pt x="1739" y="2503"/>
                  </a:lnTo>
                  <a:lnTo>
                    <a:pt x="1740" y="2481"/>
                  </a:lnTo>
                  <a:lnTo>
                    <a:pt x="1740" y="2313"/>
                  </a:lnTo>
                  <a:lnTo>
                    <a:pt x="1740" y="1656"/>
                  </a:lnTo>
                  <a:lnTo>
                    <a:pt x="1740" y="840"/>
                  </a:lnTo>
                  <a:lnTo>
                    <a:pt x="1733" y="835"/>
                  </a:lnTo>
                  <a:lnTo>
                    <a:pt x="1726" y="829"/>
                  </a:lnTo>
                  <a:lnTo>
                    <a:pt x="1720" y="823"/>
                  </a:lnTo>
                  <a:lnTo>
                    <a:pt x="1714" y="816"/>
                  </a:lnTo>
                  <a:lnTo>
                    <a:pt x="1708" y="810"/>
                  </a:lnTo>
                  <a:lnTo>
                    <a:pt x="1703" y="803"/>
                  </a:lnTo>
                  <a:lnTo>
                    <a:pt x="1698" y="795"/>
                  </a:lnTo>
                  <a:lnTo>
                    <a:pt x="1694" y="787"/>
                  </a:lnTo>
                  <a:lnTo>
                    <a:pt x="1690" y="778"/>
                  </a:lnTo>
                  <a:lnTo>
                    <a:pt x="1686" y="770"/>
                  </a:lnTo>
                  <a:lnTo>
                    <a:pt x="1683" y="762"/>
                  </a:lnTo>
                  <a:lnTo>
                    <a:pt x="1681" y="753"/>
                  </a:lnTo>
                  <a:lnTo>
                    <a:pt x="1679" y="744"/>
                  </a:lnTo>
                  <a:lnTo>
                    <a:pt x="1678" y="735"/>
                  </a:lnTo>
                  <a:lnTo>
                    <a:pt x="1677" y="726"/>
                  </a:lnTo>
                  <a:lnTo>
                    <a:pt x="1676" y="716"/>
                  </a:lnTo>
                  <a:lnTo>
                    <a:pt x="1677" y="700"/>
                  </a:lnTo>
                  <a:lnTo>
                    <a:pt x="1680" y="684"/>
                  </a:lnTo>
                  <a:lnTo>
                    <a:pt x="1684" y="668"/>
                  </a:lnTo>
                  <a:lnTo>
                    <a:pt x="1690" y="653"/>
                  </a:lnTo>
                  <a:lnTo>
                    <a:pt x="1698" y="639"/>
                  </a:lnTo>
                  <a:lnTo>
                    <a:pt x="1707" y="626"/>
                  </a:lnTo>
                  <a:lnTo>
                    <a:pt x="1717" y="614"/>
                  </a:lnTo>
                  <a:lnTo>
                    <a:pt x="1728" y="602"/>
                  </a:lnTo>
                  <a:lnTo>
                    <a:pt x="1734" y="596"/>
                  </a:lnTo>
                  <a:lnTo>
                    <a:pt x="1739" y="589"/>
                  </a:lnTo>
                  <a:lnTo>
                    <a:pt x="1744" y="581"/>
                  </a:lnTo>
                  <a:lnTo>
                    <a:pt x="1747" y="572"/>
                  </a:lnTo>
                  <a:lnTo>
                    <a:pt x="1750" y="562"/>
                  </a:lnTo>
                  <a:lnTo>
                    <a:pt x="1752" y="552"/>
                  </a:lnTo>
                  <a:lnTo>
                    <a:pt x="1754" y="541"/>
                  </a:lnTo>
                  <a:lnTo>
                    <a:pt x="1754" y="529"/>
                  </a:lnTo>
                  <a:lnTo>
                    <a:pt x="1754" y="518"/>
                  </a:lnTo>
                  <a:lnTo>
                    <a:pt x="1752" y="507"/>
                  </a:lnTo>
                  <a:lnTo>
                    <a:pt x="1750" y="496"/>
                  </a:lnTo>
                  <a:lnTo>
                    <a:pt x="1747" y="486"/>
                  </a:lnTo>
                  <a:lnTo>
                    <a:pt x="1743" y="476"/>
                  </a:lnTo>
                  <a:lnTo>
                    <a:pt x="1738" y="467"/>
                  </a:lnTo>
                  <a:lnTo>
                    <a:pt x="1732" y="460"/>
                  </a:lnTo>
                  <a:lnTo>
                    <a:pt x="1725" y="453"/>
                  </a:lnTo>
                  <a:lnTo>
                    <a:pt x="1718" y="447"/>
                  </a:lnTo>
                  <a:lnTo>
                    <a:pt x="1711" y="441"/>
                  </a:lnTo>
                  <a:lnTo>
                    <a:pt x="1704" y="433"/>
                  </a:lnTo>
                  <a:lnTo>
                    <a:pt x="1698" y="426"/>
                  </a:lnTo>
                  <a:lnTo>
                    <a:pt x="1692" y="419"/>
                  </a:lnTo>
                  <a:lnTo>
                    <a:pt x="1687" y="411"/>
                  </a:lnTo>
                  <a:lnTo>
                    <a:pt x="1682" y="403"/>
                  </a:lnTo>
                  <a:lnTo>
                    <a:pt x="1677" y="395"/>
                  </a:lnTo>
                  <a:lnTo>
                    <a:pt x="1673" y="386"/>
                  </a:lnTo>
                  <a:lnTo>
                    <a:pt x="1670" y="377"/>
                  </a:lnTo>
                  <a:lnTo>
                    <a:pt x="1667" y="368"/>
                  </a:lnTo>
                  <a:lnTo>
                    <a:pt x="1664" y="359"/>
                  </a:lnTo>
                  <a:lnTo>
                    <a:pt x="1662" y="349"/>
                  </a:lnTo>
                  <a:lnTo>
                    <a:pt x="1661" y="339"/>
                  </a:lnTo>
                  <a:lnTo>
                    <a:pt x="1660" y="330"/>
                  </a:lnTo>
                  <a:lnTo>
                    <a:pt x="1660" y="319"/>
                  </a:lnTo>
                  <a:lnTo>
                    <a:pt x="1661" y="303"/>
                  </a:lnTo>
                  <a:lnTo>
                    <a:pt x="1663" y="286"/>
                  </a:lnTo>
                  <a:lnTo>
                    <a:pt x="1667" y="270"/>
                  </a:lnTo>
                  <a:lnTo>
                    <a:pt x="1672" y="254"/>
                  </a:lnTo>
                  <a:lnTo>
                    <a:pt x="1679" y="240"/>
                  </a:lnTo>
                  <a:lnTo>
                    <a:pt x="1687" y="226"/>
                  </a:lnTo>
                  <a:lnTo>
                    <a:pt x="1697" y="213"/>
                  </a:lnTo>
                  <a:lnTo>
                    <a:pt x="1707" y="201"/>
                  </a:lnTo>
                  <a:lnTo>
                    <a:pt x="1719" y="191"/>
                  </a:lnTo>
                  <a:lnTo>
                    <a:pt x="1731" y="181"/>
                  </a:lnTo>
                  <a:lnTo>
                    <a:pt x="1745" y="173"/>
                  </a:lnTo>
                  <a:lnTo>
                    <a:pt x="1759" y="165"/>
                  </a:lnTo>
                  <a:lnTo>
                    <a:pt x="1774" y="160"/>
                  </a:lnTo>
                  <a:lnTo>
                    <a:pt x="1790" y="156"/>
                  </a:lnTo>
                  <a:lnTo>
                    <a:pt x="1807" y="153"/>
                  </a:lnTo>
                  <a:lnTo>
                    <a:pt x="1824" y="152"/>
                  </a:lnTo>
                  <a:lnTo>
                    <a:pt x="1841" y="153"/>
                  </a:lnTo>
                  <a:lnTo>
                    <a:pt x="1857" y="155"/>
                  </a:lnTo>
                  <a:lnTo>
                    <a:pt x="1873" y="159"/>
                  </a:lnTo>
                  <a:lnTo>
                    <a:pt x="1889" y="165"/>
                  </a:lnTo>
                  <a:lnTo>
                    <a:pt x="1903" y="172"/>
                  </a:lnTo>
                  <a:lnTo>
                    <a:pt x="1917" y="180"/>
                  </a:lnTo>
                  <a:lnTo>
                    <a:pt x="1929" y="190"/>
                  </a:lnTo>
                  <a:lnTo>
                    <a:pt x="1941" y="201"/>
                  </a:lnTo>
                  <a:lnTo>
                    <a:pt x="1952" y="213"/>
                  </a:lnTo>
                  <a:lnTo>
                    <a:pt x="1961" y="225"/>
                  </a:lnTo>
                  <a:lnTo>
                    <a:pt x="1969" y="239"/>
                  </a:lnTo>
                  <a:lnTo>
                    <a:pt x="1976" y="254"/>
                  </a:lnTo>
                  <a:lnTo>
                    <a:pt x="1982" y="270"/>
                  </a:lnTo>
                  <a:lnTo>
                    <a:pt x="1986" y="286"/>
                  </a:lnTo>
                  <a:lnTo>
                    <a:pt x="1988" y="302"/>
                  </a:lnTo>
                  <a:lnTo>
                    <a:pt x="1989" y="319"/>
                  </a:lnTo>
                  <a:lnTo>
                    <a:pt x="1989" y="330"/>
                  </a:lnTo>
                  <a:lnTo>
                    <a:pt x="1988" y="339"/>
                  </a:lnTo>
                  <a:lnTo>
                    <a:pt x="1986" y="349"/>
                  </a:lnTo>
                  <a:lnTo>
                    <a:pt x="1984" y="359"/>
                  </a:lnTo>
                  <a:lnTo>
                    <a:pt x="1982" y="368"/>
                  </a:lnTo>
                  <a:lnTo>
                    <a:pt x="1979" y="377"/>
                  </a:lnTo>
                  <a:lnTo>
                    <a:pt x="1975" y="386"/>
                  </a:lnTo>
                  <a:lnTo>
                    <a:pt x="1971" y="395"/>
                  </a:lnTo>
                  <a:lnTo>
                    <a:pt x="1967" y="403"/>
                  </a:lnTo>
                  <a:lnTo>
                    <a:pt x="1962" y="411"/>
                  </a:lnTo>
                  <a:lnTo>
                    <a:pt x="1957" y="419"/>
                  </a:lnTo>
                  <a:lnTo>
                    <a:pt x="1951" y="426"/>
                  </a:lnTo>
                  <a:lnTo>
                    <a:pt x="1945" y="433"/>
                  </a:lnTo>
                  <a:lnTo>
                    <a:pt x="1938" y="441"/>
                  </a:lnTo>
                  <a:lnTo>
                    <a:pt x="1931" y="447"/>
                  </a:lnTo>
                  <a:lnTo>
                    <a:pt x="1924" y="453"/>
                  </a:lnTo>
                  <a:close/>
                  <a:moveTo>
                    <a:pt x="1813" y="3512"/>
                  </a:moveTo>
                  <a:lnTo>
                    <a:pt x="1801" y="3512"/>
                  </a:lnTo>
                  <a:lnTo>
                    <a:pt x="1789" y="3510"/>
                  </a:lnTo>
                  <a:lnTo>
                    <a:pt x="1778" y="3508"/>
                  </a:lnTo>
                  <a:lnTo>
                    <a:pt x="1768" y="3505"/>
                  </a:lnTo>
                  <a:lnTo>
                    <a:pt x="1759" y="3502"/>
                  </a:lnTo>
                  <a:lnTo>
                    <a:pt x="1750" y="3497"/>
                  </a:lnTo>
                  <a:lnTo>
                    <a:pt x="1743" y="3492"/>
                  </a:lnTo>
                  <a:lnTo>
                    <a:pt x="1735" y="3486"/>
                  </a:lnTo>
                  <a:lnTo>
                    <a:pt x="1729" y="3479"/>
                  </a:lnTo>
                  <a:lnTo>
                    <a:pt x="1723" y="3471"/>
                  </a:lnTo>
                  <a:lnTo>
                    <a:pt x="1719" y="3463"/>
                  </a:lnTo>
                  <a:lnTo>
                    <a:pt x="1714" y="3454"/>
                  </a:lnTo>
                  <a:lnTo>
                    <a:pt x="1711" y="3444"/>
                  </a:lnTo>
                  <a:lnTo>
                    <a:pt x="1709" y="3434"/>
                  </a:lnTo>
                  <a:lnTo>
                    <a:pt x="1707" y="3423"/>
                  </a:lnTo>
                  <a:lnTo>
                    <a:pt x="1706" y="3411"/>
                  </a:lnTo>
                  <a:lnTo>
                    <a:pt x="1719" y="3416"/>
                  </a:lnTo>
                  <a:lnTo>
                    <a:pt x="1733" y="3420"/>
                  </a:lnTo>
                  <a:lnTo>
                    <a:pt x="1746" y="3423"/>
                  </a:lnTo>
                  <a:lnTo>
                    <a:pt x="1760" y="3427"/>
                  </a:lnTo>
                  <a:lnTo>
                    <a:pt x="1773" y="3429"/>
                  </a:lnTo>
                  <a:lnTo>
                    <a:pt x="1787" y="3431"/>
                  </a:lnTo>
                  <a:lnTo>
                    <a:pt x="1801" y="3432"/>
                  </a:lnTo>
                  <a:lnTo>
                    <a:pt x="1815" y="3432"/>
                  </a:lnTo>
                  <a:lnTo>
                    <a:pt x="1828" y="3432"/>
                  </a:lnTo>
                  <a:lnTo>
                    <a:pt x="1842" y="3431"/>
                  </a:lnTo>
                  <a:lnTo>
                    <a:pt x="1855" y="3429"/>
                  </a:lnTo>
                  <a:lnTo>
                    <a:pt x="1869" y="3427"/>
                  </a:lnTo>
                  <a:lnTo>
                    <a:pt x="1882" y="3424"/>
                  </a:lnTo>
                  <a:lnTo>
                    <a:pt x="1894" y="3420"/>
                  </a:lnTo>
                  <a:lnTo>
                    <a:pt x="1907" y="3416"/>
                  </a:lnTo>
                  <a:lnTo>
                    <a:pt x="1919" y="3411"/>
                  </a:lnTo>
                  <a:lnTo>
                    <a:pt x="1918" y="3421"/>
                  </a:lnTo>
                  <a:lnTo>
                    <a:pt x="1916" y="3431"/>
                  </a:lnTo>
                  <a:lnTo>
                    <a:pt x="1913" y="3441"/>
                  </a:lnTo>
                  <a:lnTo>
                    <a:pt x="1910" y="3451"/>
                  </a:lnTo>
                  <a:lnTo>
                    <a:pt x="1905" y="3459"/>
                  </a:lnTo>
                  <a:lnTo>
                    <a:pt x="1900" y="3468"/>
                  </a:lnTo>
                  <a:lnTo>
                    <a:pt x="1894" y="3475"/>
                  </a:lnTo>
                  <a:lnTo>
                    <a:pt x="1887" y="3483"/>
                  </a:lnTo>
                  <a:lnTo>
                    <a:pt x="1879" y="3489"/>
                  </a:lnTo>
                  <a:lnTo>
                    <a:pt x="1871" y="3495"/>
                  </a:lnTo>
                  <a:lnTo>
                    <a:pt x="1863" y="3500"/>
                  </a:lnTo>
                  <a:lnTo>
                    <a:pt x="1854" y="3504"/>
                  </a:lnTo>
                  <a:lnTo>
                    <a:pt x="1844" y="3508"/>
                  </a:lnTo>
                  <a:lnTo>
                    <a:pt x="1834" y="3510"/>
                  </a:lnTo>
                  <a:lnTo>
                    <a:pt x="1824" y="3512"/>
                  </a:lnTo>
                  <a:lnTo>
                    <a:pt x="1813" y="3512"/>
                  </a:lnTo>
                  <a:close/>
                  <a:moveTo>
                    <a:pt x="1730" y="3338"/>
                  </a:moveTo>
                  <a:lnTo>
                    <a:pt x="1738" y="3330"/>
                  </a:lnTo>
                  <a:lnTo>
                    <a:pt x="1746" y="3322"/>
                  </a:lnTo>
                  <a:lnTo>
                    <a:pt x="1756" y="3315"/>
                  </a:lnTo>
                  <a:lnTo>
                    <a:pt x="1766" y="3309"/>
                  </a:lnTo>
                  <a:lnTo>
                    <a:pt x="1777" y="3304"/>
                  </a:lnTo>
                  <a:lnTo>
                    <a:pt x="1789" y="3301"/>
                  </a:lnTo>
                  <a:lnTo>
                    <a:pt x="1802" y="3299"/>
                  </a:lnTo>
                  <a:lnTo>
                    <a:pt x="1814" y="3298"/>
                  </a:lnTo>
                  <a:lnTo>
                    <a:pt x="1827" y="3299"/>
                  </a:lnTo>
                  <a:lnTo>
                    <a:pt x="1839" y="3301"/>
                  </a:lnTo>
                  <a:lnTo>
                    <a:pt x="1851" y="3305"/>
                  </a:lnTo>
                  <a:lnTo>
                    <a:pt x="1862" y="3310"/>
                  </a:lnTo>
                  <a:lnTo>
                    <a:pt x="1872" y="3316"/>
                  </a:lnTo>
                  <a:lnTo>
                    <a:pt x="1882" y="3324"/>
                  </a:lnTo>
                  <a:lnTo>
                    <a:pt x="1891" y="3332"/>
                  </a:lnTo>
                  <a:lnTo>
                    <a:pt x="1899" y="3341"/>
                  </a:lnTo>
                  <a:lnTo>
                    <a:pt x="1888" y="3345"/>
                  </a:lnTo>
                  <a:lnTo>
                    <a:pt x="1878" y="3348"/>
                  </a:lnTo>
                  <a:lnTo>
                    <a:pt x="1868" y="3350"/>
                  </a:lnTo>
                  <a:lnTo>
                    <a:pt x="1857" y="3352"/>
                  </a:lnTo>
                  <a:lnTo>
                    <a:pt x="1846" y="3354"/>
                  </a:lnTo>
                  <a:lnTo>
                    <a:pt x="1835" y="3355"/>
                  </a:lnTo>
                  <a:lnTo>
                    <a:pt x="1825" y="3355"/>
                  </a:lnTo>
                  <a:lnTo>
                    <a:pt x="1813" y="3355"/>
                  </a:lnTo>
                  <a:lnTo>
                    <a:pt x="1801" y="3354"/>
                  </a:lnTo>
                  <a:lnTo>
                    <a:pt x="1789" y="3353"/>
                  </a:lnTo>
                  <a:lnTo>
                    <a:pt x="1778" y="3352"/>
                  </a:lnTo>
                  <a:lnTo>
                    <a:pt x="1767" y="3350"/>
                  </a:lnTo>
                  <a:lnTo>
                    <a:pt x="1757" y="3347"/>
                  </a:lnTo>
                  <a:lnTo>
                    <a:pt x="1748" y="3345"/>
                  </a:lnTo>
                  <a:lnTo>
                    <a:pt x="1738" y="3342"/>
                  </a:lnTo>
                  <a:lnTo>
                    <a:pt x="1730" y="3338"/>
                  </a:lnTo>
                  <a:close/>
                  <a:moveTo>
                    <a:pt x="1814" y="3224"/>
                  </a:moveTo>
                  <a:lnTo>
                    <a:pt x="1803" y="3224"/>
                  </a:lnTo>
                  <a:lnTo>
                    <a:pt x="1790" y="3225"/>
                  </a:lnTo>
                  <a:lnTo>
                    <a:pt x="1779" y="3227"/>
                  </a:lnTo>
                  <a:lnTo>
                    <a:pt x="1768" y="3229"/>
                  </a:lnTo>
                  <a:lnTo>
                    <a:pt x="1758" y="3232"/>
                  </a:lnTo>
                  <a:lnTo>
                    <a:pt x="1747" y="3236"/>
                  </a:lnTo>
                  <a:lnTo>
                    <a:pt x="1737" y="3240"/>
                  </a:lnTo>
                  <a:lnTo>
                    <a:pt x="1727" y="3245"/>
                  </a:lnTo>
                  <a:lnTo>
                    <a:pt x="1718" y="3251"/>
                  </a:lnTo>
                  <a:lnTo>
                    <a:pt x="1709" y="3257"/>
                  </a:lnTo>
                  <a:lnTo>
                    <a:pt x="1700" y="3263"/>
                  </a:lnTo>
                  <a:lnTo>
                    <a:pt x="1692" y="3270"/>
                  </a:lnTo>
                  <a:lnTo>
                    <a:pt x="1684" y="3278"/>
                  </a:lnTo>
                  <a:lnTo>
                    <a:pt x="1677" y="3286"/>
                  </a:lnTo>
                  <a:lnTo>
                    <a:pt x="1670" y="3294"/>
                  </a:lnTo>
                  <a:lnTo>
                    <a:pt x="1663" y="3303"/>
                  </a:lnTo>
                  <a:lnTo>
                    <a:pt x="1662" y="3302"/>
                  </a:lnTo>
                  <a:lnTo>
                    <a:pt x="1661" y="3301"/>
                  </a:lnTo>
                  <a:lnTo>
                    <a:pt x="1660" y="3300"/>
                  </a:lnTo>
                  <a:lnTo>
                    <a:pt x="1659" y="3300"/>
                  </a:lnTo>
                  <a:lnTo>
                    <a:pt x="1658" y="3299"/>
                  </a:lnTo>
                  <a:lnTo>
                    <a:pt x="1657" y="3298"/>
                  </a:lnTo>
                  <a:lnTo>
                    <a:pt x="1656" y="3297"/>
                  </a:lnTo>
                  <a:lnTo>
                    <a:pt x="1655" y="3297"/>
                  </a:lnTo>
                  <a:lnTo>
                    <a:pt x="1633" y="3278"/>
                  </a:lnTo>
                  <a:lnTo>
                    <a:pt x="1614" y="3259"/>
                  </a:lnTo>
                  <a:lnTo>
                    <a:pt x="1596" y="3240"/>
                  </a:lnTo>
                  <a:lnTo>
                    <a:pt x="1579" y="3220"/>
                  </a:lnTo>
                  <a:lnTo>
                    <a:pt x="1564" y="3199"/>
                  </a:lnTo>
                  <a:lnTo>
                    <a:pt x="1550" y="3179"/>
                  </a:lnTo>
                  <a:lnTo>
                    <a:pt x="1537" y="3159"/>
                  </a:lnTo>
                  <a:lnTo>
                    <a:pt x="1526" y="3139"/>
                  </a:lnTo>
                  <a:lnTo>
                    <a:pt x="1515" y="3118"/>
                  </a:lnTo>
                  <a:lnTo>
                    <a:pt x="1506" y="3098"/>
                  </a:lnTo>
                  <a:lnTo>
                    <a:pt x="1499" y="3076"/>
                  </a:lnTo>
                  <a:lnTo>
                    <a:pt x="1492" y="3055"/>
                  </a:lnTo>
                  <a:lnTo>
                    <a:pt x="1486" y="3033"/>
                  </a:lnTo>
                  <a:lnTo>
                    <a:pt x="1481" y="3011"/>
                  </a:lnTo>
                  <a:lnTo>
                    <a:pt x="1477" y="2989"/>
                  </a:lnTo>
                  <a:lnTo>
                    <a:pt x="1474" y="2966"/>
                  </a:lnTo>
                  <a:lnTo>
                    <a:pt x="1501" y="2974"/>
                  </a:lnTo>
                  <a:lnTo>
                    <a:pt x="1529" y="2983"/>
                  </a:lnTo>
                  <a:lnTo>
                    <a:pt x="1554" y="2992"/>
                  </a:lnTo>
                  <a:lnTo>
                    <a:pt x="1577" y="3002"/>
                  </a:lnTo>
                  <a:lnTo>
                    <a:pt x="1600" y="3013"/>
                  </a:lnTo>
                  <a:lnTo>
                    <a:pt x="1622" y="3025"/>
                  </a:lnTo>
                  <a:lnTo>
                    <a:pt x="1643" y="3037"/>
                  </a:lnTo>
                  <a:lnTo>
                    <a:pt x="1664" y="3051"/>
                  </a:lnTo>
                  <a:lnTo>
                    <a:pt x="1684" y="3066"/>
                  </a:lnTo>
                  <a:lnTo>
                    <a:pt x="1704" y="3081"/>
                  </a:lnTo>
                  <a:lnTo>
                    <a:pt x="1724" y="3097"/>
                  </a:lnTo>
                  <a:lnTo>
                    <a:pt x="1743" y="3114"/>
                  </a:lnTo>
                  <a:lnTo>
                    <a:pt x="1763" y="3133"/>
                  </a:lnTo>
                  <a:lnTo>
                    <a:pt x="1783" y="3153"/>
                  </a:lnTo>
                  <a:lnTo>
                    <a:pt x="1804" y="3174"/>
                  </a:lnTo>
                  <a:lnTo>
                    <a:pt x="1825" y="3196"/>
                  </a:lnTo>
                  <a:lnTo>
                    <a:pt x="1844" y="3176"/>
                  </a:lnTo>
                  <a:lnTo>
                    <a:pt x="1862" y="3157"/>
                  </a:lnTo>
                  <a:lnTo>
                    <a:pt x="1880" y="3139"/>
                  </a:lnTo>
                  <a:lnTo>
                    <a:pt x="1898" y="3122"/>
                  </a:lnTo>
                  <a:lnTo>
                    <a:pt x="1916" y="3106"/>
                  </a:lnTo>
                  <a:lnTo>
                    <a:pt x="1934" y="3091"/>
                  </a:lnTo>
                  <a:lnTo>
                    <a:pt x="1952" y="3076"/>
                  </a:lnTo>
                  <a:lnTo>
                    <a:pt x="1970" y="3063"/>
                  </a:lnTo>
                  <a:lnTo>
                    <a:pt x="1988" y="3050"/>
                  </a:lnTo>
                  <a:lnTo>
                    <a:pt x="2007" y="3038"/>
                  </a:lnTo>
                  <a:lnTo>
                    <a:pt x="2026" y="3027"/>
                  </a:lnTo>
                  <a:lnTo>
                    <a:pt x="2046" y="3016"/>
                  </a:lnTo>
                  <a:lnTo>
                    <a:pt x="2067" y="3006"/>
                  </a:lnTo>
                  <a:lnTo>
                    <a:pt x="2089" y="2997"/>
                  </a:lnTo>
                  <a:lnTo>
                    <a:pt x="2111" y="2989"/>
                  </a:lnTo>
                  <a:lnTo>
                    <a:pt x="2134" y="2980"/>
                  </a:lnTo>
                  <a:lnTo>
                    <a:pt x="2134" y="2981"/>
                  </a:lnTo>
                  <a:lnTo>
                    <a:pt x="2134" y="2981"/>
                  </a:lnTo>
                  <a:lnTo>
                    <a:pt x="2134" y="2982"/>
                  </a:lnTo>
                  <a:lnTo>
                    <a:pt x="2134" y="2982"/>
                  </a:lnTo>
                  <a:lnTo>
                    <a:pt x="2134" y="2982"/>
                  </a:lnTo>
                  <a:lnTo>
                    <a:pt x="2134" y="2983"/>
                  </a:lnTo>
                  <a:lnTo>
                    <a:pt x="2134" y="2983"/>
                  </a:lnTo>
                  <a:lnTo>
                    <a:pt x="2134" y="2983"/>
                  </a:lnTo>
                  <a:lnTo>
                    <a:pt x="2135" y="2989"/>
                  </a:lnTo>
                  <a:lnTo>
                    <a:pt x="2135" y="2997"/>
                  </a:lnTo>
                  <a:lnTo>
                    <a:pt x="2134" y="3006"/>
                  </a:lnTo>
                  <a:lnTo>
                    <a:pt x="2133" y="3018"/>
                  </a:lnTo>
                  <a:lnTo>
                    <a:pt x="2128" y="3046"/>
                  </a:lnTo>
                  <a:lnTo>
                    <a:pt x="2121" y="3077"/>
                  </a:lnTo>
                  <a:lnTo>
                    <a:pt x="2116" y="3093"/>
                  </a:lnTo>
                  <a:lnTo>
                    <a:pt x="2111" y="3110"/>
                  </a:lnTo>
                  <a:lnTo>
                    <a:pt x="2104" y="3128"/>
                  </a:lnTo>
                  <a:lnTo>
                    <a:pt x="2097" y="3145"/>
                  </a:lnTo>
                  <a:lnTo>
                    <a:pt x="2089" y="3162"/>
                  </a:lnTo>
                  <a:lnTo>
                    <a:pt x="2080" y="3179"/>
                  </a:lnTo>
                  <a:lnTo>
                    <a:pt x="2070" y="3195"/>
                  </a:lnTo>
                  <a:lnTo>
                    <a:pt x="2059" y="3210"/>
                  </a:lnTo>
                  <a:lnTo>
                    <a:pt x="2048" y="3225"/>
                  </a:lnTo>
                  <a:lnTo>
                    <a:pt x="2037" y="3238"/>
                  </a:lnTo>
                  <a:lnTo>
                    <a:pt x="2026" y="3251"/>
                  </a:lnTo>
                  <a:lnTo>
                    <a:pt x="2014" y="3264"/>
                  </a:lnTo>
                  <a:lnTo>
                    <a:pt x="2002" y="3275"/>
                  </a:lnTo>
                  <a:lnTo>
                    <a:pt x="1990" y="3286"/>
                  </a:lnTo>
                  <a:lnTo>
                    <a:pt x="1978" y="3297"/>
                  </a:lnTo>
                  <a:lnTo>
                    <a:pt x="1965" y="3306"/>
                  </a:lnTo>
                  <a:lnTo>
                    <a:pt x="1958" y="3297"/>
                  </a:lnTo>
                  <a:lnTo>
                    <a:pt x="1952" y="3289"/>
                  </a:lnTo>
                  <a:lnTo>
                    <a:pt x="1944" y="3280"/>
                  </a:lnTo>
                  <a:lnTo>
                    <a:pt x="1937" y="3273"/>
                  </a:lnTo>
                  <a:lnTo>
                    <a:pt x="1928" y="3265"/>
                  </a:lnTo>
                  <a:lnTo>
                    <a:pt x="1920" y="3259"/>
                  </a:lnTo>
                  <a:lnTo>
                    <a:pt x="1910" y="3252"/>
                  </a:lnTo>
                  <a:lnTo>
                    <a:pt x="1901" y="3247"/>
                  </a:lnTo>
                  <a:lnTo>
                    <a:pt x="1891" y="3242"/>
                  </a:lnTo>
                  <a:lnTo>
                    <a:pt x="1881" y="3237"/>
                  </a:lnTo>
                  <a:lnTo>
                    <a:pt x="1870" y="3233"/>
                  </a:lnTo>
                  <a:lnTo>
                    <a:pt x="1860" y="3230"/>
                  </a:lnTo>
                  <a:lnTo>
                    <a:pt x="1849" y="3227"/>
                  </a:lnTo>
                  <a:lnTo>
                    <a:pt x="1837" y="3225"/>
                  </a:lnTo>
                  <a:lnTo>
                    <a:pt x="1826" y="3224"/>
                  </a:lnTo>
                  <a:lnTo>
                    <a:pt x="1814" y="3224"/>
                  </a:lnTo>
                  <a:close/>
                  <a:moveTo>
                    <a:pt x="918" y="1652"/>
                  </a:moveTo>
                  <a:lnTo>
                    <a:pt x="920" y="1648"/>
                  </a:lnTo>
                  <a:lnTo>
                    <a:pt x="922" y="1644"/>
                  </a:lnTo>
                  <a:lnTo>
                    <a:pt x="924" y="1640"/>
                  </a:lnTo>
                  <a:lnTo>
                    <a:pt x="926" y="1636"/>
                  </a:lnTo>
                  <a:lnTo>
                    <a:pt x="927" y="1631"/>
                  </a:lnTo>
                  <a:lnTo>
                    <a:pt x="929" y="1627"/>
                  </a:lnTo>
                  <a:lnTo>
                    <a:pt x="931" y="1623"/>
                  </a:lnTo>
                  <a:lnTo>
                    <a:pt x="933" y="1619"/>
                  </a:lnTo>
                  <a:lnTo>
                    <a:pt x="939" y="1624"/>
                  </a:lnTo>
                  <a:lnTo>
                    <a:pt x="945" y="1630"/>
                  </a:lnTo>
                  <a:lnTo>
                    <a:pt x="951" y="1635"/>
                  </a:lnTo>
                  <a:lnTo>
                    <a:pt x="956" y="1640"/>
                  </a:lnTo>
                  <a:lnTo>
                    <a:pt x="962" y="1644"/>
                  </a:lnTo>
                  <a:lnTo>
                    <a:pt x="968" y="1649"/>
                  </a:lnTo>
                  <a:lnTo>
                    <a:pt x="974" y="1654"/>
                  </a:lnTo>
                  <a:lnTo>
                    <a:pt x="980" y="1658"/>
                  </a:lnTo>
                  <a:lnTo>
                    <a:pt x="1003" y="1675"/>
                  </a:lnTo>
                  <a:lnTo>
                    <a:pt x="1029" y="1693"/>
                  </a:lnTo>
                  <a:lnTo>
                    <a:pt x="1056" y="1713"/>
                  </a:lnTo>
                  <a:lnTo>
                    <a:pt x="1085" y="1733"/>
                  </a:lnTo>
                  <a:lnTo>
                    <a:pt x="1116" y="1755"/>
                  </a:lnTo>
                  <a:lnTo>
                    <a:pt x="1150" y="1777"/>
                  </a:lnTo>
                  <a:lnTo>
                    <a:pt x="1184" y="1799"/>
                  </a:lnTo>
                  <a:lnTo>
                    <a:pt x="1221" y="1822"/>
                  </a:lnTo>
                  <a:lnTo>
                    <a:pt x="1226" y="1852"/>
                  </a:lnTo>
                  <a:lnTo>
                    <a:pt x="1233" y="1880"/>
                  </a:lnTo>
                  <a:lnTo>
                    <a:pt x="1240" y="1908"/>
                  </a:lnTo>
                  <a:lnTo>
                    <a:pt x="1249" y="1936"/>
                  </a:lnTo>
                  <a:lnTo>
                    <a:pt x="1258" y="1963"/>
                  </a:lnTo>
                  <a:lnTo>
                    <a:pt x="1268" y="1989"/>
                  </a:lnTo>
                  <a:lnTo>
                    <a:pt x="1278" y="2016"/>
                  </a:lnTo>
                  <a:lnTo>
                    <a:pt x="1289" y="2041"/>
                  </a:lnTo>
                  <a:lnTo>
                    <a:pt x="1300" y="2065"/>
                  </a:lnTo>
                  <a:lnTo>
                    <a:pt x="1312" y="2088"/>
                  </a:lnTo>
                  <a:lnTo>
                    <a:pt x="1324" y="2110"/>
                  </a:lnTo>
                  <a:lnTo>
                    <a:pt x="1336" y="2132"/>
                  </a:lnTo>
                  <a:lnTo>
                    <a:pt x="1349" y="2152"/>
                  </a:lnTo>
                  <a:lnTo>
                    <a:pt x="1362" y="2171"/>
                  </a:lnTo>
                  <a:lnTo>
                    <a:pt x="1375" y="2191"/>
                  </a:lnTo>
                  <a:lnTo>
                    <a:pt x="1389" y="2208"/>
                  </a:lnTo>
                  <a:lnTo>
                    <a:pt x="1405" y="2226"/>
                  </a:lnTo>
                  <a:lnTo>
                    <a:pt x="1421" y="2242"/>
                  </a:lnTo>
                  <a:lnTo>
                    <a:pt x="1438" y="2257"/>
                  </a:lnTo>
                  <a:lnTo>
                    <a:pt x="1455" y="2269"/>
                  </a:lnTo>
                  <a:lnTo>
                    <a:pt x="1472" y="2279"/>
                  </a:lnTo>
                  <a:lnTo>
                    <a:pt x="1489" y="2288"/>
                  </a:lnTo>
                  <a:lnTo>
                    <a:pt x="1506" y="2295"/>
                  </a:lnTo>
                  <a:lnTo>
                    <a:pt x="1522" y="2301"/>
                  </a:lnTo>
                  <a:lnTo>
                    <a:pt x="1509" y="2318"/>
                  </a:lnTo>
                  <a:lnTo>
                    <a:pt x="1497" y="2337"/>
                  </a:lnTo>
                  <a:lnTo>
                    <a:pt x="1485" y="2357"/>
                  </a:lnTo>
                  <a:lnTo>
                    <a:pt x="1474" y="2377"/>
                  </a:lnTo>
                  <a:lnTo>
                    <a:pt x="1464" y="2397"/>
                  </a:lnTo>
                  <a:lnTo>
                    <a:pt x="1455" y="2418"/>
                  </a:lnTo>
                  <a:lnTo>
                    <a:pt x="1446" y="2439"/>
                  </a:lnTo>
                  <a:lnTo>
                    <a:pt x="1438" y="2460"/>
                  </a:lnTo>
                  <a:lnTo>
                    <a:pt x="1431" y="2482"/>
                  </a:lnTo>
                  <a:lnTo>
                    <a:pt x="1424" y="2503"/>
                  </a:lnTo>
                  <a:lnTo>
                    <a:pt x="1418" y="2526"/>
                  </a:lnTo>
                  <a:lnTo>
                    <a:pt x="1412" y="2548"/>
                  </a:lnTo>
                  <a:lnTo>
                    <a:pt x="1407" y="2570"/>
                  </a:lnTo>
                  <a:lnTo>
                    <a:pt x="1402" y="2592"/>
                  </a:lnTo>
                  <a:lnTo>
                    <a:pt x="1398" y="2614"/>
                  </a:lnTo>
                  <a:lnTo>
                    <a:pt x="1395" y="2635"/>
                  </a:lnTo>
                  <a:lnTo>
                    <a:pt x="1383" y="2630"/>
                  </a:lnTo>
                  <a:lnTo>
                    <a:pt x="1370" y="2625"/>
                  </a:lnTo>
                  <a:lnTo>
                    <a:pt x="1359" y="2620"/>
                  </a:lnTo>
                  <a:lnTo>
                    <a:pt x="1348" y="2614"/>
                  </a:lnTo>
                  <a:lnTo>
                    <a:pt x="1337" y="2607"/>
                  </a:lnTo>
                  <a:lnTo>
                    <a:pt x="1327" y="2600"/>
                  </a:lnTo>
                  <a:lnTo>
                    <a:pt x="1318" y="2593"/>
                  </a:lnTo>
                  <a:lnTo>
                    <a:pt x="1309" y="2585"/>
                  </a:lnTo>
                  <a:lnTo>
                    <a:pt x="1314" y="2585"/>
                  </a:lnTo>
                  <a:lnTo>
                    <a:pt x="1319" y="2583"/>
                  </a:lnTo>
                  <a:lnTo>
                    <a:pt x="1324" y="2582"/>
                  </a:lnTo>
                  <a:lnTo>
                    <a:pt x="1329" y="2580"/>
                  </a:lnTo>
                  <a:lnTo>
                    <a:pt x="1339" y="2574"/>
                  </a:lnTo>
                  <a:lnTo>
                    <a:pt x="1347" y="2566"/>
                  </a:lnTo>
                  <a:lnTo>
                    <a:pt x="1355" y="2558"/>
                  </a:lnTo>
                  <a:lnTo>
                    <a:pt x="1361" y="2547"/>
                  </a:lnTo>
                  <a:lnTo>
                    <a:pt x="1366" y="2536"/>
                  </a:lnTo>
                  <a:lnTo>
                    <a:pt x="1369" y="2525"/>
                  </a:lnTo>
                  <a:lnTo>
                    <a:pt x="1370" y="2518"/>
                  </a:lnTo>
                  <a:lnTo>
                    <a:pt x="1370" y="2512"/>
                  </a:lnTo>
                  <a:lnTo>
                    <a:pt x="1370" y="2506"/>
                  </a:lnTo>
                  <a:lnTo>
                    <a:pt x="1369" y="2499"/>
                  </a:lnTo>
                  <a:lnTo>
                    <a:pt x="1368" y="2494"/>
                  </a:lnTo>
                  <a:lnTo>
                    <a:pt x="1366" y="2488"/>
                  </a:lnTo>
                  <a:lnTo>
                    <a:pt x="1364" y="2482"/>
                  </a:lnTo>
                  <a:lnTo>
                    <a:pt x="1360" y="2476"/>
                  </a:lnTo>
                  <a:lnTo>
                    <a:pt x="1357" y="2471"/>
                  </a:lnTo>
                  <a:lnTo>
                    <a:pt x="1352" y="2465"/>
                  </a:lnTo>
                  <a:lnTo>
                    <a:pt x="1347" y="2460"/>
                  </a:lnTo>
                  <a:lnTo>
                    <a:pt x="1340" y="2456"/>
                  </a:lnTo>
                  <a:lnTo>
                    <a:pt x="1333" y="2451"/>
                  </a:lnTo>
                  <a:lnTo>
                    <a:pt x="1326" y="2447"/>
                  </a:lnTo>
                  <a:lnTo>
                    <a:pt x="1317" y="2444"/>
                  </a:lnTo>
                  <a:lnTo>
                    <a:pt x="1308" y="2440"/>
                  </a:lnTo>
                  <a:lnTo>
                    <a:pt x="1299" y="2436"/>
                  </a:lnTo>
                  <a:lnTo>
                    <a:pt x="1274" y="2425"/>
                  </a:lnTo>
                  <a:lnTo>
                    <a:pt x="1257" y="2416"/>
                  </a:lnTo>
                  <a:lnTo>
                    <a:pt x="1236" y="2405"/>
                  </a:lnTo>
                  <a:lnTo>
                    <a:pt x="1214" y="2392"/>
                  </a:lnTo>
                  <a:lnTo>
                    <a:pt x="1191" y="2378"/>
                  </a:lnTo>
                  <a:lnTo>
                    <a:pt x="1166" y="2361"/>
                  </a:lnTo>
                  <a:lnTo>
                    <a:pt x="1140" y="2342"/>
                  </a:lnTo>
                  <a:lnTo>
                    <a:pt x="1113" y="2322"/>
                  </a:lnTo>
                  <a:lnTo>
                    <a:pt x="1086" y="2300"/>
                  </a:lnTo>
                  <a:lnTo>
                    <a:pt x="1060" y="2276"/>
                  </a:lnTo>
                  <a:lnTo>
                    <a:pt x="1034" y="2251"/>
                  </a:lnTo>
                  <a:lnTo>
                    <a:pt x="1022" y="2238"/>
                  </a:lnTo>
                  <a:lnTo>
                    <a:pt x="1010" y="2224"/>
                  </a:lnTo>
                  <a:lnTo>
                    <a:pt x="998" y="2209"/>
                  </a:lnTo>
                  <a:lnTo>
                    <a:pt x="987" y="2195"/>
                  </a:lnTo>
                  <a:lnTo>
                    <a:pt x="979" y="2183"/>
                  </a:lnTo>
                  <a:lnTo>
                    <a:pt x="971" y="2172"/>
                  </a:lnTo>
                  <a:lnTo>
                    <a:pt x="963" y="2163"/>
                  </a:lnTo>
                  <a:lnTo>
                    <a:pt x="957" y="2156"/>
                  </a:lnTo>
                  <a:lnTo>
                    <a:pt x="951" y="2151"/>
                  </a:lnTo>
                  <a:lnTo>
                    <a:pt x="945" y="2147"/>
                  </a:lnTo>
                  <a:lnTo>
                    <a:pt x="942" y="2147"/>
                  </a:lnTo>
                  <a:lnTo>
                    <a:pt x="940" y="2146"/>
                  </a:lnTo>
                  <a:lnTo>
                    <a:pt x="937" y="2146"/>
                  </a:lnTo>
                  <a:lnTo>
                    <a:pt x="935" y="2147"/>
                  </a:lnTo>
                  <a:lnTo>
                    <a:pt x="930" y="2150"/>
                  </a:lnTo>
                  <a:lnTo>
                    <a:pt x="925" y="2155"/>
                  </a:lnTo>
                  <a:lnTo>
                    <a:pt x="921" y="2162"/>
                  </a:lnTo>
                  <a:lnTo>
                    <a:pt x="917" y="2172"/>
                  </a:lnTo>
                  <a:lnTo>
                    <a:pt x="912" y="2185"/>
                  </a:lnTo>
                  <a:lnTo>
                    <a:pt x="908" y="2200"/>
                  </a:lnTo>
                  <a:lnTo>
                    <a:pt x="904" y="2218"/>
                  </a:lnTo>
                  <a:lnTo>
                    <a:pt x="899" y="2238"/>
                  </a:lnTo>
                  <a:lnTo>
                    <a:pt x="897" y="2257"/>
                  </a:lnTo>
                  <a:lnTo>
                    <a:pt x="894" y="2276"/>
                  </a:lnTo>
                  <a:lnTo>
                    <a:pt x="893" y="2295"/>
                  </a:lnTo>
                  <a:lnTo>
                    <a:pt x="891" y="2315"/>
                  </a:lnTo>
                  <a:lnTo>
                    <a:pt x="890" y="2355"/>
                  </a:lnTo>
                  <a:lnTo>
                    <a:pt x="890" y="2395"/>
                  </a:lnTo>
                  <a:lnTo>
                    <a:pt x="892" y="2435"/>
                  </a:lnTo>
                  <a:lnTo>
                    <a:pt x="895" y="2474"/>
                  </a:lnTo>
                  <a:lnTo>
                    <a:pt x="900" y="2513"/>
                  </a:lnTo>
                  <a:lnTo>
                    <a:pt x="905" y="2552"/>
                  </a:lnTo>
                  <a:lnTo>
                    <a:pt x="911" y="2588"/>
                  </a:lnTo>
                  <a:lnTo>
                    <a:pt x="918" y="2622"/>
                  </a:lnTo>
                  <a:lnTo>
                    <a:pt x="926" y="2654"/>
                  </a:lnTo>
                  <a:lnTo>
                    <a:pt x="934" y="2684"/>
                  </a:lnTo>
                  <a:lnTo>
                    <a:pt x="941" y="2711"/>
                  </a:lnTo>
                  <a:lnTo>
                    <a:pt x="950" y="2734"/>
                  </a:lnTo>
                  <a:lnTo>
                    <a:pt x="957" y="2754"/>
                  </a:lnTo>
                  <a:lnTo>
                    <a:pt x="965" y="2769"/>
                  </a:lnTo>
                  <a:lnTo>
                    <a:pt x="966" y="2770"/>
                  </a:lnTo>
                  <a:lnTo>
                    <a:pt x="966" y="2772"/>
                  </a:lnTo>
                  <a:lnTo>
                    <a:pt x="967" y="2773"/>
                  </a:lnTo>
                  <a:lnTo>
                    <a:pt x="968" y="2774"/>
                  </a:lnTo>
                  <a:lnTo>
                    <a:pt x="970" y="2775"/>
                  </a:lnTo>
                  <a:lnTo>
                    <a:pt x="970" y="2777"/>
                  </a:lnTo>
                  <a:lnTo>
                    <a:pt x="971" y="2778"/>
                  </a:lnTo>
                  <a:lnTo>
                    <a:pt x="972" y="2779"/>
                  </a:lnTo>
                  <a:lnTo>
                    <a:pt x="972" y="2779"/>
                  </a:lnTo>
                  <a:lnTo>
                    <a:pt x="972" y="2780"/>
                  </a:lnTo>
                  <a:lnTo>
                    <a:pt x="972" y="2780"/>
                  </a:lnTo>
                  <a:lnTo>
                    <a:pt x="972" y="2780"/>
                  </a:lnTo>
                  <a:lnTo>
                    <a:pt x="972" y="2780"/>
                  </a:lnTo>
                  <a:lnTo>
                    <a:pt x="972" y="2781"/>
                  </a:lnTo>
                  <a:lnTo>
                    <a:pt x="972" y="2781"/>
                  </a:lnTo>
                  <a:lnTo>
                    <a:pt x="972" y="2781"/>
                  </a:lnTo>
                  <a:lnTo>
                    <a:pt x="979" y="2792"/>
                  </a:lnTo>
                  <a:lnTo>
                    <a:pt x="985" y="2804"/>
                  </a:lnTo>
                  <a:lnTo>
                    <a:pt x="990" y="2815"/>
                  </a:lnTo>
                  <a:lnTo>
                    <a:pt x="994" y="2826"/>
                  </a:lnTo>
                  <a:lnTo>
                    <a:pt x="997" y="2838"/>
                  </a:lnTo>
                  <a:lnTo>
                    <a:pt x="999" y="2849"/>
                  </a:lnTo>
                  <a:lnTo>
                    <a:pt x="1000" y="2860"/>
                  </a:lnTo>
                  <a:lnTo>
                    <a:pt x="1000" y="2870"/>
                  </a:lnTo>
                  <a:lnTo>
                    <a:pt x="998" y="2882"/>
                  </a:lnTo>
                  <a:lnTo>
                    <a:pt x="996" y="2891"/>
                  </a:lnTo>
                  <a:lnTo>
                    <a:pt x="993" y="2900"/>
                  </a:lnTo>
                  <a:lnTo>
                    <a:pt x="989" y="2909"/>
                  </a:lnTo>
                  <a:lnTo>
                    <a:pt x="985" y="2916"/>
                  </a:lnTo>
                  <a:lnTo>
                    <a:pt x="979" y="2923"/>
                  </a:lnTo>
                  <a:lnTo>
                    <a:pt x="972" y="2929"/>
                  </a:lnTo>
                  <a:lnTo>
                    <a:pt x="964" y="2934"/>
                  </a:lnTo>
                  <a:lnTo>
                    <a:pt x="955" y="2938"/>
                  </a:lnTo>
                  <a:lnTo>
                    <a:pt x="947" y="2941"/>
                  </a:lnTo>
                  <a:lnTo>
                    <a:pt x="939" y="2944"/>
                  </a:lnTo>
                  <a:lnTo>
                    <a:pt x="931" y="2945"/>
                  </a:lnTo>
                  <a:lnTo>
                    <a:pt x="924" y="2946"/>
                  </a:lnTo>
                  <a:lnTo>
                    <a:pt x="916" y="2947"/>
                  </a:lnTo>
                  <a:lnTo>
                    <a:pt x="908" y="2946"/>
                  </a:lnTo>
                  <a:lnTo>
                    <a:pt x="901" y="2946"/>
                  </a:lnTo>
                  <a:lnTo>
                    <a:pt x="886" y="2943"/>
                  </a:lnTo>
                  <a:lnTo>
                    <a:pt x="870" y="2939"/>
                  </a:lnTo>
                  <a:lnTo>
                    <a:pt x="855" y="2934"/>
                  </a:lnTo>
                  <a:lnTo>
                    <a:pt x="839" y="2929"/>
                  </a:lnTo>
                  <a:lnTo>
                    <a:pt x="830" y="2926"/>
                  </a:lnTo>
                  <a:lnTo>
                    <a:pt x="821" y="2921"/>
                  </a:lnTo>
                  <a:lnTo>
                    <a:pt x="811" y="2916"/>
                  </a:lnTo>
                  <a:lnTo>
                    <a:pt x="802" y="2910"/>
                  </a:lnTo>
                  <a:lnTo>
                    <a:pt x="791" y="2904"/>
                  </a:lnTo>
                  <a:lnTo>
                    <a:pt x="781" y="2896"/>
                  </a:lnTo>
                  <a:lnTo>
                    <a:pt x="770" y="2888"/>
                  </a:lnTo>
                  <a:lnTo>
                    <a:pt x="760" y="2878"/>
                  </a:lnTo>
                  <a:lnTo>
                    <a:pt x="749" y="2867"/>
                  </a:lnTo>
                  <a:lnTo>
                    <a:pt x="738" y="2857"/>
                  </a:lnTo>
                  <a:lnTo>
                    <a:pt x="727" y="2845"/>
                  </a:lnTo>
                  <a:lnTo>
                    <a:pt x="717" y="2833"/>
                  </a:lnTo>
                  <a:lnTo>
                    <a:pt x="706" y="2820"/>
                  </a:lnTo>
                  <a:lnTo>
                    <a:pt x="696" y="2807"/>
                  </a:lnTo>
                  <a:lnTo>
                    <a:pt x="685" y="2792"/>
                  </a:lnTo>
                  <a:lnTo>
                    <a:pt x="675" y="2778"/>
                  </a:lnTo>
                  <a:lnTo>
                    <a:pt x="665" y="2762"/>
                  </a:lnTo>
                  <a:lnTo>
                    <a:pt x="656" y="2746"/>
                  </a:lnTo>
                  <a:lnTo>
                    <a:pt x="647" y="2730"/>
                  </a:lnTo>
                  <a:lnTo>
                    <a:pt x="639" y="2713"/>
                  </a:lnTo>
                  <a:lnTo>
                    <a:pt x="631" y="2694"/>
                  </a:lnTo>
                  <a:lnTo>
                    <a:pt x="624" y="2676"/>
                  </a:lnTo>
                  <a:lnTo>
                    <a:pt x="618" y="2657"/>
                  </a:lnTo>
                  <a:lnTo>
                    <a:pt x="612" y="2638"/>
                  </a:lnTo>
                  <a:lnTo>
                    <a:pt x="607" y="2619"/>
                  </a:lnTo>
                  <a:lnTo>
                    <a:pt x="602" y="2599"/>
                  </a:lnTo>
                  <a:lnTo>
                    <a:pt x="599" y="2579"/>
                  </a:lnTo>
                  <a:lnTo>
                    <a:pt x="596" y="2559"/>
                  </a:lnTo>
                  <a:lnTo>
                    <a:pt x="595" y="2538"/>
                  </a:lnTo>
                  <a:lnTo>
                    <a:pt x="594" y="2516"/>
                  </a:lnTo>
                  <a:lnTo>
                    <a:pt x="594" y="2494"/>
                  </a:lnTo>
                  <a:lnTo>
                    <a:pt x="596" y="2472"/>
                  </a:lnTo>
                  <a:lnTo>
                    <a:pt x="599" y="2438"/>
                  </a:lnTo>
                  <a:lnTo>
                    <a:pt x="604" y="2406"/>
                  </a:lnTo>
                  <a:lnTo>
                    <a:pt x="608" y="2374"/>
                  </a:lnTo>
                  <a:lnTo>
                    <a:pt x="614" y="2343"/>
                  </a:lnTo>
                  <a:lnTo>
                    <a:pt x="619" y="2314"/>
                  </a:lnTo>
                  <a:lnTo>
                    <a:pt x="626" y="2285"/>
                  </a:lnTo>
                  <a:lnTo>
                    <a:pt x="633" y="2258"/>
                  </a:lnTo>
                  <a:lnTo>
                    <a:pt x="640" y="2231"/>
                  </a:lnTo>
                  <a:lnTo>
                    <a:pt x="648" y="2205"/>
                  </a:lnTo>
                  <a:lnTo>
                    <a:pt x="656" y="2180"/>
                  </a:lnTo>
                  <a:lnTo>
                    <a:pt x="665" y="2155"/>
                  </a:lnTo>
                  <a:lnTo>
                    <a:pt x="674" y="2131"/>
                  </a:lnTo>
                  <a:lnTo>
                    <a:pt x="695" y="2084"/>
                  </a:lnTo>
                  <a:lnTo>
                    <a:pt x="716" y="2038"/>
                  </a:lnTo>
                  <a:lnTo>
                    <a:pt x="738" y="1993"/>
                  </a:lnTo>
                  <a:lnTo>
                    <a:pt x="761" y="1948"/>
                  </a:lnTo>
                  <a:lnTo>
                    <a:pt x="786" y="1904"/>
                  </a:lnTo>
                  <a:lnTo>
                    <a:pt x="811" y="1858"/>
                  </a:lnTo>
                  <a:lnTo>
                    <a:pt x="837" y="1810"/>
                  </a:lnTo>
                  <a:lnTo>
                    <a:pt x="864" y="1760"/>
                  </a:lnTo>
                  <a:lnTo>
                    <a:pt x="891" y="1708"/>
                  </a:lnTo>
                  <a:lnTo>
                    <a:pt x="918" y="1652"/>
                  </a:lnTo>
                  <a:close/>
                  <a:moveTo>
                    <a:pt x="857" y="1397"/>
                  </a:moveTo>
                  <a:lnTo>
                    <a:pt x="840" y="1367"/>
                  </a:lnTo>
                  <a:lnTo>
                    <a:pt x="823" y="1338"/>
                  </a:lnTo>
                  <a:lnTo>
                    <a:pt x="806" y="1309"/>
                  </a:lnTo>
                  <a:lnTo>
                    <a:pt x="792" y="1277"/>
                  </a:lnTo>
                  <a:lnTo>
                    <a:pt x="785" y="1261"/>
                  </a:lnTo>
                  <a:lnTo>
                    <a:pt x="778" y="1244"/>
                  </a:lnTo>
                  <a:lnTo>
                    <a:pt x="773" y="1227"/>
                  </a:lnTo>
                  <a:lnTo>
                    <a:pt x="768" y="1209"/>
                  </a:lnTo>
                  <a:lnTo>
                    <a:pt x="763" y="1190"/>
                  </a:lnTo>
                  <a:lnTo>
                    <a:pt x="760" y="1169"/>
                  </a:lnTo>
                  <a:lnTo>
                    <a:pt x="757" y="1148"/>
                  </a:lnTo>
                  <a:lnTo>
                    <a:pt x="755" y="1125"/>
                  </a:lnTo>
                  <a:lnTo>
                    <a:pt x="755" y="1114"/>
                  </a:lnTo>
                  <a:lnTo>
                    <a:pt x="755" y="1103"/>
                  </a:lnTo>
                  <a:lnTo>
                    <a:pt x="756" y="1091"/>
                  </a:lnTo>
                  <a:lnTo>
                    <a:pt x="758" y="1078"/>
                  </a:lnTo>
                  <a:lnTo>
                    <a:pt x="761" y="1065"/>
                  </a:lnTo>
                  <a:lnTo>
                    <a:pt x="764" y="1052"/>
                  </a:lnTo>
                  <a:lnTo>
                    <a:pt x="769" y="1039"/>
                  </a:lnTo>
                  <a:lnTo>
                    <a:pt x="774" y="1027"/>
                  </a:lnTo>
                  <a:lnTo>
                    <a:pt x="781" y="1015"/>
                  </a:lnTo>
                  <a:lnTo>
                    <a:pt x="789" y="1004"/>
                  </a:lnTo>
                  <a:lnTo>
                    <a:pt x="798" y="994"/>
                  </a:lnTo>
                  <a:lnTo>
                    <a:pt x="809" y="985"/>
                  </a:lnTo>
                  <a:lnTo>
                    <a:pt x="814" y="981"/>
                  </a:lnTo>
                  <a:lnTo>
                    <a:pt x="820" y="978"/>
                  </a:lnTo>
                  <a:lnTo>
                    <a:pt x="827" y="974"/>
                  </a:lnTo>
                  <a:lnTo>
                    <a:pt x="834" y="972"/>
                  </a:lnTo>
                  <a:lnTo>
                    <a:pt x="841" y="970"/>
                  </a:lnTo>
                  <a:lnTo>
                    <a:pt x="848" y="968"/>
                  </a:lnTo>
                  <a:lnTo>
                    <a:pt x="856" y="967"/>
                  </a:lnTo>
                  <a:lnTo>
                    <a:pt x="864" y="967"/>
                  </a:lnTo>
                  <a:lnTo>
                    <a:pt x="874" y="967"/>
                  </a:lnTo>
                  <a:lnTo>
                    <a:pt x="884" y="969"/>
                  </a:lnTo>
                  <a:lnTo>
                    <a:pt x="892" y="972"/>
                  </a:lnTo>
                  <a:lnTo>
                    <a:pt x="900" y="977"/>
                  </a:lnTo>
                  <a:lnTo>
                    <a:pt x="908" y="983"/>
                  </a:lnTo>
                  <a:lnTo>
                    <a:pt x="915" y="990"/>
                  </a:lnTo>
                  <a:lnTo>
                    <a:pt x="921" y="997"/>
                  </a:lnTo>
                  <a:lnTo>
                    <a:pt x="927" y="1006"/>
                  </a:lnTo>
                  <a:lnTo>
                    <a:pt x="932" y="1016"/>
                  </a:lnTo>
                  <a:lnTo>
                    <a:pt x="937" y="1027"/>
                  </a:lnTo>
                  <a:lnTo>
                    <a:pt x="941" y="1038"/>
                  </a:lnTo>
                  <a:lnTo>
                    <a:pt x="944" y="1050"/>
                  </a:lnTo>
                  <a:lnTo>
                    <a:pt x="947" y="1063"/>
                  </a:lnTo>
                  <a:lnTo>
                    <a:pt x="950" y="1076"/>
                  </a:lnTo>
                  <a:lnTo>
                    <a:pt x="952" y="1090"/>
                  </a:lnTo>
                  <a:lnTo>
                    <a:pt x="954" y="1104"/>
                  </a:lnTo>
                  <a:lnTo>
                    <a:pt x="955" y="1121"/>
                  </a:lnTo>
                  <a:lnTo>
                    <a:pt x="955" y="1140"/>
                  </a:lnTo>
                  <a:lnTo>
                    <a:pt x="954" y="1159"/>
                  </a:lnTo>
                  <a:lnTo>
                    <a:pt x="952" y="1179"/>
                  </a:lnTo>
                  <a:lnTo>
                    <a:pt x="950" y="1198"/>
                  </a:lnTo>
                  <a:lnTo>
                    <a:pt x="947" y="1219"/>
                  </a:lnTo>
                  <a:lnTo>
                    <a:pt x="943" y="1240"/>
                  </a:lnTo>
                  <a:lnTo>
                    <a:pt x="939" y="1261"/>
                  </a:lnTo>
                  <a:lnTo>
                    <a:pt x="928" y="1304"/>
                  </a:lnTo>
                  <a:lnTo>
                    <a:pt x="915" y="1350"/>
                  </a:lnTo>
                  <a:lnTo>
                    <a:pt x="901" y="1394"/>
                  </a:lnTo>
                  <a:lnTo>
                    <a:pt x="885" y="1439"/>
                  </a:lnTo>
                  <a:lnTo>
                    <a:pt x="881" y="1434"/>
                  </a:lnTo>
                  <a:lnTo>
                    <a:pt x="877" y="1429"/>
                  </a:lnTo>
                  <a:lnTo>
                    <a:pt x="874" y="1423"/>
                  </a:lnTo>
                  <a:lnTo>
                    <a:pt x="870" y="1418"/>
                  </a:lnTo>
                  <a:lnTo>
                    <a:pt x="867" y="1413"/>
                  </a:lnTo>
                  <a:lnTo>
                    <a:pt x="863" y="1407"/>
                  </a:lnTo>
                  <a:lnTo>
                    <a:pt x="860" y="1402"/>
                  </a:lnTo>
                  <a:lnTo>
                    <a:pt x="857" y="1397"/>
                  </a:lnTo>
                  <a:close/>
                  <a:moveTo>
                    <a:pt x="1617" y="796"/>
                  </a:moveTo>
                  <a:lnTo>
                    <a:pt x="1368" y="796"/>
                  </a:lnTo>
                  <a:lnTo>
                    <a:pt x="1359" y="796"/>
                  </a:lnTo>
                  <a:lnTo>
                    <a:pt x="1351" y="794"/>
                  </a:lnTo>
                  <a:lnTo>
                    <a:pt x="1343" y="792"/>
                  </a:lnTo>
                  <a:lnTo>
                    <a:pt x="1336" y="790"/>
                  </a:lnTo>
                  <a:lnTo>
                    <a:pt x="1329" y="786"/>
                  </a:lnTo>
                  <a:lnTo>
                    <a:pt x="1322" y="781"/>
                  </a:lnTo>
                  <a:lnTo>
                    <a:pt x="1316" y="776"/>
                  </a:lnTo>
                  <a:lnTo>
                    <a:pt x="1310" y="771"/>
                  </a:lnTo>
                  <a:lnTo>
                    <a:pt x="1305" y="765"/>
                  </a:lnTo>
                  <a:lnTo>
                    <a:pt x="1300" y="759"/>
                  </a:lnTo>
                  <a:lnTo>
                    <a:pt x="1296" y="752"/>
                  </a:lnTo>
                  <a:lnTo>
                    <a:pt x="1292" y="745"/>
                  </a:lnTo>
                  <a:lnTo>
                    <a:pt x="1290" y="737"/>
                  </a:lnTo>
                  <a:lnTo>
                    <a:pt x="1288" y="730"/>
                  </a:lnTo>
                  <a:lnTo>
                    <a:pt x="1286" y="721"/>
                  </a:lnTo>
                  <a:lnTo>
                    <a:pt x="1286" y="713"/>
                  </a:lnTo>
                  <a:lnTo>
                    <a:pt x="1286" y="705"/>
                  </a:lnTo>
                  <a:lnTo>
                    <a:pt x="1288" y="697"/>
                  </a:lnTo>
                  <a:lnTo>
                    <a:pt x="1290" y="689"/>
                  </a:lnTo>
                  <a:lnTo>
                    <a:pt x="1292" y="681"/>
                  </a:lnTo>
                  <a:lnTo>
                    <a:pt x="1296" y="674"/>
                  </a:lnTo>
                  <a:lnTo>
                    <a:pt x="1300" y="667"/>
                  </a:lnTo>
                  <a:lnTo>
                    <a:pt x="1305" y="661"/>
                  </a:lnTo>
                  <a:lnTo>
                    <a:pt x="1310" y="655"/>
                  </a:lnTo>
                  <a:lnTo>
                    <a:pt x="1316" y="650"/>
                  </a:lnTo>
                  <a:lnTo>
                    <a:pt x="1322" y="645"/>
                  </a:lnTo>
                  <a:lnTo>
                    <a:pt x="1329" y="641"/>
                  </a:lnTo>
                  <a:lnTo>
                    <a:pt x="1336" y="638"/>
                  </a:lnTo>
                  <a:lnTo>
                    <a:pt x="1343" y="635"/>
                  </a:lnTo>
                  <a:lnTo>
                    <a:pt x="1351" y="633"/>
                  </a:lnTo>
                  <a:lnTo>
                    <a:pt x="1359" y="632"/>
                  </a:lnTo>
                  <a:lnTo>
                    <a:pt x="1368" y="631"/>
                  </a:lnTo>
                  <a:lnTo>
                    <a:pt x="1478" y="631"/>
                  </a:lnTo>
                  <a:lnTo>
                    <a:pt x="1619" y="632"/>
                  </a:lnTo>
                  <a:lnTo>
                    <a:pt x="1616" y="642"/>
                  </a:lnTo>
                  <a:lnTo>
                    <a:pt x="1612" y="652"/>
                  </a:lnTo>
                  <a:lnTo>
                    <a:pt x="1609" y="662"/>
                  </a:lnTo>
                  <a:lnTo>
                    <a:pt x="1607" y="673"/>
                  </a:lnTo>
                  <a:lnTo>
                    <a:pt x="1605" y="684"/>
                  </a:lnTo>
                  <a:lnTo>
                    <a:pt x="1604" y="695"/>
                  </a:lnTo>
                  <a:lnTo>
                    <a:pt x="1603" y="706"/>
                  </a:lnTo>
                  <a:lnTo>
                    <a:pt x="1603" y="717"/>
                  </a:lnTo>
                  <a:lnTo>
                    <a:pt x="1603" y="727"/>
                  </a:lnTo>
                  <a:lnTo>
                    <a:pt x="1604" y="737"/>
                  </a:lnTo>
                  <a:lnTo>
                    <a:pt x="1605" y="747"/>
                  </a:lnTo>
                  <a:lnTo>
                    <a:pt x="1606" y="757"/>
                  </a:lnTo>
                  <a:lnTo>
                    <a:pt x="1608" y="767"/>
                  </a:lnTo>
                  <a:lnTo>
                    <a:pt x="1611" y="777"/>
                  </a:lnTo>
                  <a:lnTo>
                    <a:pt x="1613" y="787"/>
                  </a:lnTo>
                  <a:lnTo>
                    <a:pt x="1617" y="796"/>
                  </a:lnTo>
                  <a:close/>
                  <a:moveTo>
                    <a:pt x="1660" y="869"/>
                  </a:moveTo>
                  <a:lnTo>
                    <a:pt x="1660" y="1655"/>
                  </a:lnTo>
                  <a:lnTo>
                    <a:pt x="1659" y="2176"/>
                  </a:lnTo>
                  <a:lnTo>
                    <a:pt x="1658" y="2166"/>
                  </a:lnTo>
                  <a:lnTo>
                    <a:pt x="1655" y="2157"/>
                  </a:lnTo>
                  <a:lnTo>
                    <a:pt x="1653" y="2149"/>
                  </a:lnTo>
                  <a:lnTo>
                    <a:pt x="1650" y="2139"/>
                  </a:lnTo>
                  <a:lnTo>
                    <a:pt x="1646" y="2130"/>
                  </a:lnTo>
                  <a:lnTo>
                    <a:pt x="1643" y="2121"/>
                  </a:lnTo>
                  <a:lnTo>
                    <a:pt x="1639" y="2112"/>
                  </a:lnTo>
                  <a:lnTo>
                    <a:pt x="1635" y="2102"/>
                  </a:lnTo>
                  <a:lnTo>
                    <a:pt x="1627" y="2084"/>
                  </a:lnTo>
                  <a:lnTo>
                    <a:pt x="1618" y="2065"/>
                  </a:lnTo>
                  <a:lnTo>
                    <a:pt x="1607" y="2046"/>
                  </a:lnTo>
                  <a:lnTo>
                    <a:pt x="1595" y="2027"/>
                  </a:lnTo>
                  <a:lnTo>
                    <a:pt x="1582" y="2008"/>
                  </a:lnTo>
                  <a:lnTo>
                    <a:pt x="1567" y="1988"/>
                  </a:lnTo>
                  <a:lnTo>
                    <a:pt x="1551" y="1968"/>
                  </a:lnTo>
                  <a:lnTo>
                    <a:pt x="1533" y="1948"/>
                  </a:lnTo>
                  <a:lnTo>
                    <a:pt x="1511" y="1927"/>
                  </a:lnTo>
                  <a:lnTo>
                    <a:pt x="1489" y="1906"/>
                  </a:lnTo>
                  <a:lnTo>
                    <a:pt x="1464" y="1884"/>
                  </a:lnTo>
                  <a:lnTo>
                    <a:pt x="1437" y="1861"/>
                  </a:lnTo>
                  <a:lnTo>
                    <a:pt x="1407" y="1837"/>
                  </a:lnTo>
                  <a:lnTo>
                    <a:pt x="1375" y="1812"/>
                  </a:lnTo>
                  <a:lnTo>
                    <a:pt x="1340" y="1786"/>
                  </a:lnTo>
                  <a:lnTo>
                    <a:pt x="1301" y="1759"/>
                  </a:lnTo>
                  <a:lnTo>
                    <a:pt x="1300" y="1743"/>
                  </a:lnTo>
                  <a:lnTo>
                    <a:pt x="1298" y="1726"/>
                  </a:lnTo>
                  <a:lnTo>
                    <a:pt x="1297" y="1710"/>
                  </a:lnTo>
                  <a:lnTo>
                    <a:pt x="1297" y="1694"/>
                  </a:lnTo>
                  <a:lnTo>
                    <a:pt x="1296" y="1678"/>
                  </a:lnTo>
                  <a:lnTo>
                    <a:pt x="1296" y="1663"/>
                  </a:lnTo>
                  <a:lnTo>
                    <a:pt x="1296" y="1647"/>
                  </a:lnTo>
                  <a:lnTo>
                    <a:pt x="1297" y="1632"/>
                  </a:lnTo>
                  <a:lnTo>
                    <a:pt x="1301" y="1595"/>
                  </a:lnTo>
                  <a:lnTo>
                    <a:pt x="1306" y="1556"/>
                  </a:lnTo>
                  <a:lnTo>
                    <a:pt x="1312" y="1514"/>
                  </a:lnTo>
                  <a:lnTo>
                    <a:pt x="1320" y="1470"/>
                  </a:lnTo>
                  <a:lnTo>
                    <a:pt x="1329" y="1425"/>
                  </a:lnTo>
                  <a:lnTo>
                    <a:pt x="1339" y="1378"/>
                  </a:lnTo>
                  <a:lnTo>
                    <a:pt x="1351" y="1329"/>
                  </a:lnTo>
                  <a:lnTo>
                    <a:pt x="1365" y="1279"/>
                  </a:lnTo>
                  <a:lnTo>
                    <a:pt x="1380" y="1228"/>
                  </a:lnTo>
                  <a:lnTo>
                    <a:pt x="1397" y="1177"/>
                  </a:lnTo>
                  <a:lnTo>
                    <a:pt x="1416" y="1125"/>
                  </a:lnTo>
                  <a:lnTo>
                    <a:pt x="1437" y="1073"/>
                  </a:lnTo>
                  <a:lnTo>
                    <a:pt x="1449" y="1048"/>
                  </a:lnTo>
                  <a:lnTo>
                    <a:pt x="1460" y="1022"/>
                  </a:lnTo>
                  <a:lnTo>
                    <a:pt x="1473" y="996"/>
                  </a:lnTo>
                  <a:lnTo>
                    <a:pt x="1485" y="970"/>
                  </a:lnTo>
                  <a:lnTo>
                    <a:pt x="1499" y="944"/>
                  </a:lnTo>
                  <a:lnTo>
                    <a:pt x="1513" y="919"/>
                  </a:lnTo>
                  <a:lnTo>
                    <a:pt x="1528" y="893"/>
                  </a:lnTo>
                  <a:lnTo>
                    <a:pt x="1543" y="868"/>
                  </a:lnTo>
                  <a:lnTo>
                    <a:pt x="1660" y="869"/>
                  </a:lnTo>
                  <a:close/>
                  <a:moveTo>
                    <a:pt x="1660" y="2274"/>
                  </a:moveTo>
                  <a:lnTo>
                    <a:pt x="1660" y="2313"/>
                  </a:lnTo>
                  <a:lnTo>
                    <a:pt x="1660" y="2367"/>
                  </a:lnTo>
                  <a:lnTo>
                    <a:pt x="1659" y="2403"/>
                  </a:lnTo>
                  <a:lnTo>
                    <a:pt x="1658" y="2434"/>
                  </a:lnTo>
                  <a:lnTo>
                    <a:pt x="1655" y="2462"/>
                  </a:lnTo>
                  <a:lnTo>
                    <a:pt x="1652" y="2487"/>
                  </a:lnTo>
                  <a:lnTo>
                    <a:pt x="1648" y="2509"/>
                  </a:lnTo>
                  <a:lnTo>
                    <a:pt x="1644" y="2529"/>
                  </a:lnTo>
                  <a:lnTo>
                    <a:pt x="1639" y="2546"/>
                  </a:lnTo>
                  <a:lnTo>
                    <a:pt x="1634" y="2560"/>
                  </a:lnTo>
                  <a:lnTo>
                    <a:pt x="1629" y="2573"/>
                  </a:lnTo>
                  <a:lnTo>
                    <a:pt x="1623" y="2583"/>
                  </a:lnTo>
                  <a:lnTo>
                    <a:pt x="1618" y="2591"/>
                  </a:lnTo>
                  <a:lnTo>
                    <a:pt x="1612" y="2599"/>
                  </a:lnTo>
                  <a:lnTo>
                    <a:pt x="1602" y="2609"/>
                  </a:lnTo>
                  <a:lnTo>
                    <a:pt x="1593" y="2616"/>
                  </a:lnTo>
                  <a:lnTo>
                    <a:pt x="1586" y="2622"/>
                  </a:lnTo>
                  <a:lnTo>
                    <a:pt x="1578" y="2628"/>
                  </a:lnTo>
                  <a:lnTo>
                    <a:pt x="1571" y="2633"/>
                  </a:lnTo>
                  <a:lnTo>
                    <a:pt x="1564" y="2637"/>
                  </a:lnTo>
                  <a:lnTo>
                    <a:pt x="1549" y="2644"/>
                  </a:lnTo>
                  <a:lnTo>
                    <a:pt x="1535" y="2648"/>
                  </a:lnTo>
                  <a:lnTo>
                    <a:pt x="1520" y="2650"/>
                  </a:lnTo>
                  <a:lnTo>
                    <a:pt x="1506" y="2651"/>
                  </a:lnTo>
                  <a:lnTo>
                    <a:pt x="1491" y="2651"/>
                  </a:lnTo>
                  <a:lnTo>
                    <a:pt x="1477" y="2650"/>
                  </a:lnTo>
                  <a:lnTo>
                    <a:pt x="1481" y="2623"/>
                  </a:lnTo>
                  <a:lnTo>
                    <a:pt x="1486" y="2597"/>
                  </a:lnTo>
                  <a:lnTo>
                    <a:pt x="1492" y="2570"/>
                  </a:lnTo>
                  <a:lnTo>
                    <a:pt x="1498" y="2543"/>
                  </a:lnTo>
                  <a:lnTo>
                    <a:pt x="1506" y="2516"/>
                  </a:lnTo>
                  <a:lnTo>
                    <a:pt x="1514" y="2490"/>
                  </a:lnTo>
                  <a:lnTo>
                    <a:pt x="1525" y="2464"/>
                  </a:lnTo>
                  <a:lnTo>
                    <a:pt x="1535" y="2439"/>
                  </a:lnTo>
                  <a:lnTo>
                    <a:pt x="1547" y="2414"/>
                  </a:lnTo>
                  <a:lnTo>
                    <a:pt x="1559" y="2390"/>
                  </a:lnTo>
                  <a:lnTo>
                    <a:pt x="1573" y="2368"/>
                  </a:lnTo>
                  <a:lnTo>
                    <a:pt x="1588" y="2345"/>
                  </a:lnTo>
                  <a:lnTo>
                    <a:pt x="1604" y="2325"/>
                  </a:lnTo>
                  <a:lnTo>
                    <a:pt x="1622" y="2306"/>
                  </a:lnTo>
                  <a:lnTo>
                    <a:pt x="1631" y="2298"/>
                  </a:lnTo>
                  <a:lnTo>
                    <a:pt x="1640" y="2289"/>
                  </a:lnTo>
                  <a:lnTo>
                    <a:pt x="1650" y="2281"/>
                  </a:lnTo>
                  <a:lnTo>
                    <a:pt x="1660" y="2274"/>
                  </a:lnTo>
                  <a:close/>
                  <a:moveTo>
                    <a:pt x="1378" y="2048"/>
                  </a:moveTo>
                  <a:lnTo>
                    <a:pt x="1369" y="2028"/>
                  </a:lnTo>
                  <a:lnTo>
                    <a:pt x="1361" y="2008"/>
                  </a:lnTo>
                  <a:lnTo>
                    <a:pt x="1353" y="1986"/>
                  </a:lnTo>
                  <a:lnTo>
                    <a:pt x="1346" y="1965"/>
                  </a:lnTo>
                  <a:lnTo>
                    <a:pt x="1339" y="1944"/>
                  </a:lnTo>
                  <a:lnTo>
                    <a:pt x="1332" y="1922"/>
                  </a:lnTo>
                  <a:lnTo>
                    <a:pt x="1327" y="1900"/>
                  </a:lnTo>
                  <a:lnTo>
                    <a:pt x="1321" y="1878"/>
                  </a:lnTo>
                  <a:lnTo>
                    <a:pt x="1322" y="1879"/>
                  </a:lnTo>
                  <a:lnTo>
                    <a:pt x="1322" y="1879"/>
                  </a:lnTo>
                  <a:lnTo>
                    <a:pt x="1323" y="1879"/>
                  </a:lnTo>
                  <a:lnTo>
                    <a:pt x="1324" y="1880"/>
                  </a:lnTo>
                  <a:lnTo>
                    <a:pt x="1324" y="1880"/>
                  </a:lnTo>
                  <a:lnTo>
                    <a:pt x="1325" y="1880"/>
                  </a:lnTo>
                  <a:lnTo>
                    <a:pt x="1326" y="1881"/>
                  </a:lnTo>
                  <a:lnTo>
                    <a:pt x="1326" y="1881"/>
                  </a:lnTo>
                  <a:lnTo>
                    <a:pt x="1336" y="1887"/>
                  </a:lnTo>
                  <a:lnTo>
                    <a:pt x="1348" y="1895"/>
                  </a:lnTo>
                  <a:lnTo>
                    <a:pt x="1363" y="1907"/>
                  </a:lnTo>
                  <a:lnTo>
                    <a:pt x="1379" y="1920"/>
                  </a:lnTo>
                  <a:lnTo>
                    <a:pt x="1396" y="1935"/>
                  </a:lnTo>
                  <a:lnTo>
                    <a:pt x="1415" y="1952"/>
                  </a:lnTo>
                  <a:lnTo>
                    <a:pt x="1434" y="1970"/>
                  </a:lnTo>
                  <a:lnTo>
                    <a:pt x="1453" y="1989"/>
                  </a:lnTo>
                  <a:lnTo>
                    <a:pt x="1472" y="2009"/>
                  </a:lnTo>
                  <a:lnTo>
                    <a:pt x="1490" y="2029"/>
                  </a:lnTo>
                  <a:lnTo>
                    <a:pt x="1507" y="2048"/>
                  </a:lnTo>
                  <a:lnTo>
                    <a:pt x="1524" y="2067"/>
                  </a:lnTo>
                  <a:lnTo>
                    <a:pt x="1537" y="2086"/>
                  </a:lnTo>
                  <a:lnTo>
                    <a:pt x="1549" y="2103"/>
                  </a:lnTo>
                  <a:lnTo>
                    <a:pt x="1553" y="2111"/>
                  </a:lnTo>
                  <a:lnTo>
                    <a:pt x="1557" y="2119"/>
                  </a:lnTo>
                  <a:lnTo>
                    <a:pt x="1560" y="2126"/>
                  </a:lnTo>
                  <a:lnTo>
                    <a:pt x="1563" y="2133"/>
                  </a:lnTo>
                  <a:lnTo>
                    <a:pt x="1565" y="2141"/>
                  </a:lnTo>
                  <a:lnTo>
                    <a:pt x="1568" y="2151"/>
                  </a:lnTo>
                  <a:lnTo>
                    <a:pt x="1570" y="2162"/>
                  </a:lnTo>
                  <a:lnTo>
                    <a:pt x="1571" y="2174"/>
                  </a:lnTo>
                  <a:lnTo>
                    <a:pt x="1570" y="2187"/>
                  </a:lnTo>
                  <a:lnTo>
                    <a:pt x="1568" y="2198"/>
                  </a:lnTo>
                  <a:lnTo>
                    <a:pt x="1566" y="2204"/>
                  </a:lnTo>
                  <a:lnTo>
                    <a:pt x="1564" y="2208"/>
                  </a:lnTo>
                  <a:lnTo>
                    <a:pt x="1561" y="2213"/>
                  </a:lnTo>
                  <a:lnTo>
                    <a:pt x="1556" y="2217"/>
                  </a:lnTo>
                  <a:lnTo>
                    <a:pt x="1550" y="2221"/>
                  </a:lnTo>
                  <a:lnTo>
                    <a:pt x="1543" y="2223"/>
                  </a:lnTo>
                  <a:lnTo>
                    <a:pt x="1535" y="2223"/>
                  </a:lnTo>
                  <a:lnTo>
                    <a:pt x="1526" y="2222"/>
                  </a:lnTo>
                  <a:lnTo>
                    <a:pt x="1515" y="2219"/>
                  </a:lnTo>
                  <a:lnTo>
                    <a:pt x="1505" y="2214"/>
                  </a:lnTo>
                  <a:lnTo>
                    <a:pt x="1494" y="2207"/>
                  </a:lnTo>
                  <a:lnTo>
                    <a:pt x="1482" y="2198"/>
                  </a:lnTo>
                  <a:lnTo>
                    <a:pt x="1470" y="2187"/>
                  </a:lnTo>
                  <a:lnTo>
                    <a:pt x="1458" y="2173"/>
                  </a:lnTo>
                  <a:lnTo>
                    <a:pt x="1445" y="2158"/>
                  </a:lnTo>
                  <a:lnTo>
                    <a:pt x="1432" y="2141"/>
                  </a:lnTo>
                  <a:lnTo>
                    <a:pt x="1419" y="2121"/>
                  </a:lnTo>
                  <a:lnTo>
                    <a:pt x="1406" y="2099"/>
                  </a:lnTo>
                  <a:lnTo>
                    <a:pt x="1392" y="2074"/>
                  </a:lnTo>
                  <a:lnTo>
                    <a:pt x="1378" y="2048"/>
                  </a:lnTo>
                  <a:close/>
                  <a:moveTo>
                    <a:pt x="78" y="1828"/>
                  </a:moveTo>
                  <a:lnTo>
                    <a:pt x="80" y="1740"/>
                  </a:lnTo>
                  <a:lnTo>
                    <a:pt x="87" y="1654"/>
                  </a:lnTo>
                  <a:lnTo>
                    <a:pt x="97" y="1569"/>
                  </a:lnTo>
                  <a:lnTo>
                    <a:pt x="112" y="1486"/>
                  </a:lnTo>
                  <a:lnTo>
                    <a:pt x="130" y="1403"/>
                  </a:lnTo>
                  <a:lnTo>
                    <a:pt x="153" y="1323"/>
                  </a:lnTo>
                  <a:lnTo>
                    <a:pt x="179" y="1243"/>
                  </a:lnTo>
                  <a:lnTo>
                    <a:pt x="208" y="1166"/>
                  </a:lnTo>
                  <a:lnTo>
                    <a:pt x="241" y="1090"/>
                  </a:lnTo>
                  <a:lnTo>
                    <a:pt x="278" y="1017"/>
                  </a:lnTo>
                  <a:lnTo>
                    <a:pt x="317" y="945"/>
                  </a:lnTo>
                  <a:lnTo>
                    <a:pt x="360" y="875"/>
                  </a:lnTo>
                  <a:lnTo>
                    <a:pt x="406" y="809"/>
                  </a:lnTo>
                  <a:lnTo>
                    <a:pt x="456" y="743"/>
                  </a:lnTo>
                  <a:lnTo>
                    <a:pt x="508" y="681"/>
                  </a:lnTo>
                  <a:lnTo>
                    <a:pt x="563" y="621"/>
                  </a:lnTo>
                  <a:lnTo>
                    <a:pt x="620" y="563"/>
                  </a:lnTo>
                  <a:lnTo>
                    <a:pt x="680" y="508"/>
                  </a:lnTo>
                  <a:lnTo>
                    <a:pt x="743" y="456"/>
                  </a:lnTo>
                  <a:lnTo>
                    <a:pt x="808" y="407"/>
                  </a:lnTo>
                  <a:lnTo>
                    <a:pt x="875" y="361"/>
                  </a:lnTo>
                  <a:lnTo>
                    <a:pt x="945" y="318"/>
                  </a:lnTo>
                  <a:lnTo>
                    <a:pt x="1017" y="279"/>
                  </a:lnTo>
                  <a:lnTo>
                    <a:pt x="1090" y="241"/>
                  </a:lnTo>
                  <a:lnTo>
                    <a:pt x="1166" y="208"/>
                  </a:lnTo>
                  <a:lnTo>
                    <a:pt x="1243" y="179"/>
                  </a:lnTo>
                  <a:lnTo>
                    <a:pt x="1322" y="153"/>
                  </a:lnTo>
                  <a:lnTo>
                    <a:pt x="1403" y="131"/>
                  </a:lnTo>
                  <a:lnTo>
                    <a:pt x="1484" y="113"/>
                  </a:lnTo>
                  <a:lnTo>
                    <a:pt x="1569" y="98"/>
                  </a:lnTo>
                  <a:lnTo>
                    <a:pt x="1653" y="88"/>
                  </a:lnTo>
                  <a:lnTo>
                    <a:pt x="1739" y="80"/>
                  </a:lnTo>
                  <a:lnTo>
                    <a:pt x="1721" y="89"/>
                  </a:lnTo>
                  <a:lnTo>
                    <a:pt x="1704" y="97"/>
                  </a:lnTo>
                  <a:lnTo>
                    <a:pt x="1688" y="107"/>
                  </a:lnTo>
                  <a:lnTo>
                    <a:pt x="1672" y="118"/>
                  </a:lnTo>
                  <a:lnTo>
                    <a:pt x="1658" y="130"/>
                  </a:lnTo>
                  <a:lnTo>
                    <a:pt x="1644" y="143"/>
                  </a:lnTo>
                  <a:lnTo>
                    <a:pt x="1632" y="157"/>
                  </a:lnTo>
                  <a:lnTo>
                    <a:pt x="1620" y="172"/>
                  </a:lnTo>
                  <a:lnTo>
                    <a:pt x="1610" y="188"/>
                  </a:lnTo>
                  <a:lnTo>
                    <a:pt x="1601" y="205"/>
                  </a:lnTo>
                  <a:lnTo>
                    <a:pt x="1593" y="222"/>
                  </a:lnTo>
                  <a:lnTo>
                    <a:pt x="1586" y="240"/>
                  </a:lnTo>
                  <a:lnTo>
                    <a:pt x="1581" y="259"/>
                  </a:lnTo>
                  <a:lnTo>
                    <a:pt x="1577" y="279"/>
                  </a:lnTo>
                  <a:lnTo>
                    <a:pt x="1575" y="299"/>
                  </a:lnTo>
                  <a:lnTo>
                    <a:pt x="1574" y="319"/>
                  </a:lnTo>
                  <a:lnTo>
                    <a:pt x="1574" y="334"/>
                  </a:lnTo>
                  <a:lnTo>
                    <a:pt x="1576" y="349"/>
                  </a:lnTo>
                  <a:lnTo>
                    <a:pt x="1578" y="363"/>
                  </a:lnTo>
                  <a:lnTo>
                    <a:pt x="1580" y="377"/>
                  </a:lnTo>
                  <a:lnTo>
                    <a:pt x="1584" y="390"/>
                  </a:lnTo>
                  <a:lnTo>
                    <a:pt x="1588" y="403"/>
                  </a:lnTo>
                  <a:lnTo>
                    <a:pt x="1593" y="416"/>
                  </a:lnTo>
                  <a:lnTo>
                    <a:pt x="1599" y="429"/>
                  </a:lnTo>
                  <a:lnTo>
                    <a:pt x="1605" y="442"/>
                  </a:lnTo>
                  <a:lnTo>
                    <a:pt x="1612" y="454"/>
                  </a:lnTo>
                  <a:lnTo>
                    <a:pt x="1620" y="465"/>
                  </a:lnTo>
                  <a:lnTo>
                    <a:pt x="1628" y="476"/>
                  </a:lnTo>
                  <a:lnTo>
                    <a:pt x="1637" y="487"/>
                  </a:lnTo>
                  <a:lnTo>
                    <a:pt x="1646" y="497"/>
                  </a:lnTo>
                  <a:lnTo>
                    <a:pt x="1656" y="506"/>
                  </a:lnTo>
                  <a:lnTo>
                    <a:pt x="1666" y="515"/>
                  </a:lnTo>
                  <a:lnTo>
                    <a:pt x="1670" y="520"/>
                  </a:lnTo>
                  <a:lnTo>
                    <a:pt x="1674" y="525"/>
                  </a:lnTo>
                  <a:lnTo>
                    <a:pt x="1676" y="531"/>
                  </a:lnTo>
                  <a:lnTo>
                    <a:pt x="1677" y="537"/>
                  </a:lnTo>
                  <a:lnTo>
                    <a:pt x="1678" y="540"/>
                  </a:lnTo>
                  <a:lnTo>
                    <a:pt x="1677" y="543"/>
                  </a:lnTo>
                  <a:lnTo>
                    <a:pt x="1676" y="545"/>
                  </a:lnTo>
                  <a:lnTo>
                    <a:pt x="1675" y="547"/>
                  </a:lnTo>
                  <a:lnTo>
                    <a:pt x="1673" y="549"/>
                  </a:lnTo>
                  <a:lnTo>
                    <a:pt x="1670" y="551"/>
                  </a:lnTo>
                  <a:lnTo>
                    <a:pt x="1667" y="552"/>
                  </a:lnTo>
                  <a:lnTo>
                    <a:pt x="1663" y="552"/>
                  </a:lnTo>
                  <a:lnTo>
                    <a:pt x="1478" y="552"/>
                  </a:lnTo>
                  <a:lnTo>
                    <a:pt x="1373" y="552"/>
                  </a:lnTo>
                  <a:lnTo>
                    <a:pt x="1357" y="553"/>
                  </a:lnTo>
                  <a:lnTo>
                    <a:pt x="1342" y="555"/>
                  </a:lnTo>
                  <a:lnTo>
                    <a:pt x="1327" y="559"/>
                  </a:lnTo>
                  <a:lnTo>
                    <a:pt x="1312" y="564"/>
                  </a:lnTo>
                  <a:lnTo>
                    <a:pt x="1299" y="571"/>
                  </a:lnTo>
                  <a:lnTo>
                    <a:pt x="1286" y="579"/>
                  </a:lnTo>
                  <a:lnTo>
                    <a:pt x="1274" y="588"/>
                  </a:lnTo>
                  <a:lnTo>
                    <a:pt x="1262" y="598"/>
                  </a:lnTo>
                  <a:lnTo>
                    <a:pt x="1252" y="610"/>
                  </a:lnTo>
                  <a:lnTo>
                    <a:pt x="1242" y="622"/>
                  </a:lnTo>
                  <a:lnTo>
                    <a:pt x="1234" y="635"/>
                  </a:lnTo>
                  <a:lnTo>
                    <a:pt x="1228" y="649"/>
                  </a:lnTo>
                  <a:lnTo>
                    <a:pt x="1223" y="663"/>
                  </a:lnTo>
                  <a:lnTo>
                    <a:pt x="1219" y="678"/>
                  </a:lnTo>
                  <a:lnTo>
                    <a:pt x="1216" y="694"/>
                  </a:lnTo>
                  <a:lnTo>
                    <a:pt x="1216" y="710"/>
                  </a:lnTo>
                  <a:lnTo>
                    <a:pt x="1216" y="726"/>
                  </a:lnTo>
                  <a:lnTo>
                    <a:pt x="1219" y="741"/>
                  </a:lnTo>
                  <a:lnTo>
                    <a:pt x="1223" y="756"/>
                  </a:lnTo>
                  <a:lnTo>
                    <a:pt x="1228" y="771"/>
                  </a:lnTo>
                  <a:lnTo>
                    <a:pt x="1234" y="785"/>
                  </a:lnTo>
                  <a:lnTo>
                    <a:pt x="1242" y="798"/>
                  </a:lnTo>
                  <a:lnTo>
                    <a:pt x="1252" y="810"/>
                  </a:lnTo>
                  <a:lnTo>
                    <a:pt x="1262" y="821"/>
                  </a:lnTo>
                  <a:lnTo>
                    <a:pt x="1274" y="832"/>
                  </a:lnTo>
                  <a:lnTo>
                    <a:pt x="1286" y="841"/>
                  </a:lnTo>
                  <a:lnTo>
                    <a:pt x="1299" y="848"/>
                  </a:lnTo>
                  <a:lnTo>
                    <a:pt x="1312" y="855"/>
                  </a:lnTo>
                  <a:lnTo>
                    <a:pt x="1327" y="860"/>
                  </a:lnTo>
                  <a:lnTo>
                    <a:pt x="1342" y="864"/>
                  </a:lnTo>
                  <a:lnTo>
                    <a:pt x="1357" y="867"/>
                  </a:lnTo>
                  <a:lnTo>
                    <a:pt x="1373" y="867"/>
                  </a:lnTo>
                  <a:lnTo>
                    <a:pt x="1478" y="868"/>
                  </a:lnTo>
                  <a:lnTo>
                    <a:pt x="1449" y="915"/>
                  </a:lnTo>
                  <a:lnTo>
                    <a:pt x="1421" y="964"/>
                  </a:lnTo>
                  <a:lnTo>
                    <a:pt x="1395" y="1013"/>
                  </a:lnTo>
                  <a:lnTo>
                    <a:pt x="1371" y="1062"/>
                  </a:lnTo>
                  <a:lnTo>
                    <a:pt x="1348" y="1112"/>
                  </a:lnTo>
                  <a:lnTo>
                    <a:pt x="1326" y="1163"/>
                  </a:lnTo>
                  <a:lnTo>
                    <a:pt x="1307" y="1213"/>
                  </a:lnTo>
                  <a:lnTo>
                    <a:pt x="1289" y="1264"/>
                  </a:lnTo>
                  <a:lnTo>
                    <a:pt x="1273" y="1315"/>
                  </a:lnTo>
                  <a:lnTo>
                    <a:pt x="1258" y="1365"/>
                  </a:lnTo>
                  <a:lnTo>
                    <a:pt x="1244" y="1415"/>
                  </a:lnTo>
                  <a:lnTo>
                    <a:pt x="1234" y="1465"/>
                  </a:lnTo>
                  <a:lnTo>
                    <a:pt x="1225" y="1514"/>
                  </a:lnTo>
                  <a:lnTo>
                    <a:pt x="1218" y="1562"/>
                  </a:lnTo>
                  <a:lnTo>
                    <a:pt x="1212" y="1609"/>
                  </a:lnTo>
                  <a:lnTo>
                    <a:pt x="1209" y="1656"/>
                  </a:lnTo>
                  <a:lnTo>
                    <a:pt x="1209" y="1661"/>
                  </a:lnTo>
                  <a:lnTo>
                    <a:pt x="1209" y="1667"/>
                  </a:lnTo>
                  <a:lnTo>
                    <a:pt x="1209" y="1672"/>
                  </a:lnTo>
                  <a:lnTo>
                    <a:pt x="1209" y="1677"/>
                  </a:lnTo>
                  <a:lnTo>
                    <a:pt x="1209" y="1683"/>
                  </a:lnTo>
                  <a:lnTo>
                    <a:pt x="1209" y="1688"/>
                  </a:lnTo>
                  <a:lnTo>
                    <a:pt x="1209" y="1693"/>
                  </a:lnTo>
                  <a:lnTo>
                    <a:pt x="1209" y="1699"/>
                  </a:lnTo>
                  <a:lnTo>
                    <a:pt x="1195" y="1690"/>
                  </a:lnTo>
                  <a:lnTo>
                    <a:pt x="1180" y="1680"/>
                  </a:lnTo>
                  <a:lnTo>
                    <a:pt x="1166" y="1671"/>
                  </a:lnTo>
                  <a:lnTo>
                    <a:pt x="1151" y="1662"/>
                  </a:lnTo>
                  <a:lnTo>
                    <a:pt x="1135" y="1651"/>
                  </a:lnTo>
                  <a:lnTo>
                    <a:pt x="1119" y="1642"/>
                  </a:lnTo>
                  <a:lnTo>
                    <a:pt x="1103" y="1632"/>
                  </a:lnTo>
                  <a:lnTo>
                    <a:pt x="1087" y="1622"/>
                  </a:lnTo>
                  <a:lnTo>
                    <a:pt x="1073" y="1613"/>
                  </a:lnTo>
                  <a:lnTo>
                    <a:pt x="1058" y="1603"/>
                  </a:lnTo>
                  <a:lnTo>
                    <a:pt x="1043" y="1593"/>
                  </a:lnTo>
                  <a:lnTo>
                    <a:pt x="1028" y="1582"/>
                  </a:lnTo>
                  <a:lnTo>
                    <a:pt x="1013" y="1570"/>
                  </a:lnTo>
                  <a:lnTo>
                    <a:pt x="998" y="1558"/>
                  </a:lnTo>
                  <a:lnTo>
                    <a:pt x="983" y="1545"/>
                  </a:lnTo>
                  <a:lnTo>
                    <a:pt x="967" y="1531"/>
                  </a:lnTo>
                  <a:lnTo>
                    <a:pt x="977" y="1502"/>
                  </a:lnTo>
                  <a:lnTo>
                    <a:pt x="986" y="1471"/>
                  </a:lnTo>
                  <a:lnTo>
                    <a:pt x="995" y="1442"/>
                  </a:lnTo>
                  <a:lnTo>
                    <a:pt x="1003" y="1413"/>
                  </a:lnTo>
                  <a:lnTo>
                    <a:pt x="1016" y="1357"/>
                  </a:lnTo>
                  <a:lnTo>
                    <a:pt x="1027" y="1302"/>
                  </a:lnTo>
                  <a:lnTo>
                    <a:pt x="1036" y="1253"/>
                  </a:lnTo>
                  <a:lnTo>
                    <a:pt x="1042" y="1210"/>
                  </a:lnTo>
                  <a:lnTo>
                    <a:pt x="1045" y="1175"/>
                  </a:lnTo>
                  <a:lnTo>
                    <a:pt x="1046" y="1147"/>
                  </a:lnTo>
                  <a:lnTo>
                    <a:pt x="1046" y="1132"/>
                  </a:lnTo>
                  <a:lnTo>
                    <a:pt x="1044" y="1114"/>
                  </a:lnTo>
                  <a:lnTo>
                    <a:pt x="1042" y="1095"/>
                  </a:lnTo>
                  <a:lnTo>
                    <a:pt x="1038" y="1076"/>
                  </a:lnTo>
                  <a:lnTo>
                    <a:pt x="1034" y="1056"/>
                  </a:lnTo>
                  <a:lnTo>
                    <a:pt x="1028" y="1035"/>
                  </a:lnTo>
                  <a:lnTo>
                    <a:pt x="1021" y="1015"/>
                  </a:lnTo>
                  <a:lnTo>
                    <a:pt x="1012" y="995"/>
                  </a:lnTo>
                  <a:lnTo>
                    <a:pt x="1007" y="986"/>
                  </a:lnTo>
                  <a:lnTo>
                    <a:pt x="1001" y="976"/>
                  </a:lnTo>
                  <a:lnTo>
                    <a:pt x="995" y="968"/>
                  </a:lnTo>
                  <a:lnTo>
                    <a:pt x="989" y="959"/>
                  </a:lnTo>
                  <a:lnTo>
                    <a:pt x="982" y="950"/>
                  </a:lnTo>
                  <a:lnTo>
                    <a:pt x="974" y="942"/>
                  </a:lnTo>
                  <a:lnTo>
                    <a:pt x="965" y="935"/>
                  </a:lnTo>
                  <a:lnTo>
                    <a:pt x="957" y="928"/>
                  </a:lnTo>
                  <a:lnTo>
                    <a:pt x="948" y="922"/>
                  </a:lnTo>
                  <a:lnTo>
                    <a:pt x="938" y="917"/>
                  </a:lnTo>
                  <a:lnTo>
                    <a:pt x="928" y="912"/>
                  </a:lnTo>
                  <a:lnTo>
                    <a:pt x="917" y="908"/>
                  </a:lnTo>
                  <a:lnTo>
                    <a:pt x="906" y="905"/>
                  </a:lnTo>
                  <a:lnTo>
                    <a:pt x="894" y="903"/>
                  </a:lnTo>
                  <a:lnTo>
                    <a:pt x="881" y="901"/>
                  </a:lnTo>
                  <a:lnTo>
                    <a:pt x="868" y="901"/>
                  </a:lnTo>
                  <a:lnTo>
                    <a:pt x="852" y="901"/>
                  </a:lnTo>
                  <a:lnTo>
                    <a:pt x="836" y="903"/>
                  </a:lnTo>
                  <a:lnTo>
                    <a:pt x="821" y="906"/>
                  </a:lnTo>
                  <a:lnTo>
                    <a:pt x="808" y="910"/>
                  </a:lnTo>
                  <a:lnTo>
                    <a:pt x="795" y="915"/>
                  </a:lnTo>
                  <a:lnTo>
                    <a:pt x="783" y="920"/>
                  </a:lnTo>
                  <a:lnTo>
                    <a:pt x="772" y="927"/>
                  </a:lnTo>
                  <a:lnTo>
                    <a:pt x="761" y="934"/>
                  </a:lnTo>
                  <a:lnTo>
                    <a:pt x="752" y="943"/>
                  </a:lnTo>
                  <a:lnTo>
                    <a:pt x="743" y="951"/>
                  </a:lnTo>
                  <a:lnTo>
                    <a:pt x="735" y="962"/>
                  </a:lnTo>
                  <a:lnTo>
                    <a:pt x="728" y="972"/>
                  </a:lnTo>
                  <a:lnTo>
                    <a:pt x="722" y="982"/>
                  </a:lnTo>
                  <a:lnTo>
                    <a:pt x="716" y="993"/>
                  </a:lnTo>
                  <a:lnTo>
                    <a:pt x="710" y="1005"/>
                  </a:lnTo>
                  <a:lnTo>
                    <a:pt x="706" y="1017"/>
                  </a:lnTo>
                  <a:lnTo>
                    <a:pt x="702" y="1029"/>
                  </a:lnTo>
                  <a:lnTo>
                    <a:pt x="699" y="1041"/>
                  </a:lnTo>
                  <a:lnTo>
                    <a:pt x="696" y="1054"/>
                  </a:lnTo>
                  <a:lnTo>
                    <a:pt x="693" y="1066"/>
                  </a:lnTo>
                  <a:lnTo>
                    <a:pt x="689" y="1092"/>
                  </a:lnTo>
                  <a:lnTo>
                    <a:pt x="688" y="1117"/>
                  </a:lnTo>
                  <a:lnTo>
                    <a:pt x="688" y="1142"/>
                  </a:lnTo>
                  <a:lnTo>
                    <a:pt x="690" y="1166"/>
                  </a:lnTo>
                  <a:lnTo>
                    <a:pt x="694" y="1187"/>
                  </a:lnTo>
                  <a:lnTo>
                    <a:pt x="698" y="1207"/>
                  </a:lnTo>
                  <a:lnTo>
                    <a:pt x="702" y="1226"/>
                  </a:lnTo>
                  <a:lnTo>
                    <a:pt x="708" y="1246"/>
                  </a:lnTo>
                  <a:lnTo>
                    <a:pt x="715" y="1266"/>
                  </a:lnTo>
                  <a:lnTo>
                    <a:pt x="722" y="1286"/>
                  </a:lnTo>
                  <a:lnTo>
                    <a:pt x="730" y="1308"/>
                  </a:lnTo>
                  <a:lnTo>
                    <a:pt x="738" y="1328"/>
                  </a:lnTo>
                  <a:lnTo>
                    <a:pt x="747" y="1348"/>
                  </a:lnTo>
                  <a:lnTo>
                    <a:pt x="757" y="1369"/>
                  </a:lnTo>
                  <a:lnTo>
                    <a:pt x="768" y="1389"/>
                  </a:lnTo>
                  <a:lnTo>
                    <a:pt x="778" y="1409"/>
                  </a:lnTo>
                  <a:lnTo>
                    <a:pt x="790" y="1429"/>
                  </a:lnTo>
                  <a:lnTo>
                    <a:pt x="801" y="1449"/>
                  </a:lnTo>
                  <a:lnTo>
                    <a:pt x="826" y="1488"/>
                  </a:lnTo>
                  <a:lnTo>
                    <a:pt x="851" y="1524"/>
                  </a:lnTo>
                  <a:lnTo>
                    <a:pt x="847" y="1533"/>
                  </a:lnTo>
                  <a:lnTo>
                    <a:pt x="844" y="1541"/>
                  </a:lnTo>
                  <a:lnTo>
                    <a:pt x="840" y="1550"/>
                  </a:lnTo>
                  <a:lnTo>
                    <a:pt x="836" y="1558"/>
                  </a:lnTo>
                  <a:lnTo>
                    <a:pt x="832" y="1567"/>
                  </a:lnTo>
                  <a:lnTo>
                    <a:pt x="829" y="1575"/>
                  </a:lnTo>
                  <a:lnTo>
                    <a:pt x="825" y="1583"/>
                  </a:lnTo>
                  <a:lnTo>
                    <a:pt x="821" y="1591"/>
                  </a:lnTo>
                  <a:lnTo>
                    <a:pt x="808" y="1620"/>
                  </a:lnTo>
                  <a:lnTo>
                    <a:pt x="794" y="1654"/>
                  </a:lnTo>
                  <a:lnTo>
                    <a:pt x="778" y="1691"/>
                  </a:lnTo>
                  <a:lnTo>
                    <a:pt x="760" y="1732"/>
                  </a:lnTo>
                  <a:lnTo>
                    <a:pt x="740" y="1777"/>
                  </a:lnTo>
                  <a:lnTo>
                    <a:pt x="719" y="1824"/>
                  </a:lnTo>
                  <a:lnTo>
                    <a:pt x="695" y="1875"/>
                  </a:lnTo>
                  <a:lnTo>
                    <a:pt x="669" y="1927"/>
                  </a:lnTo>
                  <a:lnTo>
                    <a:pt x="651" y="1963"/>
                  </a:lnTo>
                  <a:lnTo>
                    <a:pt x="634" y="1998"/>
                  </a:lnTo>
                  <a:lnTo>
                    <a:pt x="618" y="2034"/>
                  </a:lnTo>
                  <a:lnTo>
                    <a:pt x="604" y="2069"/>
                  </a:lnTo>
                  <a:lnTo>
                    <a:pt x="591" y="2104"/>
                  </a:lnTo>
                  <a:lnTo>
                    <a:pt x="578" y="2138"/>
                  </a:lnTo>
                  <a:lnTo>
                    <a:pt x="567" y="2173"/>
                  </a:lnTo>
                  <a:lnTo>
                    <a:pt x="558" y="2208"/>
                  </a:lnTo>
                  <a:lnTo>
                    <a:pt x="549" y="2242"/>
                  </a:lnTo>
                  <a:lnTo>
                    <a:pt x="542" y="2275"/>
                  </a:lnTo>
                  <a:lnTo>
                    <a:pt x="535" y="2308"/>
                  </a:lnTo>
                  <a:lnTo>
                    <a:pt x="530" y="2341"/>
                  </a:lnTo>
                  <a:lnTo>
                    <a:pt x="526" y="2375"/>
                  </a:lnTo>
                  <a:lnTo>
                    <a:pt x="523" y="2407"/>
                  </a:lnTo>
                  <a:lnTo>
                    <a:pt x="521" y="2438"/>
                  </a:lnTo>
                  <a:lnTo>
                    <a:pt x="520" y="2470"/>
                  </a:lnTo>
                  <a:lnTo>
                    <a:pt x="519" y="2493"/>
                  </a:lnTo>
                  <a:lnTo>
                    <a:pt x="520" y="2515"/>
                  </a:lnTo>
                  <a:lnTo>
                    <a:pt x="521" y="2538"/>
                  </a:lnTo>
                  <a:lnTo>
                    <a:pt x="523" y="2559"/>
                  </a:lnTo>
                  <a:lnTo>
                    <a:pt x="525" y="2579"/>
                  </a:lnTo>
                  <a:lnTo>
                    <a:pt x="528" y="2599"/>
                  </a:lnTo>
                  <a:lnTo>
                    <a:pt x="531" y="2618"/>
                  </a:lnTo>
                  <a:lnTo>
                    <a:pt x="535" y="2636"/>
                  </a:lnTo>
                  <a:lnTo>
                    <a:pt x="544" y="2671"/>
                  </a:lnTo>
                  <a:lnTo>
                    <a:pt x="554" y="2704"/>
                  </a:lnTo>
                  <a:lnTo>
                    <a:pt x="565" y="2733"/>
                  </a:lnTo>
                  <a:lnTo>
                    <a:pt x="577" y="2760"/>
                  </a:lnTo>
                  <a:lnTo>
                    <a:pt x="589" y="2785"/>
                  </a:lnTo>
                  <a:lnTo>
                    <a:pt x="602" y="2807"/>
                  </a:lnTo>
                  <a:lnTo>
                    <a:pt x="615" y="2827"/>
                  </a:lnTo>
                  <a:lnTo>
                    <a:pt x="627" y="2845"/>
                  </a:lnTo>
                  <a:lnTo>
                    <a:pt x="650" y="2876"/>
                  </a:lnTo>
                  <a:lnTo>
                    <a:pt x="670" y="2898"/>
                  </a:lnTo>
                  <a:lnTo>
                    <a:pt x="682" y="2911"/>
                  </a:lnTo>
                  <a:lnTo>
                    <a:pt x="697" y="2924"/>
                  </a:lnTo>
                  <a:lnTo>
                    <a:pt x="714" y="2937"/>
                  </a:lnTo>
                  <a:lnTo>
                    <a:pt x="732" y="2950"/>
                  </a:lnTo>
                  <a:lnTo>
                    <a:pt x="751" y="2962"/>
                  </a:lnTo>
                  <a:lnTo>
                    <a:pt x="772" y="2974"/>
                  </a:lnTo>
                  <a:lnTo>
                    <a:pt x="793" y="2984"/>
                  </a:lnTo>
                  <a:lnTo>
                    <a:pt x="816" y="2994"/>
                  </a:lnTo>
                  <a:lnTo>
                    <a:pt x="838" y="3002"/>
                  </a:lnTo>
                  <a:lnTo>
                    <a:pt x="862" y="3008"/>
                  </a:lnTo>
                  <a:lnTo>
                    <a:pt x="873" y="3010"/>
                  </a:lnTo>
                  <a:lnTo>
                    <a:pt x="885" y="3011"/>
                  </a:lnTo>
                  <a:lnTo>
                    <a:pt x="897" y="3012"/>
                  </a:lnTo>
                  <a:lnTo>
                    <a:pt x="908" y="3013"/>
                  </a:lnTo>
                  <a:lnTo>
                    <a:pt x="920" y="3013"/>
                  </a:lnTo>
                  <a:lnTo>
                    <a:pt x="931" y="3012"/>
                  </a:lnTo>
                  <a:lnTo>
                    <a:pt x="942" y="3010"/>
                  </a:lnTo>
                  <a:lnTo>
                    <a:pt x="953" y="3008"/>
                  </a:lnTo>
                  <a:lnTo>
                    <a:pt x="964" y="3005"/>
                  </a:lnTo>
                  <a:lnTo>
                    <a:pt x="976" y="3001"/>
                  </a:lnTo>
                  <a:lnTo>
                    <a:pt x="986" y="2996"/>
                  </a:lnTo>
                  <a:lnTo>
                    <a:pt x="997" y="2990"/>
                  </a:lnTo>
                  <a:lnTo>
                    <a:pt x="1011" y="2980"/>
                  </a:lnTo>
                  <a:lnTo>
                    <a:pt x="1024" y="2969"/>
                  </a:lnTo>
                  <a:lnTo>
                    <a:pt x="1034" y="2958"/>
                  </a:lnTo>
                  <a:lnTo>
                    <a:pt x="1043" y="2946"/>
                  </a:lnTo>
                  <a:lnTo>
                    <a:pt x="1051" y="2935"/>
                  </a:lnTo>
                  <a:lnTo>
                    <a:pt x="1057" y="2922"/>
                  </a:lnTo>
                  <a:lnTo>
                    <a:pt x="1062" y="2910"/>
                  </a:lnTo>
                  <a:lnTo>
                    <a:pt x="1066" y="2898"/>
                  </a:lnTo>
                  <a:lnTo>
                    <a:pt x="1069" y="2886"/>
                  </a:lnTo>
                  <a:lnTo>
                    <a:pt x="1071" y="2874"/>
                  </a:lnTo>
                  <a:lnTo>
                    <a:pt x="1073" y="2862"/>
                  </a:lnTo>
                  <a:lnTo>
                    <a:pt x="1074" y="2851"/>
                  </a:lnTo>
                  <a:lnTo>
                    <a:pt x="1075" y="2830"/>
                  </a:lnTo>
                  <a:lnTo>
                    <a:pt x="1076" y="2813"/>
                  </a:lnTo>
                  <a:lnTo>
                    <a:pt x="1076" y="2813"/>
                  </a:lnTo>
                  <a:lnTo>
                    <a:pt x="1076" y="2813"/>
                  </a:lnTo>
                  <a:lnTo>
                    <a:pt x="1076" y="2812"/>
                  </a:lnTo>
                  <a:lnTo>
                    <a:pt x="1076" y="2812"/>
                  </a:lnTo>
                  <a:lnTo>
                    <a:pt x="1076" y="2812"/>
                  </a:lnTo>
                  <a:lnTo>
                    <a:pt x="1076" y="2811"/>
                  </a:lnTo>
                  <a:lnTo>
                    <a:pt x="1076" y="2811"/>
                  </a:lnTo>
                  <a:lnTo>
                    <a:pt x="1076" y="2811"/>
                  </a:lnTo>
                  <a:lnTo>
                    <a:pt x="1079" y="2806"/>
                  </a:lnTo>
                  <a:lnTo>
                    <a:pt x="1082" y="2801"/>
                  </a:lnTo>
                  <a:lnTo>
                    <a:pt x="1084" y="2797"/>
                  </a:lnTo>
                  <a:lnTo>
                    <a:pt x="1087" y="2791"/>
                  </a:lnTo>
                  <a:lnTo>
                    <a:pt x="1090" y="2786"/>
                  </a:lnTo>
                  <a:lnTo>
                    <a:pt x="1093" y="2780"/>
                  </a:lnTo>
                  <a:lnTo>
                    <a:pt x="1096" y="2774"/>
                  </a:lnTo>
                  <a:lnTo>
                    <a:pt x="1099" y="2768"/>
                  </a:lnTo>
                  <a:lnTo>
                    <a:pt x="1102" y="2760"/>
                  </a:lnTo>
                  <a:lnTo>
                    <a:pt x="1105" y="2754"/>
                  </a:lnTo>
                  <a:lnTo>
                    <a:pt x="1108" y="2750"/>
                  </a:lnTo>
                  <a:lnTo>
                    <a:pt x="1112" y="2746"/>
                  </a:lnTo>
                  <a:lnTo>
                    <a:pt x="1115" y="2743"/>
                  </a:lnTo>
                  <a:lnTo>
                    <a:pt x="1118" y="2742"/>
                  </a:lnTo>
                  <a:lnTo>
                    <a:pt x="1121" y="2741"/>
                  </a:lnTo>
                  <a:lnTo>
                    <a:pt x="1124" y="2741"/>
                  </a:lnTo>
                  <a:lnTo>
                    <a:pt x="1130" y="2743"/>
                  </a:lnTo>
                  <a:lnTo>
                    <a:pt x="1136" y="2747"/>
                  </a:lnTo>
                  <a:lnTo>
                    <a:pt x="1142" y="2753"/>
                  </a:lnTo>
                  <a:lnTo>
                    <a:pt x="1147" y="2760"/>
                  </a:lnTo>
                  <a:lnTo>
                    <a:pt x="1170" y="2783"/>
                  </a:lnTo>
                  <a:lnTo>
                    <a:pt x="1196" y="2807"/>
                  </a:lnTo>
                  <a:lnTo>
                    <a:pt x="1224" y="2831"/>
                  </a:lnTo>
                  <a:lnTo>
                    <a:pt x="1256" y="2856"/>
                  </a:lnTo>
                  <a:lnTo>
                    <a:pt x="1288" y="2880"/>
                  </a:lnTo>
                  <a:lnTo>
                    <a:pt x="1321" y="2902"/>
                  </a:lnTo>
                  <a:lnTo>
                    <a:pt x="1338" y="2912"/>
                  </a:lnTo>
                  <a:lnTo>
                    <a:pt x="1355" y="2922"/>
                  </a:lnTo>
                  <a:lnTo>
                    <a:pt x="1372" y="2931"/>
                  </a:lnTo>
                  <a:lnTo>
                    <a:pt x="1389" y="2939"/>
                  </a:lnTo>
                  <a:lnTo>
                    <a:pt x="1392" y="2965"/>
                  </a:lnTo>
                  <a:lnTo>
                    <a:pt x="1396" y="2992"/>
                  </a:lnTo>
                  <a:lnTo>
                    <a:pt x="1401" y="3018"/>
                  </a:lnTo>
                  <a:lnTo>
                    <a:pt x="1407" y="3047"/>
                  </a:lnTo>
                  <a:lnTo>
                    <a:pt x="1415" y="3074"/>
                  </a:lnTo>
                  <a:lnTo>
                    <a:pt x="1424" y="3101"/>
                  </a:lnTo>
                  <a:lnTo>
                    <a:pt x="1434" y="3129"/>
                  </a:lnTo>
                  <a:lnTo>
                    <a:pt x="1447" y="3156"/>
                  </a:lnTo>
                  <a:lnTo>
                    <a:pt x="1461" y="3184"/>
                  </a:lnTo>
                  <a:lnTo>
                    <a:pt x="1478" y="3211"/>
                  </a:lnTo>
                  <a:lnTo>
                    <a:pt x="1487" y="3226"/>
                  </a:lnTo>
                  <a:lnTo>
                    <a:pt x="1496" y="3239"/>
                  </a:lnTo>
                  <a:lnTo>
                    <a:pt x="1507" y="3253"/>
                  </a:lnTo>
                  <a:lnTo>
                    <a:pt x="1517" y="3266"/>
                  </a:lnTo>
                  <a:lnTo>
                    <a:pt x="1530" y="3279"/>
                  </a:lnTo>
                  <a:lnTo>
                    <a:pt x="1542" y="3292"/>
                  </a:lnTo>
                  <a:lnTo>
                    <a:pt x="1554" y="3305"/>
                  </a:lnTo>
                  <a:lnTo>
                    <a:pt x="1568" y="3318"/>
                  </a:lnTo>
                  <a:lnTo>
                    <a:pt x="1582" y="3331"/>
                  </a:lnTo>
                  <a:lnTo>
                    <a:pt x="1597" y="3344"/>
                  </a:lnTo>
                  <a:lnTo>
                    <a:pt x="1612" y="3356"/>
                  </a:lnTo>
                  <a:lnTo>
                    <a:pt x="1628" y="3368"/>
                  </a:lnTo>
                  <a:lnTo>
                    <a:pt x="1629" y="3369"/>
                  </a:lnTo>
                  <a:lnTo>
                    <a:pt x="1630" y="3369"/>
                  </a:lnTo>
                  <a:lnTo>
                    <a:pt x="1631" y="3370"/>
                  </a:lnTo>
                  <a:lnTo>
                    <a:pt x="1631" y="3370"/>
                  </a:lnTo>
                  <a:lnTo>
                    <a:pt x="1632" y="3371"/>
                  </a:lnTo>
                  <a:lnTo>
                    <a:pt x="1633" y="3371"/>
                  </a:lnTo>
                  <a:lnTo>
                    <a:pt x="1634" y="3372"/>
                  </a:lnTo>
                  <a:lnTo>
                    <a:pt x="1635" y="3372"/>
                  </a:lnTo>
                  <a:lnTo>
                    <a:pt x="1634" y="3376"/>
                  </a:lnTo>
                  <a:lnTo>
                    <a:pt x="1633" y="3380"/>
                  </a:lnTo>
                  <a:lnTo>
                    <a:pt x="1633" y="3384"/>
                  </a:lnTo>
                  <a:lnTo>
                    <a:pt x="1632" y="3388"/>
                  </a:lnTo>
                  <a:lnTo>
                    <a:pt x="1632" y="3392"/>
                  </a:lnTo>
                  <a:lnTo>
                    <a:pt x="1632" y="3397"/>
                  </a:lnTo>
                  <a:lnTo>
                    <a:pt x="1632" y="3401"/>
                  </a:lnTo>
                  <a:lnTo>
                    <a:pt x="1632" y="3405"/>
                  </a:lnTo>
                  <a:lnTo>
                    <a:pt x="1632" y="3421"/>
                  </a:lnTo>
                  <a:lnTo>
                    <a:pt x="1633" y="3436"/>
                  </a:lnTo>
                  <a:lnTo>
                    <a:pt x="1635" y="3450"/>
                  </a:lnTo>
                  <a:lnTo>
                    <a:pt x="1638" y="3464"/>
                  </a:lnTo>
                  <a:lnTo>
                    <a:pt x="1642" y="3477"/>
                  </a:lnTo>
                  <a:lnTo>
                    <a:pt x="1646" y="3489"/>
                  </a:lnTo>
                  <a:lnTo>
                    <a:pt x="1651" y="3500"/>
                  </a:lnTo>
                  <a:lnTo>
                    <a:pt x="1657" y="3511"/>
                  </a:lnTo>
                  <a:lnTo>
                    <a:pt x="1664" y="3521"/>
                  </a:lnTo>
                  <a:lnTo>
                    <a:pt x="1671" y="3531"/>
                  </a:lnTo>
                  <a:lnTo>
                    <a:pt x="1680" y="3540"/>
                  </a:lnTo>
                  <a:lnTo>
                    <a:pt x="1688" y="3548"/>
                  </a:lnTo>
                  <a:lnTo>
                    <a:pt x="1698" y="3555"/>
                  </a:lnTo>
                  <a:lnTo>
                    <a:pt x="1708" y="3562"/>
                  </a:lnTo>
                  <a:lnTo>
                    <a:pt x="1719" y="3568"/>
                  </a:lnTo>
                  <a:lnTo>
                    <a:pt x="1731" y="3573"/>
                  </a:lnTo>
                  <a:lnTo>
                    <a:pt x="1646" y="3566"/>
                  </a:lnTo>
                  <a:lnTo>
                    <a:pt x="1561" y="3555"/>
                  </a:lnTo>
                  <a:lnTo>
                    <a:pt x="1477" y="3541"/>
                  </a:lnTo>
                  <a:lnTo>
                    <a:pt x="1396" y="3522"/>
                  </a:lnTo>
                  <a:lnTo>
                    <a:pt x="1316" y="3500"/>
                  </a:lnTo>
                  <a:lnTo>
                    <a:pt x="1236" y="3474"/>
                  </a:lnTo>
                  <a:lnTo>
                    <a:pt x="1160" y="3445"/>
                  </a:lnTo>
                  <a:lnTo>
                    <a:pt x="1085" y="3412"/>
                  </a:lnTo>
                  <a:lnTo>
                    <a:pt x="1012" y="3374"/>
                  </a:lnTo>
                  <a:lnTo>
                    <a:pt x="939" y="3335"/>
                  </a:lnTo>
                  <a:lnTo>
                    <a:pt x="870" y="3292"/>
                  </a:lnTo>
                  <a:lnTo>
                    <a:pt x="804" y="3246"/>
                  </a:lnTo>
                  <a:lnTo>
                    <a:pt x="739" y="3196"/>
                  </a:lnTo>
                  <a:lnTo>
                    <a:pt x="676" y="3145"/>
                  </a:lnTo>
                  <a:lnTo>
                    <a:pt x="617" y="3090"/>
                  </a:lnTo>
                  <a:lnTo>
                    <a:pt x="560" y="3032"/>
                  </a:lnTo>
                  <a:lnTo>
                    <a:pt x="505" y="2972"/>
                  </a:lnTo>
                  <a:lnTo>
                    <a:pt x="454" y="2910"/>
                  </a:lnTo>
                  <a:lnTo>
                    <a:pt x="404" y="2845"/>
                  </a:lnTo>
                  <a:lnTo>
                    <a:pt x="358" y="2778"/>
                  </a:lnTo>
                  <a:lnTo>
                    <a:pt x="316" y="2709"/>
                  </a:lnTo>
                  <a:lnTo>
                    <a:pt x="276" y="2636"/>
                  </a:lnTo>
                  <a:lnTo>
                    <a:pt x="240" y="2563"/>
                  </a:lnTo>
                  <a:lnTo>
                    <a:pt x="207" y="2487"/>
                  </a:lnTo>
                  <a:lnTo>
                    <a:pt x="178" y="2410"/>
                  </a:lnTo>
                  <a:lnTo>
                    <a:pt x="153" y="2331"/>
                  </a:lnTo>
                  <a:lnTo>
                    <a:pt x="130" y="2251"/>
                  </a:lnTo>
                  <a:lnTo>
                    <a:pt x="111" y="2168"/>
                  </a:lnTo>
                  <a:lnTo>
                    <a:pt x="97" y="2085"/>
                  </a:lnTo>
                  <a:lnTo>
                    <a:pt x="87" y="2000"/>
                  </a:lnTo>
                  <a:lnTo>
                    <a:pt x="80" y="1914"/>
                  </a:lnTo>
                  <a:lnTo>
                    <a:pt x="78" y="1828"/>
                  </a:lnTo>
                  <a:close/>
                  <a:moveTo>
                    <a:pt x="1880" y="3575"/>
                  </a:moveTo>
                  <a:lnTo>
                    <a:pt x="1893" y="3569"/>
                  </a:lnTo>
                  <a:lnTo>
                    <a:pt x="1904" y="3562"/>
                  </a:lnTo>
                  <a:lnTo>
                    <a:pt x="1916" y="3555"/>
                  </a:lnTo>
                  <a:lnTo>
                    <a:pt x="1926" y="3547"/>
                  </a:lnTo>
                  <a:lnTo>
                    <a:pt x="1936" y="3538"/>
                  </a:lnTo>
                  <a:lnTo>
                    <a:pt x="1946" y="3529"/>
                  </a:lnTo>
                  <a:lnTo>
                    <a:pt x="1954" y="3519"/>
                  </a:lnTo>
                  <a:lnTo>
                    <a:pt x="1962" y="3508"/>
                  </a:lnTo>
                  <a:lnTo>
                    <a:pt x="1969" y="3497"/>
                  </a:lnTo>
                  <a:lnTo>
                    <a:pt x="1976" y="3485"/>
                  </a:lnTo>
                  <a:lnTo>
                    <a:pt x="1981" y="3473"/>
                  </a:lnTo>
                  <a:lnTo>
                    <a:pt x="1986" y="3460"/>
                  </a:lnTo>
                  <a:lnTo>
                    <a:pt x="1989" y="3447"/>
                  </a:lnTo>
                  <a:lnTo>
                    <a:pt x="1992" y="3433"/>
                  </a:lnTo>
                  <a:lnTo>
                    <a:pt x="1994" y="3420"/>
                  </a:lnTo>
                  <a:lnTo>
                    <a:pt x="1994" y="3405"/>
                  </a:lnTo>
                  <a:lnTo>
                    <a:pt x="1994" y="3401"/>
                  </a:lnTo>
                  <a:lnTo>
                    <a:pt x="1994" y="3397"/>
                  </a:lnTo>
                  <a:lnTo>
                    <a:pt x="1994" y="3392"/>
                  </a:lnTo>
                  <a:lnTo>
                    <a:pt x="1993" y="3388"/>
                  </a:lnTo>
                  <a:lnTo>
                    <a:pt x="1993" y="3384"/>
                  </a:lnTo>
                  <a:lnTo>
                    <a:pt x="1992" y="3379"/>
                  </a:lnTo>
                  <a:lnTo>
                    <a:pt x="1992" y="3375"/>
                  </a:lnTo>
                  <a:lnTo>
                    <a:pt x="1991" y="3371"/>
                  </a:lnTo>
                  <a:lnTo>
                    <a:pt x="2011" y="3357"/>
                  </a:lnTo>
                  <a:lnTo>
                    <a:pt x="2030" y="3342"/>
                  </a:lnTo>
                  <a:lnTo>
                    <a:pt x="2048" y="3326"/>
                  </a:lnTo>
                  <a:lnTo>
                    <a:pt x="2064" y="3310"/>
                  </a:lnTo>
                  <a:lnTo>
                    <a:pt x="2081" y="3295"/>
                  </a:lnTo>
                  <a:lnTo>
                    <a:pt x="2094" y="3280"/>
                  </a:lnTo>
                  <a:lnTo>
                    <a:pt x="2107" y="3265"/>
                  </a:lnTo>
                  <a:lnTo>
                    <a:pt x="2118" y="3252"/>
                  </a:lnTo>
                  <a:lnTo>
                    <a:pt x="2127" y="3239"/>
                  </a:lnTo>
                  <a:lnTo>
                    <a:pt x="2136" y="3225"/>
                  </a:lnTo>
                  <a:lnTo>
                    <a:pt x="2145" y="3210"/>
                  </a:lnTo>
                  <a:lnTo>
                    <a:pt x="2154" y="3195"/>
                  </a:lnTo>
                  <a:lnTo>
                    <a:pt x="2162" y="3180"/>
                  </a:lnTo>
                  <a:lnTo>
                    <a:pt x="2170" y="3164"/>
                  </a:lnTo>
                  <a:lnTo>
                    <a:pt x="2178" y="3147"/>
                  </a:lnTo>
                  <a:lnTo>
                    <a:pt x="2185" y="3129"/>
                  </a:lnTo>
                  <a:lnTo>
                    <a:pt x="2191" y="3111"/>
                  </a:lnTo>
                  <a:lnTo>
                    <a:pt x="2197" y="3093"/>
                  </a:lnTo>
                  <a:lnTo>
                    <a:pt x="2202" y="3074"/>
                  </a:lnTo>
                  <a:lnTo>
                    <a:pt x="2206" y="3054"/>
                  </a:lnTo>
                  <a:lnTo>
                    <a:pt x="2209" y="3033"/>
                  </a:lnTo>
                  <a:lnTo>
                    <a:pt x="2212" y="3012"/>
                  </a:lnTo>
                  <a:lnTo>
                    <a:pt x="2214" y="2991"/>
                  </a:lnTo>
                  <a:lnTo>
                    <a:pt x="2214" y="2969"/>
                  </a:lnTo>
                  <a:lnTo>
                    <a:pt x="2214" y="2968"/>
                  </a:lnTo>
                  <a:lnTo>
                    <a:pt x="2214" y="2966"/>
                  </a:lnTo>
                  <a:lnTo>
                    <a:pt x="2214" y="2965"/>
                  </a:lnTo>
                  <a:lnTo>
                    <a:pt x="2214" y="2963"/>
                  </a:lnTo>
                  <a:lnTo>
                    <a:pt x="2214" y="2962"/>
                  </a:lnTo>
                  <a:lnTo>
                    <a:pt x="2213" y="2960"/>
                  </a:lnTo>
                  <a:lnTo>
                    <a:pt x="2213" y="2959"/>
                  </a:lnTo>
                  <a:lnTo>
                    <a:pt x="2212" y="2957"/>
                  </a:lnTo>
                  <a:lnTo>
                    <a:pt x="2232" y="2950"/>
                  </a:lnTo>
                  <a:lnTo>
                    <a:pt x="2253" y="2942"/>
                  </a:lnTo>
                  <a:lnTo>
                    <a:pt x="2273" y="2933"/>
                  </a:lnTo>
                  <a:lnTo>
                    <a:pt x="2293" y="2922"/>
                  </a:lnTo>
                  <a:lnTo>
                    <a:pt x="2313" y="2911"/>
                  </a:lnTo>
                  <a:lnTo>
                    <a:pt x="2333" y="2899"/>
                  </a:lnTo>
                  <a:lnTo>
                    <a:pt x="2352" y="2886"/>
                  </a:lnTo>
                  <a:lnTo>
                    <a:pt x="2372" y="2873"/>
                  </a:lnTo>
                  <a:lnTo>
                    <a:pt x="2391" y="2858"/>
                  </a:lnTo>
                  <a:lnTo>
                    <a:pt x="2409" y="2844"/>
                  </a:lnTo>
                  <a:lnTo>
                    <a:pt x="2427" y="2830"/>
                  </a:lnTo>
                  <a:lnTo>
                    <a:pt x="2443" y="2816"/>
                  </a:lnTo>
                  <a:lnTo>
                    <a:pt x="2459" y="2801"/>
                  </a:lnTo>
                  <a:lnTo>
                    <a:pt x="2474" y="2787"/>
                  </a:lnTo>
                  <a:lnTo>
                    <a:pt x="2489" y="2773"/>
                  </a:lnTo>
                  <a:lnTo>
                    <a:pt x="2502" y="2760"/>
                  </a:lnTo>
                  <a:lnTo>
                    <a:pt x="2507" y="2753"/>
                  </a:lnTo>
                  <a:lnTo>
                    <a:pt x="2513" y="2747"/>
                  </a:lnTo>
                  <a:lnTo>
                    <a:pt x="2519" y="2743"/>
                  </a:lnTo>
                  <a:lnTo>
                    <a:pt x="2525" y="2741"/>
                  </a:lnTo>
                  <a:lnTo>
                    <a:pt x="2528" y="2741"/>
                  </a:lnTo>
                  <a:lnTo>
                    <a:pt x="2531" y="2742"/>
                  </a:lnTo>
                  <a:lnTo>
                    <a:pt x="2534" y="2743"/>
                  </a:lnTo>
                  <a:lnTo>
                    <a:pt x="2537" y="2746"/>
                  </a:lnTo>
                  <a:lnTo>
                    <a:pt x="2540" y="2750"/>
                  </a:lnTo>
                  <a:lnTo>
                    <a:pt x="2544" y="2754"/>
                  </a:lnTo>
                  <a:lnTo>
                    <a:pt x="2547" y="2760"/>
                  </a:lnTo>
                  <a:lnTo>
                    <a:pt x="2550" y="2768"/>
                  </a:lnTo>
                  <a:lnTo>
                    <a:pt x="2559" y="2786"/>
                  </a:lnTo>
                  <a:lnTo>
                    <a:pt x="2568" y="2803"/>
                  </a:lnTo>
                  <a:lnTo>
                    <a:pt x="2576" y="2816"/>
                  </a:lnTo>
                  <a:lnTo>
                    <a:pt x="2584" y="2827"/>
                  </a:lnTo>
                  <a:lnTo>
                    <a:pt x="2592" y="2836"/>
                  </a:lnTo>
                  <a:lnTo>
                    <a:pt x="2599" y="2842"/>
                  </a:lnTo>
                  <a:lnTo>
                    <a:pt x="2603" y="2844"/>
                  </a:lnTo>
                  <a:lnTo>
                    <a:pt x="2607" y="2845"/>
                  </a:lnTo>
                  <a:lnTo>
                    <a:pt x="2610" y="2846"/>
                  </a:lnTo>
                  <a:lnTo>
                    <a:pt x="2614" y="2846"/>
                  </a:lnTo>
                  <a:lnTo>
                    <a:pt x="2618" y="2846"/>
                  </a:lnTo>
                  <a:lnTo>
                    <a:pt x="2622" y="2845"/>
                  </a:lnTo>
                  <a:lnTo>
                    <a:pt x="2626" y="2843"/>
                  </a:lnTo>
                  <a:lnTo>
                    <a:pt x="2631" y="2841"/>
                  </a:lnTo>
                  <a:lnTo>
                    <a:pt x="2638" y="2835"/>
                  </a:lnTo>
                  <a:lnTo>
                    <a:pt x="2647" y="2826"/>
                  </a:lnTo>
                  <a:lnTo>
                    <a:pt x="2655" y="2815"/>
                  </a:lnTo>
                  <a:lnTo>
                    <a:pt x="2664" y="2802"/>
                  </a:lnTo>
                  <a:lnTo>
                    <a:pt x="2674" y="2787"/>
                  </a:lnTo>
                  <a:lnTo>
                    <a:pt x="2684" y="2769"/>
                  </a:lnTo>
                  <a:lnTo>
                    <a:pt x="2693" y="2750"/>
                  </a:lnTo>
                  <a:lnTo>
                    <a:pt x="2703" y="2724"/>
                  </a:lnTo>
                  <a:lnTo>
                    <a:pt x="2713" y="2693"/>
                  </a:lnTo>
                  <a:lnTo>
                    <a:pt x="2723" y="2658"/>
                  </a:lnTo>
                  <a:lnTo>
                    <a:pt x="2732" y="2619"/>
                  </a:lnTo>
                  <a:lnTo>
                    <a:pt x="2741" y="2576"/>
                  </a:lnTo>
                  <a:lnTo>
                    <a:pt x="2748" y="2532"/>
                  </a:lnTo>
                  <a:lnTo>
                    <a:pt x="2754" y="2484"/>
                  </a:lnTo>
                  <a:lnTo>
                    <a:pt x="2772" y="2479"/>
                  </a:lnTo>
                  <a:lnTo>
                    <a:pt x="2789" y="2473"/>
                  </a:lnTo>
                  <a:lnTo>
                    <a:pt x="2807" y="2466"/>
                  </a:lnTo>
                  <a:lnTo>
                    <a:pt x="2824" y="2458"/>
                  </a:lnTo>
                  <a:lnTo>
                    <a:pt x="2840" y="2450"/>
                  </a:lnTo>
                  <a:lnTo>
                    <a:pt x="2856" y="2441"/>
                  </a:lnTo>
                  <a:lnTo>
                    <a:pt x="2872" y="2432"/>
                  </a:lnTo>
                  <a:lnTo>
                    <a:pt x="2888" y="2421"/>
                  </a:lnTo>
                  <a:lnTo>
                    <a:pt x="2903" y="2411"/>
                  </a:lnTo>
                  <a:lnTo>
                    <a:pt x="2919" y="2399"/>
                  </a:lnTo>
                  <a:lnTo>
                    <a:pt x="2933" y="2387"/>
                  </a:lnTo>
                  <a:lnTo>
                    <a:pt x="2947" y="2375"/>
                  </a:lnTo>
                  <a:lnTo>
                    <a:pt x="2961" y="2362"/>
                  </a:lnTo>
                  <a:lnTo>
                    <a:pt x="2974" y="2347"/>
                  </a:lnTo>
                  <a:lnTo>
                    <a:pt x="2986" y="2333"/>
                  </a:lnTo>
                  <a:lnTo>
                    <a:pt x="2998" y="2318"/>
                  </a:lnTo>
                  <a:lnTo>
                    <a:pt x="3010" y="2303"/>
                  </a:lnTo>
                  <a:lnTo>
                    <a:pt x="3021" y="2287"/>
                  </a:lnTo>
                  <a:lnTo>
                    <a:pt x="3031" y="2271"/>
                  </a:lnTo>
                  <a:lnTo>
                    <a:pt x="3040" y="2254"/>
                  </a:lnTo>
                  <a:lnTo>
                    <a:pt x="3049" y="2237"/>
                  </a:lnTo>
                  <a:lnTo>
                    <a:pt x="3058" y="2220"/>
                  </a:lnTo>
                  <a:lnTo>
                    <a:pt x="3065" y="2202"/>
                  </a:lnTo>
                  <a:lnTo>
                    <a:pt x="3072" y="2184"/>
                  </a:lnTo>
                  <a:lnTo>
                    <a:pt x="3079" y="2164"/>
                  </a:lnTo>
                  <a:lnTo>
                    <a:pt x="3084" y="2145"/>
                  </a:lnTo>
                  <a:lnTo>
                    <a:pt x="3089" y="2126"/>
                  </a:lnTo>
                  <a:lnTo>
                    <a:pt x="3093" y="2107"/>
                  </a:lnTo>
                  <a:lnTo>
                    <a:pt x="3096" y="2087"/>
                  </a:lnTo>
                  <a:lnTo>
                    <a:pt x="3098" y="2067"/>
                  </a:lnTo>
                  <a:lnTo>
                    <a:pt x="3099" y="2046"/>
                  </a:lnTo>
                  <a:lnTo>
                    <a:pt x="3100" y="2026"/>
                  </a:lnTo>
                  <a:lnTo>
                    <a:pt x="3098" y="1996"/>
                  </a:lnTo>
                  <a:lnTo>
                    <a:pt x="3094" y="1966"/>
                  </a:lnTo>
                  <a:lnTo>
                    <a:pt x="3088" y="1936"/>
                  </a:lnTo>
                  <a:lnTo>
                    <a:pt x="3081" y="1905"/>
                  </a:lnTo>
                  <a:lnTo>
                    <a:pt x="3072" y="1875"/>
                  </a:lnTo>
                  <a:lnTo>
                    <a:pt x="3062" y="1844"/>
                  </a:lnTo>
                  <a:lnTo>
                    <a:pt x="3051" y="1812"/>
                  </a:lnTo>
                  <a:lnTo>
                    <a:pt x="3039" y="1782"/>
                  </a:lnTo>
                  <a:lnTo>
                    <a:pt x="3026" y="1752"/>
                  </a:lnTo>
                  <a:lnTo>
                    <a:pt x="3012" y="1722"/>
                  </a:lnTo>
                  <a:lnTo>
                    <a:pt x="2998" y="1693"/>
                  </a:lnTo>
                  <a:lnTo>
                    <a:pt x="2983" y="1665"/>
                  </a:lnTo>
                  <a:lnTo>
                    <a:pt x="2953" y="1610"/>
                  </a:lnTo>
                  <a:lnTo>
                    <a:pt x="2924" y="1561"/>
                  </a:lnTo>
                  <a:lnTo>
                    <a:pt x="2914" y="1543"/>
                  </a:lnTo>
                  <a:lnTo>
                    <a:pt x="2902" y="1524"/>
                  </a:lnTo>
                  <a:lnTo>
                    <a:pt x="2891" y="1502"/>
                  </a:lnTo>
                  <a:lnTo>
                    <a:pt x="2880" y="1478"/>
                  </a:lnTo>
                  <a:lnTo>
                    <a:pt x="2869" y="1452"/>
                  </a:lnTo>
                  <a:lnTo>
                    <a:pt x="2858" y="1425"/>
                  </a:lnTo>
                  <a:lnTo>
                    <a:pt x="2849" y="1397"/>
                  </a:lnTo>
                  <a:lnTo>
                    <a:pt x="2840" y="1368"/>
                  </a:lnTo>
                  <a:lnTo>
                    <a:pt x="2832" y="1337"/>
                  </a:lnTo>
                  <a:lnTo>
                    <a:pt x="2826" y="1306"/>
                  </a:lnTo>
                  <a:lnTo>
                    <a:pt x="2824" y="1289"/>
                  </a:lnTo>
                  <a:lnTo>
                    <a:pt x="2822" y="1273"/>
                  </a:lnTo>
                  <a:lnTo>
                    <a:pt x="2821" y="1257"/>
                  </a:lnTo>
                  <a:lnTo>
                    <a:pt x="2820" y="1240"/>
                  </a:lnTo>
                  <a:lnTo>
                    <a:pt x="2819" y="1224"/>
                  </a:lnTo>
                  <a:lnTo>
                    <a:pt x="2820" y="1208"/>
                  </a:lnTo>
                  <a:lnTo>
                    <a:pt x="2821" y="1191"/>
                  </a:lnTo>
                  <a:lnTo>
                    <a:pt x="2823" y="1175"/>
                  </a:lnTo>
                  <a:lnTo>
                    <a:pt x="2825" y="1159"/>
                  </a:lnTo>
                  <a:lnTo>
                    <a:pt x="2828" y="1142"/>
                  </a:lnTo>
                  <a:lnTo>
                    <a:pt x="2832" y="1125"/>
                  </a:lnTo>
                  <a:lnTo>
                    <a:pt x="2837" y="1109"/>
                  </a:lnTo>
                  <a:lnTo>
                    <a:pt x="2860" y="1119"/>
                  </a:lnTo>
                  <a:lnTo>
                    <a:pt x="2884" y="1129"/>
                  </a:lnTo>
                  <a:lnTo>
                    <a:pt x="2910" y="1138"/>
                  </a:lnTo>
                  <a:lnTo>
                    <a:pt x="2936" y="1146"/>
                  </a:lnTo>
                  <a:lnTo>
                    <a:pt x="2963" y="1152"/>
                  </a:lnTo>
                  <a:lnTo>
                    <a:pt x="2993" y="1157"/>
                  </a:lnTo>
                  <a:lnTo>
                    <a:pt x="3024" y="1160"/>
                  </a:lnTo>
                  <a:lnTo>
                    <a:pt x="3057" y="1161"/>
                  </a:lnTo>
                  <a:lnTo>
                    <a:pt x="3072" y="1161"/>
                  </a:lnTo>
                  <a:lnTo>
                    <a:pt x="3086" y="1160"/>
                  </a:lnTo>
                  <a:lnTo>
                    <a:pt x="3099" y="1159"/>
                  </a:lnTo>
                  <a:lnTo>
                    <a:pt x="3112" y="1157"/>
                  </a:lnTo>
                  <a:lnTo>
                    <a:pt x="3125" y="1155"/>
                  </a:lnTo>
                  <a:lnTo>
                    <a:pt x="3136" y="1152"/>
                  </a:lnTo>
                  <a:lnTo>
                    <a:pt x="3147" y="1149"/>
                  </a:lnTo>
                  <a:lnTo>
                    <a:pt x="3158" y="1146"/>
                  </a:lnTo>
                  <a:lnTo>
                    <a:pt x="3168" y="1142"/>
                  </a:lnTo>
                  <a:lnTo>
                    <a:pt x="3177" y="1138"/>
                  </a:lnTo>
                  <a:lnTo>
                    <a:pt x="3187" y="1133"/>
                  </a:lnTo>
                  <a:lnTo>
                    <a:pt x="3195" y="1127"/>
                  </a:lnTo>
                  <a:lnTo>
                    <a:pt x="3209" y="1117"/>
                  </a:lnTo>
                  <a:lnTo>
                    <a:pt x="3222" y="1105"/>
                  </a:lnTo>
                  <a:lnTo>
                    <a:pt x="3233" y="1094"/>
                  </a:lnTo>
                  <a:lnTo>
                    <a:pt x="3242" y="1082"/>
                  </a:lnTo>
                  <a:lnTo>
                    <a:pt x="3249" y="1070"/>
                  </a:lnTo>
                  <a:lnTo>
                    <a:pt x="3255" y="1058"/>
                  </a:lnTo>
                  <a:lnTo>
                    <a:pt x="3260" y="1047"/>
                  </a:lnTo>
                  <a:lnTo>
                    <a:pt x="3263" y="1036"/>
                  </a:lnTo>
                  <a:lnTo>
                    <a:pt x="3264" y="1026"/>
                  </a:lnTo>
                  <a:lnTo>
                    <a:pt x="3265" y="1018"/>
                  </a:lnTo>
                  <a:lnTo>
                    <a:pt x="3265" y="1007"/>
                  </a:lnTo>
                  <a:lnTo>
                    <a:pt x="3264" y="998"/>
                  </a:lnTo>
                  <a:lnTo>
                    <a:pt x="3263" y="988"/>
                  </a:lnTo>
                  <a:lnTo>
                    <a:pt x="3261" y="979"/>
                  </a:lnTo>
                  <a:lnTo>
                    <a:pt x="3259" y="970"/>
                  </a:lnTo>
                  <a:lnTo>
                    <a:pt x="3256" y="961"/>
                  </a:lnTo>
                  <a:lnTo>
                    <a:pt x="3253" y="952"/>
                  </a:lnTo>
                  <a:lnTo>
                    <a:pt x="3249" y="944"/>
                  </a:lnTo>
                  <a:lnTo>
                    <a:pt x="3240" y="929"/>
                  </a:lnTo>
                  <a:lnTo>
                    <a:pt x="3230" y="915"/>
                  </a:lnTo>
                  <a:lnTo>
                    <a:pt x="3218" y="903"/>
                  </a:lnTo>
                  <a:lnTo>
                    <a:pt x="3205" y="891"/>
                  </a:lnTo>
                  <a:lnTo>
                    <a:pt x="3191" y="881"/>
                  </a:lnTo>
                  <a:lnTo>
                    <a:pt x="3175" y="873"/>
                  </a:lnTo>
                  <a:lnTo>
                    <a:pt x="3159" y="865"/>
                  </a:lnTo>
                  <a:lnTo>
                    <a:pt x="3143" y="859"/>
                  </a:lnTo>
                  <a:lnTo>
                    <a:pt x="3127" y="854"/>
                  </a:lnTo>
                  <a:lnTo>
                    <a:pt x="3110" y="850"/>
                  </a:lnTo>
                  <a:lnTo>
                    <a:pt x="3094" y="848"/>
                  </a:lnTo>
                  <a:lnTo>
                    <a:pt x="3078" y="847"/>
                  </a:lnTo>
                  <a:lnTo>
                    <a:pt x="3064" y="847"/>
                  </a:lnTo>
                  <a:lnTo>
                    <a:pt x="3049" y="848"/>
                  </a:lnTo>
                  <a:lnTo>
                    <a:pt x="3034" y="850"/>
                  </a:lnTo>
                  <a:lnTo>
                    <a:pt x="3018" y="852"/>
                  </a:lnTo>
                  <a:lnTo>
                    <a:pt x="3002" y="856"/>
                  </a:lnTo>
                  <a:lnTo>
                    <a:pt x="2986" y="860"/>
                  </a:lnTo>
                  <a:lnTo>
                    <a:pt x="2969" y="866"/>
                  </a:lnTo>
                  <a:lnTo>
                    <a:pt x="2952" y="873"/>
                  </a:lnTo>
                  <a:lnTo>
                    <a:pt x="2936" y="881"/>
                  </a:lnTo>
                  <a:lnTo>
                    <a:pt x="2919" y="891"/>
                  </a:lnTo>
                  <a:lnTo>
                    <a:pt x="2902" y="902"/>
                  </a:lnTo>
                  <a:lnTo>
                    <a:pt x="2886" y="915"/>
                  </a:lnTo>
                  <a:lnTo>
                    <a:pt x="2870" y="929"/>
                  </a:lnTo>
                  <a:lnTo>
                    <a:pt x="2855" y="945"/>
                  </a:lnTo>
                  <a:lnTo>
                    <a:pt x="2840" y="965"/>
                  </a:lnTo>
                  <a:lnTo>
                    <a:pt x="2826" y="985"/>
                  </a:lnTo>
                  <a:lnTo>
                    <a:pt x="2826" y="985"/>
                  </a:lnTo>
                  <a:lnTo>
                    <a:pt x="2826" y="985"/>
                  </a:lnTo>
                  <a:lnTo>
                    <a:pt x="2826" y="986"/>
                  </a:lnTo>
                  <a:lnTo>
                    <a:pt x="2826" y="986"/>
                  </a:lnTo>
                  <a:lnTo>
                    <a:pt x="2825" y="986"/>
                  </a:lnTo>
                  <a:lnTo>
                    <a:pt x="2825" y="986"/>
                  </a:lnTo>
                  <a:lnTo>
                    <a:pt x="2825" y="987"/>
                  </a:lnTo>
                  <a:lnTo>
                    <a:pt x="2825" y="987"/>
                  </a:lnTo>
                  <a:lnTo>
                    <a:pt x="2815" y="982"/>
                  </a:lnTo>
                  <a:lnTo>
                    <a:pt x="2805" y="976"/>
                  </a:lnTo>
                  <a:lnTo>
                    <a:pt x="2795" y="971"/>
                  </a:lnTo>
                  <a:lnTo>
                    <a:pt x="2784" y="965"/>
                  </a:lnTo>
                  <a:lnTo>
                    <a:pt x="2773" y="959"/>
                  </a:lnTo>
                  <a:lnTo>
                    <a:pt x="2762" y="952"/>
                  </a:lnTo>
                  <a:lnTo>
                    <a:pt x="2750" y="946"/>
                  </a:lnTo>
                  <a:lnTo>
                    <a:pt x="2738" y="940"/>
                  </a:lnTo>
                  <a:lnTo>
                    <a:pt x="2719" y="931"/>
                  </a:lnTo>
                  <a:lnTo>
                    <a:pt x="2699" y="922"/>
                  </a:lnTo>
                  <a:lnTo>
                    <a:pt x="2678" y="914"/>
                  </a:lnTo>
                  <a:lnTo>
                    <a:pt x="2658" y="907"/>
                  </a:lnTo>
                  <a:lnTo>
                    <a:pt x="2638" y="901"/>
                  </a:lnTo>
                  <a:lnTo>
                    <a:pt x="2616" y="896"/>
                  </a:lnTo>
                  <a:lnTo>
                    <a:pt x="2595" y="891"/>
                  </a:lnTo>
                  <a:lnTo>
                    <a:pt x="2574" y="888"/>
                  </a:lnTo>
                  <a:lnTo>
                    <a:pt x="2576" y="878"/>
                  </a:lnTo>
                  <a:lnTo>
                    <a:pt x="2577" y="868"/>
                  </a:lnTo>
                  <a:lnTo>
                    <a:pt x="2578" y="858"/>
                  </a:lnTo>
                  <a:lnTo>
                    <a:pt x="2580" y="848"/>
                  </a:lnTo>
                  <a:lnTo>
                    <a:pt x="2580" y="838"/>
                  </a:lnTo>
                  <a:lnTo>
                    <a:pt x="2581" y="828"/>
                  </a:lnTo>
                  <a:lnTo>
                    <a:pt x="2582" y="818"/>
                  </a:lnTo>
                  <a:lnTo>
                    <a:pt x="2582" y="808"/>
                  </a:lnTo>
                  <a:lnTo>
                    <a:pt x="2582" y="778"/>
                  </a:lnTo>
                  <a:lnTo>
                    <a:pt x="2581" y="750"/>
                  </a:lnTo>
                  <a:lnTo>
                    <a:pt x="2579" y="721"/>
                  </a:lnTo>
                  <a:lnTo>
                    <a:pt x="2574" y="693"/>
                  </a:lnTo>
                  <a:lnTo>
                    <a:pt x="2568" y="664"/>
                  </a:lnTo>
                  <a:lnTo>
                    <a:pt x="2561" y="636"/>
                  </a:lnTo>
                  <a:lnTo>
                    <a:pt x="2552" y="607"/>
                  </a:lnTo>
                  <a:lnTo>
                    <a:pt x="2541" y="580"/>
                  </a:lnTo>
                  <a:lnTo>
                    <a:pt x="2534" y="567"/>
                  </a:lnTo>
                  <a:lnTo>
                    <a:pt x="2528" y="554"/>
                  </a:lnTo>
                  <a:lnTo>
                    <a:pt x="2520" y="541"/>
                  </a:lnTo>
                  <a:lnTo>
                    <a:pt x="2513" y="528"/>
                  </a:lnTo>
                  <a:lnTo>
                    <a:pt x="2505" y="516"/>
                  </a:lnTo>
                  <a:lnTo>
                    <a:pt x="2496" y="504"/>
                  </a:lnTo>
                  <a:lnTo>
                    <a:pt x="2487" y="492"/>
                  </a:lnTo>
                  <a:lnTo>
                    <a:pt x="2477" y="481"/>
                  </a:lnTo>
                  <a:lnTo>
                    <a:pt x="2467" y="469"/>
                  </a:lnTo>
                  <a:lnTo>
                    <a:pt x="2456" y="459"/>
                  </a:lnTo>
                  <a:lnTo>
                    <a:pt x="2445" y="448"/>
                  </a:lnTo>
                  <a:lnTo>
                    <a:pt x="2433" y="438"/>
                  </a:lnTo>
                  <a:lnTo>
                    <a:pt x="2420" y="427"/>
                  </a:lnTo>
                  <a:lnTo>
                    <a:pt x="2407" y="418"/>
                  </a:lnTo>
                  <a:lnTo>
                    <a:pt x="2394" y="409"/>
                  </a:lnTo>
                  <a:lnTo>
                    <a:pt x="2380" y="401"/>
                  </a:lnTo>
                  <a:lnTo>
                    <a:pt x="2361" y="392"/>
                  </a:lnTo>
                  <a:lnTo>
                    <a:pt x="2340" y="384"/>
                  </a:lnTo>
                  <a:lnTo>
                    <a:pt x="2319" y="377"/>
                  </a:lnTo>
                  <a:lnTo>
                    <a:pt x="2298" y="371"/>
                  </a:lnTo>
                  <a:lnTo>
                    <a:pt x="2276" y="367"/>
                  </a:lnTo>
                  <a:lnTo>
                    <a:pt x="2253" y="363"/>
                  </a:lnTo>
                  <a:lnTo>
                    <a:pt x="2231" y="361"/>
                  </a:lnTo>
                  <a:lnTo>
                    <a:pt x="2209" y="359"/>
                  </a:lnTo>
                  <a:lnTo>
                    <a:pt x="2188" y="358"/>
                  </a:lnTo>
                  <a:lnTo>
                    <a:pt x="2167" y="358"/>
                  </a:lnTo>
                  <a:lnTo>
                    <a:pt x="2147" y="359"/>
                  </a:lnTo>
                  <a:lnTo>
                    <a:pt x="2129" y="360"/>
                  </a:lnTo>
                  <a:lnTo>
                    <a:pt x="2112" y="362"/>
                  </a:lnTo>
                  <a:lnTo>
                    <a:pt x="2096" y="364"/>
                  </a:lnTo>
                  <a:lnTo>
                    <a:pt x="2083" y="367"/>
                  </a:lnTo>
                  <a:lnTo>
                    <a:pt x="2071" y="370"/>
                  </a:lnTo>
                  <a:lnTo>
                    <a:pt x="2071" y="370"/>
                  </a:lnTo>
                  <a:lnTo>
                    <a:pt x="2070" y="370"/>
                  </a:lnTo>
                  <a:lnTo>
                    <a:pt x="2070" y="370"/>
                  </a:lnTo>
                  <a:lnTo>
                    <a:pt x="2070" y="370"/>
                  </a:lnTo>
                  <a:lnTo>
                    <a:pt x="2070" y="370"/>
                  </a:lnTo>
                  <a:lnTo>
                    <a:pt x="2071" y="370"/>
                  </a:lnTo>
                  <a:lnTo>
                    <a:pt x="2071" y="370"/>
                  </a:lnTo>
                  <a:lnTo>
                    <a:pt x="2071" y="370"/>
                  </a:lnTo>
                  <a:lnTo>
                    <a:pt x="2072" y="364"/>
                  </a:lnTo>
                  <a:lnTo>
                    <a:pt x="2073" y="357"/>
                  </a:lnTo>
                  <a:lnTo>
                    <a:pt x="2074" y="351"/>
                  </a:lnTo>
                  <a:lnTo>
                    <a:pt x="2074" y="345"/>
                  </a:lnTo>
                  <a:lnTo>
                    <a:pt x="2075" y="339"/>
                  </a:lnTo>
                  <a:lnTo>
                    <a:pt x="2075" y="332"/>
                  </a:lnTo>
                  <a:lnTo>
                    <a:pt x="2075" y="326"/>
                  </a:lnTo>
                  <a:lnTo>
                    <a:pt x="2075" y="319"/>
                  </a:lnTo>
                  <a:lnTo>
                    <a:pt x="2074" y="299"/>
                  </a:lnTo>
                  <a:lnTo>
                    <a:pt x="2072" y="280"/>
                  </a:lnTo>
                  <a:lnTo>
                    <a:pt x="2068" y="259"/>
                  </a:lnTo>
                  <a:lnTo>
                    <a:pt x="2063" y="241"/>
                  </a:lnTo>
                  <a:lnTo>
                    <a:pt x="2056" y="223"/>
                  </a:lnTo>
                  <a:lnTo>
                    <a:pt x="2048" y="205"/>
                  </a:lnTo>
                  <a:lnTo>
                    <a:pt x="2039" y="188"/>
                  </a:lnTo>
                  <a:lnTo>
                    <a:pt x="2029" y="173"/>
                  </a:lnTo>
                  <a:lnTo>
                    <a:pt x="2017" y="158"/>
                  </a:lnTo>
                  <a:lnTo>
                    <a:pt x="2005" y="144"/>
                  </a:lnTo>
                  <a:lnTo>
                    <a:pt x="1991" y="130"/>
                  </a:lnTo>
                  <a:lnTo>
                    <a:pt x="1977" y="118"/>
                  </a:lnTo>
                  <a:lnTo>
                    <a:pt x="1961" y="107"/>
                  </a:lnTo>
                  <a:lnTo>
                    <a:pt x="1945" y="98"/>
                  </a:lnTo>
                  <a:lnTo>
                    <a:pt x="1928" y="89"/>
                  </a:lnTo>
                  <a:lnTo>
                    <a:pt x="1911" y="81"/>
                  </a:lnTo>
                  <a:lnTo>
                    <a:pt x="1996" y="88"/>
                  </a:lnTo>
                  <a:lnTo>
                    <a:pt x="2081" y="99"/>
                  </a:lnTo>
                  <a:lnTo>
                    <a:pt x="2164" y="113"/>
                  </a:lnTo>
                  <a:lnTo>
                    <a:pt x="2246" y="132"/>
                  </a:lnTo>
                  <a:lnTo>
                    <a:pt x="2326" y="154"/>
                  </a:lnTo>
                  <a:lnTo>
                    <a:pt x="2406" y="180"/>
                  </a:lnTo>
                  <a:lnTo>
                    <a:pt x="2483" y="209"/>
                  </a:lnTo>
                  <a:lnTo>
                    <a:pt x="2558" y="242"/>
                  </a:lnTo>
                  <a:lnTo>
                    <a:pt x="2632" y="280"/>
                  </a:lnTo>
                  <a:lnTo>
                    <a:pt x="2703" y="319"/>
                  </a:lnTo>
                  <a:lnTo>
                    <a:pt x="2772" y="362"/>
                  </a:lnTo>
                  <a:lnTo>
                    <a:pt x="2839" y="408"/>
                  </a:lnTo>
                  <a:lnTo>
                    <a:pt x="2904" y="458"/>
                  </a:lnTo>
                  <a:lnTo>
                    <a:pt x="2967" y="509"/>
                  </a:lnTo>
                  <a:lnTo>
                    <a:pt x="3027" y="564"/>
                  </a:lnTo>
                  <a:lnTo>
                    <a:pt x="3084" y="622"/>
                  </a:lnTo>
                  <a:lnTo>
                    <a:pt x="3139" y="682"/>
                  </a:lnTo>
                  <a:lnTo>
                    <a:pt x="3192" y="744"/>
                  </a:lnTo>
                  <a:lnTo>
                    <a:pt x="3241" y="810"/>
                  </a:lnTo>
                  <a:lnTo>
                    <a:pt x="3286" y="876"/>
                  </a:lnTo>
                  <a:lnTo>
                    <a:pt x="3329" y="946"/>
                  </a:lnTo>
                  <a:lnTo>
                    <a:pt x="3369" y="1018"/>
                  </a:lnTo>
                  <a:lnTo>
                    <a:pt x="3405" y="1091"/>
                  </a:lnTo>
                  <a:lnTo>
                    <a:pt x="3438" y="1167"/>
                  </a:lnTo>
                  <a:lnTo>
                    <a:pt x="3468" y="1244"/>
                  </a:lnTo>
                  <a:lnTo>
                    <a:pt x="3494" y="1323"/>
                  </a:lnTo>
                  <a:lnTo>
                    <a:pt x="3516" y="1404"/>
                  </a:lnTo>
                  <a:lnTo>
                    <a:pt x="3535" y="1486"/>
                  </a:lnTo>
                  <a:lnTo>
                    <a:pt x="3549" y="1569"/>
                  </a:lnTo>
                  <a:lnTo>
                    <a:pt x="3560" y="1654"/>
                  </a:lnTo>
                  <a:lnTo>
                    <a:pt x="3566" y="1740"/>
                  </a:lnTo>
                  <a:lnTo>
                    <a:pt x="3568" y="1828"/>
                  </a:lnTo>
                  <a:lnTo>
                    <a:pt x="3566" y="1915"/>
                  </a:lnTo>
                  <a:lnTo>
                    <a:pt x="3559" y="2003"/>
                  </a:lnTo>
                  <a:lnTo>
                    <a:pt x="3549" y="2088"/>
                  </a:lnTo>
                  <a:lnTo>
                    <a:pt x="3534" y="2172"/>
                  </a:lnTo>
                  <a:lnTo>
                    <a:pt x="3515" y="2256"/>
                  </a:lnTo>
                  <a:lnTo>
                    <a:pt x="3493" y="2337"/>
                  </a:lnTo>
                  <a:lnTo>
                    <a:pt x="3467" y="2417"/>
                  </a:lnTo>
                  <a:lnTo>
                    <a:pt x="3436" y="2495"/>
                  </a:lnTo>
                  <a:lnTo>
                    <a:pt x="3402" y="2571"/>
                  </a:lnTo>
                  <a:lnTo>
                    <a:pt x="3365" y="2645"/>
                  </a:lnTo>
                  <a:lnTo>
                    <a:pt x="3325" y="2718"/>
                  </a:lnTo>
                  <a:lnTo>
                    <a:pt x="3281" y="2788"/>
                  </a:lnTo>
                  <a:lnTo>
                    <a:pt x="3234" y="2855"/>
                  </a:lnTo>
                  <a:lnTo>
                    <a:pt x="3185" y="2921"/>
                  </a:lnTo>
                  <a:lnTo>
                    <a:pt x="3131" y="2984"/>
                  </a:lnTo>
                  <a:lnTo>
                    <a:pt x="3075" y="3044"/>
                  </a:lnTo>
                  <a:lnTo>
                    <a:pt x="3017" y="3102"/>
                  </a:lnTo>
                  <a:lnTo>
                    <a:pt x="2956" y="3156"/>
                  </a:lnTo>
                  <a:lnTo>
                    <a:pt x="2892" y="3208"/>
                  </a:lnTo>
                  <a:lnTo>
                    <a:pt x="2826" y="3258"/>
                  </a:lnTo>
                  <a:lnTo>
                    <a:pt x="2758" y="3303"/>
                  </a:lnTo>
                  <a:lnTo>
                    <a:pt x="2687" y="3346"/>
                  </a:lnTo>
                  <a:lnTo>
                    <a:pt x="2614" y="3385"/>
                  </a:lnTo>
                  <a:lnTo>
                    <a:pt x="2539" y="3422"/>
                  </a:lnTo>
                  <a:lnTo>
                    <a:pt x="2463" y="3454"/>
                  </a:lnTo>
                  <a:lnTo>
                    <a:pt x="2384" y="3483"/>
                  </a:lnTo>
                  <a:lnTo>
                    <a:pt x="2303" y="3508"/>
                  </a:lnTo>
                  <a:lnTo>
                    <a:pt x="2222" y="3529"/>
                  </a:lnTo>
                  <a:lnTo>
                    <a:pt x="2139" y="3546"/>
                  </a:lnTo>
                  <a:lnTo>
                    <a:pt x="2053" y="3559"/>
                  </a:lnTo>
                  <a:lnTo>
                    <a:pt x="1967" y="3570"/>
                  </a:lnTo>
                  <a:lnTo>
                    <a:pt x="1880" y="3575"/>
                  </a:lnTo>
                  <a:close/>
                  <a:moveTo>
                    <a:pt x="2883" y="1018"/>
                  </a:moveTo>
                  <a:lnTo>
                    <a:pt x="2887" y="1012"/>
                  </a:lnTo>
                  <a:lnTo>
                    <a:pt x="2891" y="1006"/>
                  </a:lnTo>
                  <a:lnTo>
                    <a:pt x="2896" y="1001"/>
                  </a:lnTo>
                  <a:lnTo>
                    <a:pt x="2901" y="995"/>
                  </a:lnTo>
                  <a:lnTo>
                    <a:pt x="2905" y="989"/>
                  </a:lnTo>
                  <a:lnTo>
                    <a:pt x="2911" y="984"/>
                  </a:lnTo>
                  <a:lnTo>
                    <a:pt x="2916" y="978"/>
                  </a:lnTo>
                  <a:lnTo>
                    <a:pt x="2922" y="973"/>
                  </a:lnTo>
                  <a:lnTo>
                    <a:pt x="2929" y="967"/>
                  </a:lnTo>
                  <a:lnTo>
                    <a:pt x="2936" y="960"/>
                  </a:lnTo>
                  <a:lnTo>
                    <a:pt x="2945" y="953"/>
                  </a:lnTo>
                  <a:lnTo>
                    <a:pt x="2954" y="947"/>
                  </a:lnTo>
                  <a:lnTo>
                    <a:pt x="2975" y="936"/>
                  </a:lnTo>
                  <a:lnTo>
                    <a:pt x="2996" y="925"/>
                  </a:lnTo>
                  <a:lnTo>
                    <a:pt x="3019" y="917"/>
                  </a:lnTo>
                  <a:lnTo>
                    <a:pt x="3041" y="910"/>
                  </a:lnTo>
                  <a:lnTo>
                    <a:pt x="3052" y="908"/>
                  </a:lnTo>
                  <a:lnTo>
                    <a:pt x="3062" y="906"/>
                  </a:lnTo>
                  <a:lnTo>
                    <a:pt x="3072" y="905"/>
                  </a:lnTo>
                  <a:lnTo>
                    <a:pt x="3081" y="905"/>
                  </a:lnTo>
                  <a:lnTo>
                    <a:pt x="3090" y="905"/>
                  </a:lnTo>
                  <a:lnTo>
                    <a:pt x="3099" y="906"/>
                  </a:lnTo>
                  <a:lnTo>
                    <a:pt x="3108" y="908"/>
                  </a:lnTo>
                  <a:lnTo>
                    <a:pt x="3117" y="910"/>
                  </a:lnTo>
                  <a:lnTo>
                    <a:pt x="3126" y="913"/>
                  </a:lnTo>
                  <a:lnTo>
                    <a:pt x="3134" y="917"/>
                  </a:lnTo>
                  <a:lnTo>
                    <a:pt x="3142" y="921"/>
                  </a:lnTo>
                  <a:lnTo>
                    <a:pt x="3150" y="926"/>
                  </a:lnTo>
                  <a:lnTo>
                    <a:pt x="3157" y="932"/>
                  </a:lnTo>
                  <a:lnTo>
                    <a:pt x="3164" y="938"/>
                  </a:lnTo>
                  <a:lnTo>
                    <a:pt x="3170" y="945"/>
                  </a:lnTo>
                  <a:lnTo>
                    <a:pt x="3176" y="953"/>
                  </a:lnTo>
                  <a:lnTo>
                    <a:pt x="3180" y="962"/>
                  </a:lnTo>
                  <a:lnTo>
                    <a:pt x="3185" y="972"/>
                  </a:lnTo>
                  <a:lnTo>
                    <a:pt x="3187" y="982"/>
                  </a:lnTo>
                  <a:lnTo>
                    <a:pt x="3189" y="992"/>
                  </a:lnTo>
                  <a:lnTo>
                    <a:pt x="3189" y="1000"/>
                  </a:lnTo>
                  <a:lnTo>
                    <a:pt x="3189" y="1008"/>
                  </a:lnTo>
                  <a:lnTo>
                    <a:pt x="3188" y="1016"/>
                  </a:lnTo>
                  <a:lnTo>
                    <a:pt x="3186" y="1023"/>
                  </a:lnTo>
                  <a:lnTo>
                    <a:pt x="3183" y="1030"/>
                  </a:lnTo>
                  <a:lnTo>
                    <a:pt x="3179" y="1036"/>
                  </a:lnTo>
                  <a:lnTo>
                    <a:pt x="3175" y="1042"/>
                  </a:lnTo>
                  <a:lnTo>
                    <a:pt x="3169" y="1047"/>
                  </a:lnTo>
                  <a:lnTo>
                    <a:pt x="3163" y="1052"/>
                  </a:lnTo>
                  <a:lnTo>
                    <a:pt x="3156" y="1056"/>
                  </a:lnTo>
                  <a:lnTo>
                    <a:pt x="3147" y="1060"/>
                  </a:lnTo>
                  <a:lnTo>
                    <a:pt x="3137" y="1063"/>
                  </a:lnTo>
                  <a:lnTo>
                    <a:pt x="3126" y="1065"/>
                  </a:lnTo>
                  <a:lnTo>
                    <a:pt x="3114" y="1067"/>
                  </a:lnTo>
                  <a:lnTo>
                    <a:pt x="3101" y="1068"/>
                  </a:lnTo>
                  <a:lnTo>
                    <a:pt x="3086" y="1069"/>
                  </a:lnTo>
                  <a:lnTo>
                    <a:pt x="3056" y="1068"/>
                  </a:lnTo>
                  <a:lnTo>
                    <a:pt x="3028" y="1065"/>
                  </a:lnTo>
                  <a:lnTo>
                    <a:pt x="3002" y="1061"/>
                  </a:lnTo>
                  <a:lnTo>
                    <a:pt x="2978" y="1055"/>
                  </a:lnTo>
                  <a:lnTo>
                    <a:pt x="2954" y="1048"/>
                  </a:lnTo>
                  <a:lnTo>
                    <a:pt x="2931" y="1039"/>
                  </a:lnTo>
                  <a:lnTo>
                    <a:pt x="2906" y="1029"/>
                  </a:lnTo>
                  <a:lnTo>
                    <a:pt x="2883" y="1018"/>
                  </a:lnTo>
                  <a:close/>
                </a:path>
              </a:pathLst>
            </a:custGeom>
            <a:solidFill>
              <a:srgbClr val="006A53"/>
            </a:solidFill>
            <a:ln w="9525">
              <a:noFill/>
              <a:round/>
              <a:headEnd/>
              <a:tailEnd/>
            </a:ln>
          </p:spPr>
          <p:txBody>
            <a:bodyPr/>
            <a:lstStyle/>
            <a:p>
              <a:pPr>
                <a:defRPr/>
              </a:pPr>
              <a:endParaRPr lang="en-US" dirty="0"/>
            </a:p>
          </p:txBody>
        </p:sp>
        <p:sp>
          <p:nvSpPr>
            <p:cNvPr id="1149" name="Freeform 125"/>
            <p:cNvSpPr>
              <a:spLocks/>
            </p:cNvSpPr>
            <p:nvPr/>
          </p:nvSpPr>
          <p:spPr bwMode="black">
            <a:xfrm>
              <a:off x="939" y="3876"/>
              <a:ext cx="1" cy="9"/>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a:defRPr/>
              </a:pPr>
              <a:endParaRPr lang="en-US" dirty="0"/>
            </a:p>
          </p:txBody>
        </p:sp>
        <p:sp>
          <p:nvSpPr>
            <p:cNvPr id="1150" name="Freeform 126"/>
            <p:cNvSpPr>
              <a:spLocks/>
            </p:cNvSpPr>
            <p:nvPr/>
          </p:nvSpPr>
          <p:spPr bwMode="black">
            <a:xfrm>
              <a:off x="939" y="3876"/>
              <a:ext cx="1" cy="9"/>
            </a:xfrm>
            <a:custGeom>
              <a:avLst/>
              <a:gdLst/>
              <a:ahLst/>
              <a:cxnLst>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0" y="0"/>
                  </a:lnTo>
                  <a:close/>
                </a:path>
              </a:pathLst>
            </a:custGeom>
            <a:solidFill>
              <a:srgbClr val="006A53"/>
            </a:solidFill>
            <a:ln w="9525">
              <a:noFill/>
              <a:round/>
              <a:headEnd/>
              <a:tailEnd/>
            </a:ln>
          </p:spPr>
          <p:txBody>
            <a:bodyPr/>
            <a:lstStyle/>
            <a:p>
              <a:pPr>
                <a:defRPr/>
              </a:pPr>
              <a:endParaRPr lang="en-US" dirty="0"/>
            </a:p>
          </p:txBody>
        </p:sp>
        <p:sp>
          <p:nvSpPr>
            <p:cNvPr id="1151" name="Freeform 127"/>
            <p:cNvSpPr>
              <a:spLocks/>
            </p:cNvSpPr>
            <p:nvPr/>
          </p:nvSpPr>
          <p:spPr bwMode="black">
            <a:xfrm>
              <a:off x="1095" y="3927"/>
              <a:ext cx="103" cy="96"/>
            </a:xfrm>
            <a:custGeom>
              <a:avLst/>
              <a:gdLst/>
              <a:ahLst/>
              <a:cxnLst>
                <a:cxn ang="0">
                  <a:pos x="255" y="221"/>
                </a:cxn>
                <a:cxn ang="0">
                  <a:pos x="263" y="1028"/>
                </a:cxn>
                <a:cxn ang="0">
                  <a:pos x="295" y="1137"/>
                </a:cxn>
                <a:cxn ang="0">
                  <a:pos x="340" y="1211"/>
                </a:cxn>
                <a:cxn ang="0">
                  <a:pos x="370" y="1242"/>
                </a:cxn>
                <a:cxn ang="0">
                  <a:pos x="404" y="1264"/>
                </a:cxn>
                <a:cxn ang="0">
                  <a:pos x="437" y="1278"/>
                </a:cxn>
                <a:cxn ang="0">
                  <a:pos x="453" y="1296"/>
                </a:cxn>
                <a:cxn ang="0">
                  <a:pos x="454" y="1317"/>
                </a:cxn>
                <a:cxn ang="0">
                  <a:pos x="443" y="1334"/>
                </a:cxn>
                <a:cxn ang="0">
                  <a:pos x="35" y="1339"/>
                </a:cxn>
                <a:cxn ang="0">
                  <a:pos x="16" y="1331"/>
                </a:cxn>
                <a:cxn ang="0">
                  <a:pos x="3" y="1311"/>
                </a:cxn>
                <a:cxn ang="0">
                  <a:pos x="6" y="1289"/>
                </a:cxn>
                <a:cxn ang="0">
                  <a:pos x="35" y="1273"/>
                </a:cxn>
                <a:cxn ang="0">
                  <a:pos x="70" y="1258"/>
                </a:cxn>
                <a:cxn ang="0">
                  <a:pos x="101" y="1233"/>
                </a:cxn>
                <a:cxn ang="0">
                  <a:pos x="127" y="1198"/>
                </a:cxn>
                <a:cxn ang="0">
                  <a:pos x="166" y="1107"/>
                </a:cxn>
                <a:cxn ang="0">
                  <a:pos x="187" y="994"/>
                </a:cxn>
                <a:cxn ang="0">
                  <a:pos x="189" y="137"/>
                </a:cxn>
                <a:cxn ang="0">
                  <a:pos x="173" y="95"/>
                </a:cxn>
                <a:cxn ang="0">
                  <a:pos x="139" y="72"/>
                </a:cxn>
                <a:cxn ang="0">
                  <a:pos x="70" y="61"/>
                </a:cxn>
                <a:cxn ang="0">
                  <a:pos x="13" y="54"/>
                </a:cxn>
                <a:cxn ang="0">
                  <a:pos x="1" y="35"/>
                </a:cxn>
                <a:cxn ang="0">
                  <a:pos x="6" y="14"/>
                </a:cxn>
                <a:cxn ang="0">
                  <a:pos x="27" y="1"/>
                </a:cxn>
                <a:cxn ang="0">
                  <a:pos x="259" y="0"/>
                </a:cxn>
                <a:cxn ang="0">
                  <a:pos x="401" y="0"/>
                </a:cxn>
                <a:cxn ang="0">
                  <a:pos x="424" y="3"/>
                </a:cxn>
                <a:cxn ang="0">
                  <a:pos x="455" y="27"/>
                </a:cxn>
                <a:cxn ang="0">
                  <a:pos x="1088" y="904"/>
                </a:cxn>
                <a:cxn ang="0">
                  <a:pos x="1085" y="316"/>
                </a:cxn>
                <a:cxn ang="0">
                  <a:pos x="1060" y="207"/>
                </a:cxn>
                <a:cxn ang="0">
                  <a:pos x="1023" y="131"/>
                </a:cxn>
                <a:cxn ang="0">
                  <a:pos x="995" y="99"/>
                </a:cxn>
                <a:cxn ang="0">
                  <a:pos x="964" y="77"/>
                </a:cxn>
                <a:cxn ang="0">
                  <a:pos x="927" y="64"/>
                </a:cxn>
                <a:cxn ang="0">
                  <a:pos x="899" y="45"/>
                </a:cxn>
                <a:cxn ang="0">
                  <a:pos x="893" y="23"/>
                </a:cxn>
                <a:cxn ang="0">
                  <a:pos x="910" y="5"/>
                </a:cxn>
                <a:cxn ang="0">
                  <a:pos x="977" y="0"/>
                </a:cxn>
                <a:cxn ang="0">
                  <a:pos x="1192" y="0"/>
                </a:cxn>
                <a:cxn ang="0">
                  <a:pos x="1337" y="1"/>
                </a:cxn>
                <a:cxn ang="0">
                  <a:pos x="1349" y="13"/>
                </a:cxn>
                <a:cxn ang="0">
                  <a:pos x="1352" y="34"/>
                </a:cxn>
                <a:cxn ang="0">
                  <a:pos x="1345" y="55"/>
                </a:cxn>
                <a:cxn ang="0">
                  <a:pos x="1323" y="66"/>
                </a:cxn>
                <a:cxn ang="0">
                  <a:pos x="1288" y="84"/>
                </a:cxn>
                <a:cxn ang="0">
                  <a:pos x="1256" y="111"/>
                </a:cxn>
                <a:cxn ang="0">
                  <a:pos x="1220" y="157"/>
                </a:cxn>
                <a:cxn ang="0">
                  <a:pos x="1178" y="254"/>
                </a:cxn>
                <a:cxn ang="0">
                  <a:pos x="1157" y="372"/>
                </a:cxn>
              </a:cxnLst>
              <a:rect l="0" t="0" r="r" b="b"/>
              <a:pathLst>
                <a:path w="1352" h="1339">
                  <a:moveTo>
                    <a:pt x="1156" y="406"/>
                  </a:moveTo>
                  <a:lnTo>
                    <a:pt x="1156" y="1339"/>
                  </a:lnTo>
                  <a:lnTo>
                    <a:pt x="1084" y="1339"/>
                  </a:lnTo>
                  <a:lnTo>
                    <a:pt x="255" y="221"/>
                  </a:lnTo>
                  <a:lnTo>
                    <a:pt x="255" y="934"/>
                  </a:lnTo>
                  <a:lnTo>
                    <a:pt x="256" y="966"/>
                  </a:lnTo>
                  <a:lnTo>
                    <a:pt x="259" y="998"/>
                  </a:lnTo>
                  <a:lnTo>
                    <a:pt x="263" y="1028"/>
                  </a:lnTo>
                  <a:lnTo>
                    <a:pt x="269" y="1057"/>
                  </a:lnTo>
                  <a:lnTo>
                    <a:pt x="276" y="1085"/>
                  </a:lnTo>
                  <a:lnTo>
                    <a:pt x="285" y="1112"/>
                  </a:lnTo>
                  <a:lnTo>
                    <a:pt x="295" y="1137"/>
                  </a:lnTo>
                  <a:lnTo>
                    <a:pt x="306" y="1160"/>
                  </a:lnTo>
                  <a:lnTo>
                    <a:pt x="319" y="1182"/>
                  </a:lnTo>
                  <a:lnTo>
                    <a:pt x="333" y="1201"/>
                  </a:lnTo>
                  <a:lnTo>
                    <a:pt x="340" y="1211"/>
                  </a:lnTo>
                  <a:lnTo>
                    <a:pt x="347" y="1219"/>
                  </a:lnTo>
                  <a:lnTo>
                    <a:pt x="355" y="1227"/>
                  </a:lnTo>
                  <a:lnTo>
                    <a:pt x="362" y="1235"/>
                  </a:lnTo>
                  <a:lnTo>
                    <a:pt x="370" y="1242"/>
                  </a:lnTo>
                  <a:lnTo>
                    <a:pt x="378" y="1248"/>
                  </a:lnTo>
                  <a:lnTo>
                    <a:pt x="387" y="1254"/>
                  </a:lnTo>
                  <a:lnTo>
                    <a:pt x="395" y="1259"/>
                  </a:lnTo>
                  <a:lnTo>
                    <a:pt x="404" y="1264"/>
                  </a:lnTo>
                  <a:lnTo>
                    <a:pt x="412" y="1268"/>
                  </a:lnTo>
                  <a:lnTo>
                    <a:pt x="421" y="1272"/>
                  </a:lnTo>
                  <a:lnTo>
                    <a:pt x="430" y="1275"/>
                  </a:lnTo>
                  <a:lnTo>
                    <a:pt x="437" y="1278"/>
                  </a:lnTo>
                  <a:lnTo>
                    <a:pt x="443" y="1281"/>
                  </a:lnTo>
                  <a:lnTo>
                    <a:pt x="448" y="1286"/>
                  </a:lnTo>
                  <a:lnTo>
                    <a:pt x="451" y="1290"/>
                  </a:lnTo>
                  <a:lnTo>
                    <a:pt x="453" y="1296"/>
                  </a:lnTo>
                  <a:lnTo>
                    <a:pt x="455" y="1301"/>
                  </a:lnTo>
                  <a:lnTo>
                    <a:pt x="455" y="1306"/>
                  </a:lnTo>
                  <a:lnTo>
                    <a:pt x="455" y="1312"/>
                  </a:lnTo>
                  <a:lnTo>
                    <a:pt x="454" y="1317"/>
                  </a:lnTo>
                  <a:lnTo>
                    <a:pt x="452" y="1322"/>
                  </a:lnTo>
                  <a:lnTo>
                    <a:pt x="450" y="1327"/>
                  </a:lnTo>
                  <a:lnTo>
                    <a:pt x="447" y="1331"/>
                  </a:lnTo>
                  <a:lnTo>
                    <a:pt x="443" y="1334"/>
                  </a:lnTo>
                  <a:lnTo>
                    <a:pt x="439" y="1337"/>
                  </a:lnTo>
                  <a:lnTo>
                    <a:pt x="435" y="1339"/>
                  </a:lnTo>
                  <a:lnTo>
                    <a:pt x="430" y="1339"/>
                  </a:lnTo>
                  <a:lnTo>
                    <a:pt x="35" y="1339"/>
                  </a:lnTo>
                  <a:lnTo>
                    <a:pt x="30" y="1339"/>
                  </a:lnTo>
                  <a:lnTo>
                    <a:pt x="25" y="1337"/>
                  </a:lnTo>
                  <a:lnTo>
                    <a:pt x="20" y="1334"/>
                  </a:lnTo>
                  <a:lnTo>
                    <a:pt x="16" y="1331"/>
                  </a:lnTo>
                  <a:lnTo>
                    <a:pt x="12" y="1326"/>
                  </a:lnTo>
                  <a:lnTo>
                    <a:pt x="8" y="1322"/>
                  </a:lnTo>
                  <a:lnTo>
                    <a:pt x="5" y="1316"/>
                  </a:lnTo>
                  <a:lnTo>
                    <a:pt x="3" y="1311"/>
                  </a:lnTo>
                  <a:lnTo>
                    <a:pt x="2" y="1305"/>
                  </a:lnTo>
                  <a:lnTo>
                    <a:pt x="2" y="1300"/>
                  </a:lnTo>
                  <a:lnTo>
                    <a:pt x="4" y="1294"/>
                  </a:lnTo>
                  <a:lnTo>
                    <a:pt x="6" y="1289"/>
                  </a:lnTo>
                  <a:lnTo>
                    <a:pt x="11" y="1284"/>
                  </a:lnTo>
                  <a:lnTo>
                    <a:pt x="17" y="1280"/>
                  </a:lnTo>
                  <a:lnTo>
                    <a:pt x="25" y="1276"/>
                  </a:lnTo>
                  <a:lnTo>
                    <a:pt x="35" y="1273"/>
                  </a:lnTo>
                  <a:lnTo>
                    <a:pt x="45" y="1271"/>
                  </a:lnTo>
                  <a:lnTo>
                    <a:pt x="53" y="1266"/>
                  </a:lnTo>
                  <a:lnTo>
                    <a:pt x="62" y="1263"/>
                  </a:lnTo>
                  <a:lnTo>
                    <a:pt x="70" y="1258"/>
                  </a:lnTo>
                  <a:lnTo>
                    <a:pt x="78" y="1253"/>
                  </a:lnTo>
                  <a:lnTo>
                    <a:pt x="86" y="1247"/>
                  </a:lnTo>
                  <a:lnTo>
                    <a:pt x="93" y="1240"/>
                  </a:lnTo>
                  <a:lnTo>
                    <a:pt x="101" y="1233"/>
                  </a:lnTo>
                  <a:lnTo>
                    <a:pt x="108" y="1225"/>
                  </a:lnTo>
                  <a:lnTo>
                    <a:pt x="114" y="1217"/>
                  </a:lnTo>
                  <a:lnTo>
                    <a:pt x="121" y="1208"/>
                  </a:lnTo>
                  <a:lnTo>
                    <a:pt x="127" y="1198"/>
                  </a:lnTo>
                  <a:lnTo>
                    <a:pt x="139" y="1178"/>
                  </a:lnTo>
                  <a:lnTo>
                    <a:pt x="149" y="1156"/>
                  </a:lnTo>
                  <a:lnTo>
                    <a:pt x="158" y="1132"/>
                  </a:lnTo>
                  <a:lnTo>
                    <a:pt x="166" y="1107"/>
                  </a:lnTo>
                  <a:lnTo>
                    <a:pt x="173" y="1079"/>
                  </a:lnTo>
                  <a:lnTo>
                    <a:pt x="179" y="1052"/>
                  </a:lnTo>
                  <a:lnTo>
                    <a:pt x="184" y="1023"/>
                  </a:lnTo>
                  <a:lnTo>
                    <a:pt x="187" y="994"/>
                  </a:lnTo>
                  <a:lnTo>
                    <a:pt x="189" y="964"/>
                  </a:lnTo>
                  <a:lnTo>
                    <a:pt x="189" y="934"/>
                  </a:lnTo>
                  <a:lnTo>
                    <a:pt x="189" y="151"/>
                  </a:lnTo>
                  <a:lnTo>
                    <a:pt x="189" y="137"/>
                  </a:lnTo>
                  <a:lnTo>
                    <a:pt x="187" y="125"/>
                  </a:lnTo>
                  <a:lnTo>
                    <a:pt x="184" y="114"/>
                  </a:lnTo>
                  <a:lnTo>
                    <a:pt x="179" y="104"/>
                  </a:lnTo>
                  <a:lnTo>
                    <a:pt x="173" y="95"/>
                  </a:lnTo>
                  <a:lnTo>
                    <a:pt x="166" y="88"/>
                  </a:lnTo>
                  <a:lnTo>
                    <a:pt x="158" y="81"/>
                  </a:lnTo>
                  <a:lnTo>
                    <a:pt x="149" y="76"/>
                  </a:lnTo>
                  <a:lnTo>
                    <a:pt x="139" y="72"/>
                  </a:lnTo>
                  <a:lnTo>
                    <a:pt x="127" y="68"/>
                  </a:lnTo>
                  <a:lnTo>
                    <a:pt x="114" y="65"/>
                  </a:lnTo>
                  <a:lnTo>
                    <a:pt x="101" y="63"/>
                  </a:lnTo>
                  <a:lnTo>
                    <a:pt x="70" y="61"/>
                  </a:lnTo>
                  <a:lnTo>
                    <a:pt x="35" y="60"/>
                  </a:lnTo>
                  <a:lnTo>
                    <a:pt x="26" y="59"/>
                  </a:lnTo>
                  <a:lnTo>
                    <a:pt x="19" y="57"/>
                  </a:lnTo>
                  <a:lnTo>
                    <a:pt x="13" y="54"/>
                  </a:lnTo>
                  <a:lnTo>
                    <a:pt x="8" y="50"/>
                  </a:lnTo>
                  <a:lnTo>
                    <a:pt x="4" y="45"/>
                  </a:lnTo>
                  <a:lnTo>
                    <a:pt x="2" y="40"/>
                  </a:lnTo>
                  <a:lnTo>
                    <a:pt x="1" y="35"/>
                  </a:lnTo>
                  <a:lnTo>
                    <a:pt x="0" y="30"/>
                  </a:lnTo>
                  <a:lnTo>
                    <a:pt x="1" y="24"/>
                  </a:lnTo>
                  <a:lnTo>
                    <a:pt x="3" y="19"/>
                  </a:lnTo>
                  <a:lnTo>
                    <a:pt x="6" y="14"/>
                  </a:lnTo>
                  <a:lnTo>
                    <a:pt x="10" y="9"/>
                  </a:lnTo>
                  <a:lnTo>
                    <a:pt x="15" y="6"/>
                  </a:lnTo>
                  <a:lnTo>
                    <a:pt x="21" y="3"/>
                  </a:lnTo>
                  <a:lnTo>
                    <a:pt x="27" y="1"/>
                  </a:lnTo>
                  <a:lnTo>
                    <a:pt x="35" y="0"/>
                  </a:lnTo>
                  <a:lnTo>
                    <a:pt x="121" y="0"/>
                  </a:lnTo>
                  <a:lnTo>
                    <a:pt x="195" y="0"/>
                  </a:lnTo>
                  <a:lnTo>
                    <a:pt x="259" y="0"/>
                  </a:lnTo>
                  <a:lnTo>
                    <a:pt x="311" y="0"/>
                  </a:lnTo>
                  <a:lnTo>
                    <a:pt x="353" y="0"/>
                  </a:lnTo>
                  <a:lnTo>
                    <a:pt x="383" y="0"/>
                  </a:lnTo>
                  <a:lnTo>
                    <a:pt x="401" y="0"/>
                  </a:lnTo>
                  <a:lnTo>
                    <a:pt x="407" y="0"/>
                  </a:lnTo>
                  <a:lnTo>
                    <a:pt x="413" y="1"/>
                  </a:lnTo>
                  <a:lnTo>
                    <a:pt x="418" y="1"/>
                  </a:lnTo>
                  <a:lnTo>
                    <a:pt x="424" y="3"/>
                  </a:lnTo>
                  <a:lnTo>
                    <a:pt x="429" y="5"/>
                  </a:lnTo>
                  <a:lnTo>
                    <a:pt x="438" y="11"/>
                  </a:lnTo>
                  <a:lnTo>
                    <a:pt x="447" y="18"/>
                  </a:lnTo>
                  <a:lnTo>
                    <a:pt x="455" y="27"/>
                  </a:lnTo>
                  <a:lnTo>
                    <a:pt x="463" y="37"/>
                  </a:lnTo>
                  <a:lnTo>
                    <a:pt x="470" y="47"/>
                  </a:lnTo>
                  <a:lnTo>
                    <a:pt x="478" y="60"/>
                  </a:lnTo>
                  <a:lnTo>
                    <a:pt x="1088" y="904"/>
                  </a:lnTo>
                  <a:lnTo>
                    <a:pt x="1091" y="406"/>
                  </a:lnTo>
                  <a:lnTo>
                    <a:pt x="1091" y="375"/>
                  </a:lnTo>
                  <a:lnTo>
                    <a:pt x="1089" y="345"/>
                  </a:lnTo>
                  <a:lnTo>
                    <a:pt x="1085" y="316"/>
                  </a:lnTo>
                  <a:lnTo>
                    <a:pt x="1081" y="287"/>
                  </a:lnTo>
                  <a:lnTo>
                    <a:pt x="1075" y="260"/>
                  </a:lnTo>
                  <a:lnTo>
                    <a:pt x="1068" y="233"/>
                  </a:lnTo>
                  <a:lnTo>
                    <a:pt x="1060" y="207"/>
                  </a:lnTo>
                  <a:lnTo>
                    <a:pt x="1051" y="183"/>
                  </a:lnTo>
                  <a:lnTo>
                    <a:pt x="1040" y="161"/>
                  </a:lnTo>
                  <a:lnTo>
                    <a:pt x="1029" y="141"/>
                  </a:lnTo>
                  <a:lnTo>
                    <a:pt x="1023" y="131"/>
                  </a:lnTo>
                  <a:lnTo>
                    <a:pt x="1016" y="123"/>
                  </a:lnTo>
                  <a:lnTo>
                    <a:pt x="1010" y="114"/>
                  </a:lnTo>
                  <a:lnTo>
                    <a:pt x="1003" y="106"/>
                  </a:lnTo>
                  <a:lnTo>
                    <a:pt x="995" y="99"/>
                  </a:lnTo>
                  <a:lnTo>
                    <a:pt x="988" y="93"/>
                  </a:lnTo>
                  <a:lnTo>
                    <a:pt x="980" y="87"/>
                  </a:lnTo>
                  <a:lnTo>
                    <a:pt x="972" y="81"/>
                  </a:lnTo>
                  <a:lnTo>
                    <a:pt x="964" y="77"/>
                  </a:lnTo>
                  <a:lnTo>
                    <a:pt x="955" y="73"/>
                  </a:lnTo>
                  <a:lnTo>
                    <a:pt x="947" y="69"/>
                  </a:lnTo>
                  <a:lnTo>
                    <a:pt x="938" y="67"/>
                  </a:lnTo>
                  <a:lnTo>
                    <a:pt x="927" y="64"/>
                  </a:lnTo>
                  <a:lnTo>
                    <a:pt x="918" y="61"/>
                  </a:lnTo>
                  <a:lnTo>
                    <a:pt x="910" y="56"/>
                  </a:lnTo>
                  <a:lnTo>
                    <a:pt x="904" y="50"/>
                  </a:lnTo>
                  <a:lnTo>
                    <a:pt x="899" y="45"/>
                  </a:lnTo>
                  <a:lnTo>
                    <a:pt x="895" y="40"/>
                  </a:lnTo>
                  <a:lnTo>
                    <a:pt x="893" y="34"/>
                  </a:lnTo>
                  <a:lnTo>
                    <a:pt x="892" y="28"/>
                  </a:lnTo>
                  <a:lnTo>
                    <a:pt x="893" y="23"/>
                  </a:lnTo>
                  <a:lnTo>
                    <a:pt x="895" y="18"/>
                  </a:lnTo>
                  <a:lnTo>
                    <a:pt x="898" y="13"/>
                  </a:lnTo>
                  <a:lnTo>
                    <a:pt x="903" y="9"/>
                  </a:lnTo>
                  <a:lnTo>
                    <a:pt x="910" y="5"/>
                  </a:lnTo>
                  <a:lnTo>
                    <a:pt x="917" y="3"/>
                  </a:lnTo>
                  <a:lnTo>
                    <a:pt x="927" y="1"/>
                  </a:lnTo>
                  <a:lnTo>
                    <a:pt x="938" y="0"/>
                  </a:lnTo>
                  <a:lnTo>
                    <a:pt x="977" y="0"/>
                  </a:lnTo>
                  <a:lnTo>
                    <a:pt x="1025" y="0"/>
                  </a:lnTo>
                  <a:lnTo>
                    <a:pt x="1078" y="0"/>
                  </a:lnTo>
                  <a:lnTo>
                    <a:pt x="1134" y="0"/>
                  </a:lnTo>
                  <a:lnTo>
                    <a:pt x="1192" y="0"/>
                  </a:lnTo>
                  <a:lnTo>
                    <a:pt x="1245" y="0"/>
                  </a:lnTo>
                  <a:lnTo>
                    <a:pt x="1293" y="0"/>
                  </a:lnTo>
                  <a:lnTo>
                    <a:pt x="1332" y="0"/>
                  </a:lnTo>
                  <a:lnTo>
                    <a:pt x="1337" y="1"/>
                  </a:lnTo>
                  <a:lnTo>
                    <a:pt x="1341" y="3"/>
                  </a:lnTo>
                  <a:lnTo>
                    <a:pt x="1344" y="5"/>
                  </a:lnTo>
                  <a:lnTo>
                    <a:pt x="1347" y="9"/>
                  </a:lnTo>
                  <a:lnTo>
                    <a:pt x="1349" y="13"/>
                  </a:lnTo>
                  <a:lnTo>
                    <a:pt x="1351" y="18"/>
                  </a:lnTo>
                  <a:lnTo>
                    <a:pt x="1352" y="23"/>
                  </a:lnTo>
                  <a:lnTo>
                    <a:pt x="1352" y="29"/>
                  </a:lnTo>
                  <a:lnTo>
                    <a:pt x="1352" y="34"/>
                  </a:lnTo>
                  <a:lnTo>
                    <a:pt x="1351" y="40"/>
                  </a:lnTo>
                  <a:lnTo>
                    <a:pt x="1350" y="45"/>
                  </a:lnTo>
                  <a:lnTo>
                    <a:pt x="1347" y="50"/>
                  </a:lnTo>
                  <a:lnTo>
                    <a:pt x="1345" y="55"/>
                  </a:lnTo>
                  <a:lnTo>
                    <a:pt x="1341" y="59"/>
                  </a:lnTo>
                  <a:lnTo>
                    <a:pt x="1337" y="62"/>
                  </a:lnTo>
                  <a:lnTo>
                    <a:pt x="1332" y="63"/>
                  </a:lnTo>
                  <a:lnTo>
                    <a:pt x="1323" y="66"/>
                  </a:lnTo>
                  <a:lnTo>
                    <a:pt x="1314" y="70"/>
                  </a:lnTo>
                  <a:lnTo>
                    <a:pt x="1305" y="74"/>
                  </a:lnTo>
                  <a:lnTo>
                    <a:pt x="1297" y="79"/>
                  </a:lnTo>
                  <a:lnTo>
                    <a:pt x="1288" y="84"/>
                  </a:lnTo>
                  <a:lnTo>
                    <a:pt x="1280" y="90"/>
                  </a:lnTo>
                  <a:lnTo>
                    <a:pt x="1272" y="97"/>
                  </a:lnTo>
                  <a:lnTo>
                    <a:pt x="1264" y="104"/>
                  </a:lnTo>
                  <a:lnTo>
                    <a:pt x="1256" y="111"/>
                  </a:lnTo>
                  <a:lnTo>
                    <a:pt x="1248" y="119"/>
                  </a:lnTo>
                  <a:lnTo>
                    <a:pt x="1241" y="128"/>
                  </a:lnTo>
                  <a:lnTo>
                    <a:pt x="1234" y="137"/>
                  </a:lnTo>
                  <a:lnTo>
                    <a:pt x="1220" y="157"/>
                  </a:lnTo>
                  <a:lnTo>
                    <a:pt x="1208" y="178"/>
                  </a:lnTo>
                  <a:lnTo>
                    <a:pt x="1197" y="201"/>
                  </a:lnTo>
                  <a:lnTo>
                    <a:pt x="1186" y="227"/>
                  </a:lnTo>
                  <a:lnTo>
                    <a:pt x="1178" y="254"/>
                  </a:lnTo>
                  <a:lnTo>
                    <a:pt x="1170" y="281"/>
                  </a:lnTo>
                  <a:lnTo>
                    <a:pt x="1164" y="310"/>
                  </a:lnTo>
                  <a:lnTo>
                    <a:pt x="1160" y="341"/>
                  </a:lnTo>
                  <a:lnTo>
                    <a:pt x="1157" y="372"/>
                  </a:lnTo>
                  <a:lnTo>
                    <a:pt x="1156" y="406"/>
                  </a:lnTo>
                  <a:close/>
                </a:path>
              </a:pathLst>
            </a:custGeom>
            <a:solidFill>
              <a:srgbClr val="006A53"/>
            </a:solidFill>
            <a:ln w="9525">
              <a:noFill/>
              <a:round/>
              <a:headEnd/>
              <a:tailEnd/>
            </a:ln>
          </p:spPr>
          <p:txBody>
            <a:bodyPr/>
            <a:lstStyle/>
            <a:p>
              <a:pPr>
                <a:defRPr/>
              </a:pPr>
              <a:endParaRPr lang="en-US" dirty="0"/>
            </a:p>
          </p:txBody>
        </p:sp>
        <p:sp>
          <p:nvSpPr>
            <p:cNvPr id="1152" name="Freeform 128"/>
            <p:cNvSpPr>
              <a:spLocks noEditPoints="1"/>
            </p:cNvSpPr>
            <p:nvPr/>
          </p:nvSpPr>
          <p:spPr bwMode="black">
            <a:xfrm>
              <a:off x="1185" y="3958"/>
              <a:ext cx="61" cy="67"/>
            </a:xfrm>
            <a:custGeom>
              <a:avLst/>
              <a:gdLst/>
              <a:ahLst/>
              <a:cxnLst>
                <a:cxn ang="0">
                  <a:pos x="632" y="584"/>
                </a:cxn>
                <a:cxn ang="0">
                  <a:pos x="615" y="709"/>
                </a:cxn>
                <a:cxn ang="0">
                  <a:pos x="595" y="772"/>
                </a:cxn>
                <a:cxn ang="0">
                  <a:pos x="567" y="826"/>
                </a:cxn>
                <a:cxn ang="0">
                  <a:pos x="528" y="869"/>
                </a:cxn>
                <a:cxn ang="0">
                  <a:pos x="477" y="894"/>
                </a:cxn>
                <a:cxn ang="0">
                  <a:pos x="413" y="899"/>
                </a:cxn>
                <a:cxn ang="0">
                  <a:pos x="356" y="883"/>
                </a:cxn>
                <a:cxn ang="0">
                  <a:pos x="311" y="850"/>
                </a:cxn>
                <a:cxn ang="0">
                  <a:pos x="278" y="801"/>
                </a:cxn>
                <a:cxn ang="0">
                  <a:pos x="255" y="741"/>
                </a:cxn>
                <a:cxn ang="0">
                  <a:pos x="237" y="656"/>
                </a:cxn>
                <a:cxn ang="0">
                  <a:pos x="227" y="512"/>
                </a:cxn>
                <a:cxn ang="0">
                  <a:pos x="229" y="369"/>
                </a:cxn>
                <a:cxn ang="0">
                  <a:pos x="246" y="244"/>
                </a:cxn>
                <a:cxn ang="0">
                  <a:pos x="265" y="180"/>
                </a:cxn>
                <a:cxn ang="0">
                  <a:pos x="293" y="124"/>
                </a:cxn>
                <a:cxn ang="0">
                  <a:pos x="331" y="82"/>
                </a:cxn>
                <a:cxn ang="0">
                  <a:pos x="382" y="57"/>
                </a:cxn>
                <a:cxn ang="0">
                  <a:pos x="447" y="52"/>
                </a:cxn>
                <a:cxn ang="0">
                  <a:pos x="505" y="67"/>
                </a:cxn>
                <a:cxn ang="0">
                  <a:pos x="550" y="101"/>
                </a:cxn>
                <a:cxn ang="0">
                  <a:pos x="583" y="151"/>
                </a:cxn>
                <a:cxn ang="0">
                  <a:pos x="607" y="211"/>
                </a:cxn>
                <a:cxn ang="0">
                  <a:pos x="625" y="296"/>
                </a:cxn>
                <a:cxn ang="0">
                  <a:pos x="635" y="441"/>
                </a:cxn>
                <a:cxn ang="0">
                  <a:pos x="854" y="435"/>
                </a:cxn>
                <a:cxn ang="0">
                  <a:pos x="839" y="338"/>
                </a:cxn>
                <a:cxn ang="0">
                  <a:pos x="808" y="249"/>
                </a:cxn>
                <a:cxn ang="0">
                  <a:pos x="765" y="172"/>
                </a:cxn>
                <a:cxn ang="0">
                  <a:pos x="708" y="107"/>
                </a:cxn>
                <a:cxn ang="0">
                  <a:pos x="641" y="56"/>
                </a:cxn>
                <a:cxn ang="0">
                  <a:pos x="563" y="21"/>
                </a:cxn>
                <a:cxn ang="0">
                  <a:pos x="477" y="2"/>
                </a:cxn>
                <a:cxn ang="0">
                  <a:pos x="383" y="2"/>
                </a:cxn>
                <a:cxn ang="0">
                  <a:pos x="297" y="22"/>
                </a:cxn>
                <a:cxn ang="0">
                  <a:pos x="219" y="61"/>
                </a:cxn>
                <a:cxn ang="0">
                  <a:pos x="150" y="115"/>
                </a:cxn>
                <a:cxn ang="0">
                  <a:pos x="93" y="184"/>
                </a:cxn>
                <a:cxn ang="0">
                  <a:pos x="49" y="262"/>
                </a:cxn>
                <a:cxn ang="0">
                  <a:pos x="18" y="349"/>
                </a:cxn>
                <a:cxn ang="0">
                  <a:pos x="2" y="440"/>
                </a:cxn>
                <a:cxn ang="0">
                  <a:pos x="2" y="533"/>
                </a:cxn>
                <a:cxn ang="0">
                  <a:pos x="19" y="620"/>
                </a:cxn>
                <a:cxn ang="0">
                  <a:pos x="51" y="702"/>
                </a:cxn>
                <a:cxn ang="0">
                  <a:pos x="96" y="775"/>
                </a:cxn>
                <a:cxn ang="0">
                  <a:pos x="154" y="838"/>
                </a:cxn>
                <a:cxn ang="0">
                  <a:pos x="223" y="888"/>
                </a:cxn>
                <a:cxn ang="0">
                  <a:pos x="300" y="923"/>
                </a:cxn>
                <a:cxn ang="0">
                  <a:pos x="385" y="942"/>
                </a:cxn>
                <a:cxn ang="0">
                  <a:pos x="475" y="941"/>
                </a:cxn>
                <a:cxn ang="0">
                  <a:pos x="559" y="922"/>
                </a:cxn>
                <a:cxn ang="0">
                  <a:pos x="636" y="887"/>
                </a:cxn>
                <a:cxn ang="0">
                  <a:pos x="703" y="836"/>
                </a:cxn>
                <a:cxn ang="0">
                  <a:pos x="761" y="774"/>
                </a:cxn>
                <a:cxn ang="0">
                  <a:pos x="806" y="702"/>
                </a:cxn>
                <a:cxn ang="0">
                  <a:pos x="838" y="620"/>
                </a:cxn>
                <a:cxn ang="0">
                  <a:pos x="854" y="533"/>
                </a:cxn>
              </a:cxnLst>
              <a:rect l="0" t="0" r="r" b="b"/>
              <a:pathLst>
                <a:path w="856" h="944">
                  <a:moveTo>
                    <a:pt x="635" y="476"/>
                  </a:moveTo>
                  <a:lnTo>
                    <a:pt x="635" y="512"/>
                  </a:lnTo>
                  <a:lnTo>
                    <a:pt x="634" y="548"/>
                  </a:lnTo>
                  <a:lnTo>
                    <a:pt x="632" y="584"/>
                  </a:lnTo>
                  <a:lnTo>
                    <a:pt x="629" y="620"/>
                  </a:lnTo>
                  <a:lnTo>
                    <a:pt x="624" y="656"/>
                  </a:lnTo>
                  <a:lnTo>
                    <a:pt x="618" y="692"/>
                  </a:lnTo>
                  <a:lnTo>
                    <a:pt x="615" y="709"/>
                  </a:lnTo>
                  <a:lnTo>
                    <a:pt x="611" y="725"/>
                  </a:lnTo>
                  <a:lnTo>
                    <a:pt x="606" y="741"/>
                  </a:lnTo>
                  <a:lnTo>
                    <a:pt x="601" y="757"/>
                  </a:lnTo>
                  <a:lnTo>
                    <a:pt x="595" y="772"/>
                  </a:lnTo>
                  <a:lnTo>
                    <a:pt x="589" y="787"/>
                  </a:lnTo>
                  <a:lnTo>
                    <a:pt x="582" y="801"/>
                  </a:lnTo>
                  <a:lnTo>
                    <a:pt x="575" y="814"/>
                  </a:lnTo>
                  <a:lnTo>
                    <a:pt x="567" y="826"/>
                  </a:lnTo>
                  <a:lnTo>
                    <a:pt x="558" y="838"/>
                  </a:lnTo>
                  <a:lnTo>
                    <a:pt x="549" y="850"/>
                  </a:lnTo>
                  <a:lnTo>
                    <a:pt x="539" y="860"/>
                  </a:lnTo>
                  <a:lnTo>
                    <a:pt x="528" y="869"/>
                  </a:lnTo>
                  <a:lnTo>
                    <a:pt x="517" y="877"/>
                  </a:lnTo>
                  <a:lnTo>
                    <a:pt x="504" y="883"/>
                  </a:lnTo>
                  <a:lnTo>
                    <a:pt x="491" y="889"/>
                  </a:lnTo>
                  <a:lnTo>
                    <a:pt x="477" y="894"/>
                  </a:lnTo>
                  <a:lnTo>
                    <a:pt x="463" y="897"/>
                  </a:lnTo>
                  <a:lnTo>
                    <a:pt x="447" y="899"/>
                  </a:lnTo>
                  <a:lnTo>
                    <a:pt x="429" y="900"/>
                  </a:lnTo>
                  <a:lnTo>
                    <a:pt x="413" y="899"/>
                  </a:lnTo>
                  <a:lnTo>
                    <a:pt x="397" y="897"/>
                  </a:lnTo>
                  <a:lnTo>
                    <a:pt x="383" y="894"/>
                  </a:lnTo>
                  <a:lnTo>
                    <a:pt x="369" y="889"/>
                  </a:lnTo>
                  <a:lnTo>
                    <a:pt x="356" y="883"/>
                  </a:lnTo>
                  <a:lnTo>
                    <a:pt x="343" y="877"/>
                  </a:lnTo>
                  <a:lnTo>
                    <a:pt x="332" y="869"/>
                  </a:lnTo>
                  <a:lnTo>
                    <a:pt x="321" y="860"/>
                  </a:lnTo>
                  <a:lnTo>
                    <a:pt x="311" y="850"/>
                  </a:lnTo>
                  <a:lnTo>
                    <a:pt x="302" y="838"/>
                  </a:lnTo>
                  <a:lnTo>
                    <a:pt x="293" y="826"/>
                  </a:lnTo>
                  <a:lnTo>
                    <a:pt x="286" y="814"/>
                  </a:lnTo>
                  <a:lnTo>
                    <a:pt x="278" y="801"/>
                  </a:lnTo>
                  <a:lnTo>
                    <a:pt x="272" y="787"/>
                  </a:lnTo>
                  <a:lnTo>
                    <a:pt x="265" y="772"/>
                  </a:lnTo>
                  <a:lnTo>
                    <a:pt x="260" y="757"/>
                  </a:lnTo>
                  <a:lnTo>
                    <a:pt x="255" y="741"/>
                  </a:lnTo>
                  <a:lnTo>
                    <a:pt x="250" y="725"/>
                  </a:lnTo>
                  <a:lnTo>
                    <a:pt x="246" y="709"/>
                  </a:lnTo>
                  <a:lnTo>
                    <a:pt x="243" y="692"/>
                  </a:lnTo>
                  <a:lnTo>
                    <a:pt x="237" y="656"/>
                  </a:lnTo>
                  <a:lnTo>
                    <a:pt x="233" y="620"/>
                  </a:lnTo>
                  <a:lnTo>
                    <a:pt x="230" y="584"/>
                  </a:lnTo>
                  <a:lnTo>
                    <a:pt x="228" y="548"/>
                  </a:lnTo>
                  <a:lnTo>
                    <a:pt x="227" y="512"/>
                  </a:lnTo>
                  <a:lnTo>
                    <a:pt x="226" y="476"/>
                  </a:lnTo>
                  <a:lnTo>
                    <a:pt x="227" y="441"/>
                  </a:lnTo>
                  <a:lnTo>
                    <a:pt x="228" y="405"/>
                  </a:lnTo>
                  <a:lnTo>
                    <a:pt x="229" y="369"/>
                  </a:lnTo>
                  <a:lnTo>
                    <a:pt x="232" y="333"/>
                  </a:lnTo>
                  <a:lnTo>
                    <a:pt x="237" y="296"/>
                  </a:lnTo>
                  <a:lnTo>
                    <a:pt x="242" y="261"/>
                  </a:lnTo>
                  <a:lnTo>
                    <a:pt x="246" y="244"/>
                  </a:lnTo>
                  <a:lnTo>
                    <a:pt x="250" y="227"/>
                  </a:lnTo>
                  <a:lnTo>
                    <a:pt x="254" y="211"/>
                  </a:lnTo>
                  <a:lnTo>
                    <a:pt x="259" y="195"/>
                  </a:lnTo>
                  <a:lnTo>
                    <a:pt x="265" y="180"/>
                  </a:lnTo>
                  <a:lnTo>
                    <a:pt x="271" y="165"/>
                  </a:lnTo>
                  <a:lnTo>
                    <a:pt x="277" y="151"/>
                  </a:lnTo>
                  <a:lnTo>
                    <a:pt x="285" y="137"/>
                  </a:lnTo>
                  <a:lnTo>
                    <a:pt x="293" y="124"/>
                  </a:lnTo>
                  <a:lnTo>
                    <a:pt x="301" y="112"/>
                  </a:lnTo>
                  <a:lnTo>
                    <a:pt x="310" y="101"/>
                  </a:lnTo>
                  <a:lnTo>
                    <a:pt x="320" y="91"/>
                  </a:lnTo>
                  <a:lnTo>
                    <a:pt x="331" y="82"/>
                  </a:lnTo>
                  <a:lnTo>
                    <a:pt x="343" y="74"/>
                  </a:lnTo>
                  <a:lnTo>
                    <a:pt x="355" y="67"/>
                  </a:lnTo>
                  <a:lnTo>
                    <a:pt x="368" y="62"/>
                  </a:lnTo>
                  <a:lnTo>
                    <a:pt x="382" y="57"/>
                  </a:lnTo>
                  <a:lnTo>
                    <a:pt x="397" y="54"/>
                  </a:lnTo>
                  <a:lnTo>
                    <a:pt x="413" y="52"/>
                  </a:lnTo>
                  <a:lnTo>
                    <a:pt x="429" y="51"/>
                  </a:lnTo>
                  <a:lnTo>
                    <a:pt x="447" y="52"/>
                  </a:lnTo>
                  <a:lnTo>
                    <a:pt x="463" y="54"/>
                  </a:lnTo>
                  <a:lnTo>
                    <a:pt x="478" y="57"/>
                  </a:lnTo>
                  <a:lnTo>
                    <a:pt x="492" y="62"/>
                  </a:lnTo>
                  <a:lnTo>
                    <a:pt x="505" y="67"/>
                  </a:lnTo>
                  <a:lnTo>
                    <a:pt x="517" y="74"/>
                  </a:lnTo>
                  <a:lnTo>
                    <a:pt x="529" y="82"/>
                  </a:lnTo>
                  <a:lnTo>
                    <a:pt x="540" y="91"/>
                  </a:lnTo>
                  <a:lnTo>
                    <a:pt x="550" y="101"/>
                  </a:lnTo>
                  <a:lnTo>
                    <a:pt x="559" y="112"/>
                  </a:lnTo>
                  <a:lnTo>
                    <a:pt x="568" y="124"/>
                  </a:lnTo>
                  <a:lnTo>
                    <a:pt x="576" y="137"/>
                  </a:lnTo>
                  <a:lnTo>
                    <a:pt x="583" y="151"/>
                  </a:lnTo>
                  <a:lnTo>
                    <a:pt x="590" y="165"/>
                  </a:lnTo>
                  <a:lnTo>
                    <a:pt x="596" y="180"/>
                  </a:lnTo>
                  <a:lnTo>
                    <a:pt x="602" y="195"/>
                  </a:lnTo>
                  <a:lnTo>
                    <a:pt x="607" y="211"/>
                  </a:lnTo>
                  <a:lnTo>
                    <a:pt x="611" y="227"/>
                  </a:lnTo>
                  <a:lnTo>
                    <a:pt x="615" y="244"/>
                  </a:lnTo>
                  <a:lnTo>
                    <a:pt x="619" y="261"/>
                  </a:lnTo>
                  <a:lnTo>
                    <a:pt x="625" y="296"/>
                  </a:lnTo>
                  <a:lnTo>
                    <a:pt x="629" y="333"/>
                  </a:lnTo>
                  <a:lnTo>
                    <a:pt x="632" y="369"/>
                  </a:lnTo>
                  <a:lnTo>
                    <a:pt x="634" y="405"/>
                  </a:lnTo>
                  <a:lnTo>
                    <a:pt x="635" y="441"/>
                  </a:lnTo>
                  <a:lnTo>
                    <a:pt x="635" y="476"/>
                  </a:lnTo>
                  <a:close/>
                  <a:moveTo>
                    <a:pt x="856" y="487"/>
                  </a:moveTo>
                  <a:lnTo>
                    <a:pt x="856" y="461"/>
                  </a:lnTo>
                  <a:lnTo>
                    <a:pt x="854" y="435"/>
                  </a:lnTo>
                  <a:lnTo>
                    <a:pt x="852" y="410"/>
                  </a:lnTo>
                  <a:lnTo>
                    <a:pt x="848" y="385"/>
                  </a:lnTo>
                  <a:lnTo>
                    <a:pt x="844" y="361"/>
                  </a:lnTo>
                  <a:lnTo>
                    <a:pt x="839" y="338"/>
                  </a:lnTo>
                  <a:lnTo>
                    <a:pt x="832" y="314"/>
                  </a:lnTo>
                  <a:lnTo>
                    <a:pt x="825" y="291"/>
                  </a:lnTo>
                  <a:lnTo>
                    <a:pt x="817" y="270"/>
                  </a:lnTo>
                  <a:lnTo>
                    <a:pt x="808" y="249"/>
                  </a:lnTo>
                  <a:lnTo>
                    <a:pt x="799" y="228"/>
                  </a:lnTo>
                  <a:lnTo>
                    <a:pt x="788" y="209"/>
                  </a:lnTo>
                  <a:lnTo>
                    <a:pt x="777" y="190"/>
                  </a:lnTo>
                  <a:lnTo>
                    <a:pt x="765" y="172"/>
                  </a:lnTo>
                  <a:lnTo>
                    <a:pt x="752" y="155"/>
                  </a:lnTo>
                  <a:lnTo>
                    <a:pt x="739" y="137"/>
                  </a:lnTo>
                  <a:lnTo>
                    <a:pt x="724" y="122"/>
                  </a:lnTo>
                  <a:lnTo>
                    <a:pt x="708" y="107"/>
                  </a:lnTo>
                  <a:lnTo>
                    <a:pt x="692" y="93"/>
                  </a:lnTo>
                  <a:lnTo>
                    <a:pt x="676" y="80"/>
                  </a:lnTo>
                  <a:lnTo>
                    <a:pt x="659" y="68"/>
                  </a:lnTo>
                  <a:lnTo>
                    <a:pt x="641" y="56"/>
                  </a:lnTo>
                  <a:lnTo>
                    <a:pt x="622" y="46"/>
                  </a:lnTo>
                  <a:lnTo>
                    <a:pt x="603" y="37"/>
                  </a:lnTo>
                  <a:lnTo>
                    <a:pt x="584" y="28"/>
                  </a:lnTo>
                  <a:lnTo>
                    <a:pt x="563" y="21"/>
                  </a:lnTo>
                  <a:lnTo>
                    <a:pt x="543" y="15"/>
                  </a:lnTo>
                  <a:lnTo>
                    <a:pt x="521" y="10"/>
                  </a:lnTo>
                  <a:lnTo>
                    <a:pt x="499" y="5"/>
                  </a:lnTo>
                  <a:lnTo>
                    <a:pt x="477" y="2"/>
                  </a:lnTo>
                  <a:lnTo>
                    <a:pt x="454" y="0"/>
                  </a:lnTo>
                  <a:lnTo>
                    <a:pt x="429" y="0"/>
                  </a:lnTo>
                  <a:lnTo>
                    <a:pt x="406" y="0"/>
                  </a:lnTo>
                  <a:lnTo>
                    <a:pt x="383" y="2"/>
                  </a:lnTo>
                  <a:lnTo>
                    <a:pt x="361" y="5"/>
                  </a:lnTo>
                  <a:lnTo>
                    <a:pt x="339" y="10"/>
                  </a:lnTo>
                  <a:lnTo>
                    <a:pt x="318" y="15"/>
                  </a:lnTo>
                  <a:lnTo>
                    <a:pt x="297" y="22"/>
                  </a:lnTo>
                  <a:lnTo>
                    <a:pt x="276" y="30"/>
                  </a:lnTo>
                  <a:lnTo>
                    <a:pt x="257" y="39"/>
                  </a:lnTo>
                  <a:lnTo>
                    <a:pt x="238" y="50"/>
                  </a:lnTo>
                  <a:lnTo>
                    <a:pt x="219" y="61"/>
                  </a:lnTo>
                  <a:lnTo>
                    <a:pt x="201" y="73"/>
                  </a:lnTo>
                  <a:lnTo>
                    <a:pt x="184" y="86"/>
                  </a:lnTo>
                  <a:lnTo>
                    <a:pt x="167" y="100"/>
                  </a:lnTo>
                  <a:lnTo>
                    <a:pt x="150" y="115"/>
                  </a:lnTo>
                  <a:lnTo>
                    <a:pt x="135" y="131"/>
                  </a:lnTo>
                  <a:lnTo>
                    <a:pt x="120" y="148"/>
                  </a:lnTo>
                  <a:lnTo>
                    <a:pt x="106" y="166"/>
                  </a:lnTo>
                  <a:lnTo>
                    <a:pt x="93" y="184"/>
                  </a:lnTo>
                  <a:lnTo>
                    <a:pt x="81" y="202"/>
                  </a:lnTo>
                  <a:lnTo>
                    <a:pt x="70" y="222"/>
                  </a:lnTo>
                  <a:lnTo>
                    <a:pt x="59" y="241"/>
                  </a:lnTo>
                  <a:lnTo>
                    <a:pt x="49" y="262"/>
                  </a:lnTo>
                  <a:lnTo>
                    <a:pt x="40" y="283"/>
                  </a:lnTo>
                  <a:lnTo>
                    <a:pt x="32" y="304"/>
                  </a:lnTo>
                  <a:lnTo>
                    <a:pt x="25" y="327"/>
                  </a:lnTo>
                  <a:lnTo>
                    <a:pt x="18" y="349"/>
                  </a:lnTo>
                  <a:lnTo>
                    <a:pt x="13" y="371"/>
                  </a:lnTo>
                  <a:lnTo>
                    <a:pt x="8" y="394"/>
                  </a:lnTo>
                  <a:lnTo>
                    <a:pt x="5" y="417"/>
                  </a:lnTo>
                  <a:lnTo>
                    <a:pt x="2" y="440"/>
                  </a:lnTo>
                  <a:lnTo>
                    <a:pt x="1" y="463"/>
                  </a:lnTo>
                  <a:lnTo>
                    <a:pt x="0" y="487"/>
                  </a:lnTo>
                  <a:lnTo>
                    <a:pt x="1" y="510"/>
                  </a:lnTo>
                  <a:lnTo>
                    <a:pt x="2" y="533"/>
                  </a:lnTo>
                  <a:lnTo>
                    <a:pt x="5" y="555"/>
                  </a:lnTo>
                  <a:lnTo>
                    <a:pt x="9" y="577"/>
                  </a:lnTo>
                  <a:lnTo>
                    <a:pt x="13" y="599"/>
                  </a:lnTo>
                  <a:lnTo>
                    <a:pt x="19" y="620"/>
                  </a:lnTo>
                  <a:lnTo>
                    <a:pt x="26" y="641"/>
                  </a:lnTo>
                  <a:lnTo>
                    <a:pt x="33" y="662"/>
                  </a:lnTo>
                  <a:lnTo>
                    <a:pt x="41" y="683"/>
                  </a:lnTo>
                  <a:lnTo>
                    <a:pt x="51" y="702"/>
                  </a:lnTo>
                  <a:lnTo>
                    <a:pt x="61" y="721"/>
                  </a:lnTo>
                  <a:lnTo>
                    <a:pt x="72" y="740"/>
                  </a:lnTo>
                  <a:lnTo>
                    <a:pt x="84" y="758"/>
                  </a:lnTo>
                  <a:lnTo>
                    <a:pt x="96" y="775"/>
                  </a:lnTo>
                  <a:lnTo>
                    <a:pt x="110" y="792"/>
                  </a:lnTo>
                  <a:lnTo>
                    <a:pt x="124" y="808"/>
                  </a:lnTo>
                  <a:lnTo>
                    <a:pt x="138" y="823"/>
                  </a:lnTo>
                  <a:lnTo>
                    <a:pt x="154" y="838"/>
                  </a:lnTo>
                  <a:lnTo>
                    <a:pt x="171" y="852"/>
                  </a:lnTo>
                  <a:lnTo>
                    <a:pt x="188" y="865"/>
                  </a:lnTo>
                  <a:lnTo>
                    <a:pt x="205" y="877"/>
                  </a:lnTo>
                  <a:lnTo>
                    <a:pt x="223" y="888"/>
                  </a:lnTo>
                  <a:lnTo>
                    <a:pt x="242" y="899"/>
                  </a:lnTo>
                  <a:lnTo>
                    <a:pt x="261" y="908"/>
                  </a:lnTo>
                  <a:lnTo>
                    <a:pt x="280" y="916"/>
                  </a:lnTo>
                  <a:lnTo>
                    <a:pt x="300" y="923"/>
                  </a:lnTo>
                  <a:lnTo>
                    <a:pt x="321" y="930"/>
                  </a:lnTo>
                  <a:lnTo>
                    <a:pt x="342" y="935"/>
                  </a:lnTo>
                  <a:lnTo>
                    <a:pt x="363" y="939"/>
                  </a:lnTo>
                  <a:lnTo>
                    <a:pt x="385" y="942"/>
                  </a:lnTo>
                  <a:lnTo>
                    <a:pt x="407" y="943"/>
                  </a:lnTo>
                  <a:lnTo>
                    <a:pt x="429" y="944"/>
                  </a:lnTo>
                  <a:lnTo>
                    <a:pt x="453" y="943"/>
                  </a:lnTo>
                  <a:lnTo>
                    <a:pt x="475" y="941"/>
                  </a:lnTo>
                  <a:lnTo>
                    <a:pt x="497" y="938"/>
                  </a:lnTo>
                  <a:lnTo>
                    <a:pt x="518" y="934"/>
                  </a:lnTo>
                  <a:lnTo>
                    <a:pt x="539" y="929"/>
                  </a:lnTo>
                  <a:lnTo>
                    <a:pt x="559" y="922"/>
                  </a:lnTo>
                  <a:lnTo>
                    <a:pt x="579" y="915"/>
                  </a:lnTo>
                  <a:lnTo>
                    <a:pt x="599" y="906"/>
                  </a:lnTo>
                  <a:lnTo>
                    <a:pt x="618" y="897"/>
                  </a:lnTo>
                  <a:lnTo>
                    <a:pt x="636" y="887"/>
                  </a:lnTo>
                  <a:lnTo>
                    <a:pt x="654" y="876"/>
                  </a:lnTo>
                  <a:lnTo>
                    <a:pt x="671" y="864"/>
                  </a:lnTo>
                  <a:lnTo>
                    <a:pt x="688" y="851"/>
                  </a:lnTo>
                  <a:lnTo>
                    <a:pt x="703" y="836"/>
                  </a:lnTo>
                  <a:lnTo>
                    <a:pt x="720" y="822"/>
                  </a:lnTo>
                  <a:lnTo>
                    <a:pt x="734" y="806"/>
                  </a:lnTo>
                  <a:lnTo>
                    <a:pt x="748" y="791"/>
                  </a:lnTo>
                  <a:lnTo>
                    <a:pt x="761" y="774"/>
                  </a:lnTo>
                  <a:lnTo>
                    <a:pt x="774" y="757"/>
                  </a:lnTo>
                  <a:lnTo>
                    <a:pt x="785" y="739"/>
                  </a:lnTo>
                  <a:lnTo>
                    <a:pt x="796" y="721"/>
                  </a:lnTo>
                  <a:lnTo>
                    <a:pt x="806" y="702"/>
                  </a:lnTo>
                  <a:lnTo>
                    <a:pt x="815" y="682"/>
                  </a:lnTo>
                  <a:lnTo>
                    <a:pt x="824" y="661"/>
                  </a:lnTo>
                  <a:lnTo>
                    <a:pt x="831" y="641"/>
                  </a:lnTo>
                  <a:lnTo>
                    <a:pt x="838" y="620"/>
                  </a:lnTo>
                  <a:lnTo>
                    <a:pt x="843" y="599"/>
                  </a:lnTo>
                  <a:lnTo>
                    <a:pt x="848" y="577"/>
                  </a:lnTo>
                  <a:lnTo>
                    <a:pt x="851" y="555"/>
                  </a:lnTo>
                  <a:lnTo>
                    <a:pt x="854" y="533"/>
                  </a:lnTo>
                  <a:lnTo>
                    <a:pt x="856" y="510"/>
                  </a:lnTo>
                  <a:lnTo>
                    <a:pt x="856" y="487"/>
                  </a:lnTo>
                  <a:close/>
                </a:path>
              </a:pathLst>
            </a:custGeom>
            <a:solidFill>
              <a:srgbClr val="006A53"/>
            </a:solidFill>
            <a:ln w="9525">
              <a:noFill/>
              <a:round/>
              <a:headEnd/>
              <a:tailEnd/>
            </a:ln>
          </p:spPr>
          <p:txBody>
            <a:bodyPr/>
            <a:lstStyle/>
            <a:p>
              <a:pPr>
                <a:defRPr/>
              </a:pPr>
              <a:endParaRPr lang="en-US" dirty="0"/>
            </a:p>
          </p:txBody>
        </p:sp>
        <p:sp>
          <p:nvSpPr>
            <p:cNvPr id="1153" name="Freeform 129"/>
            <p:cNvSpPr>
              <a:spLocks/>
            </p:cNvSpPr>
            <p:nvPr/>
          </p:nvSpPr>
          <p:spPr bwMode="black">
            <a:xfrm>
              <a:off x="1247" y="3956"/>
              <a:ext cx="44" cy="6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2" y="865"/>
                </a:cxn>
                <a:cxn ang="0">
                  <a:pos x="455" y="879"/>
                </a:cxn>
                <a:cxn ang="0">
                  <a:pos x="499" y="882"/>
                </a:cxn>
                <a:cxn ang="0">
                  <a:pos x="509" y="904"/>
                </a:cxn>
                <a:cxn ang="0">
                  <a:pos x="506" y="921"/>
                </a:cxn>
                <a:cxn ang="0">
                  <a:pos x="493" y="928"/>
                </a:cxn>
                <a:cxn ang="0">
                  <a:pos x="6" y="924"/>
                </a:cxn>
                <a:cxn ang="0">
                  <a:pos x="0" y="909"/>
                </a:cxn>
                <a:cxn ang="0">
                  <a:pos x="4" y="891"/>
                </a:cxn>
                <a:cxn ang="0">
                  <a:pos x="13"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6" y="195"/>
                </a:cxn>
                <a:cxn ang="0">
                  <a:pos x="385" y="117"/>
                </a:cxn>
                <a:cxn ang="0">
                  <a:pos x="426" y="56"/>
                </a:cxn>
                <a:cxn ang="0">
                  <a:pos x="482" y="15"/>
                </a:cxn>
                <a:cxn ang="0">
                  <a:pos x="517" y="4"/>
                </a:cxn>
                <a:cxn ang="0">
                  <a:pos x="602" y="4"/>
                </a:cxn>
                <a:cxn ang="0">
                  <a:pos x="668" y="30"/>
                </a:cxn>
                <a:cxn ang="0">
                  <a:pos x="710" y="77"/>
                </a:cxn>
                <a:cxn ang="0">
                  <a:pos x="728" y="138"/>
                </a:cxn>
                <a:cxn ang="0">
                  <a:pos x="728" y="206"/>
                </a:cxn>
                <a:cxn ang="0">
                  <a:pos x="709" y="256"/>
                </a:cxn>
                <a:cxn ang="0">
                  <a:pos x="676" y="287"/>
                </a:cxn>
                <a:cxn ang="0">
                  <a:pos x="631" y="301"/>
                </a:cxn>
              </a:cxnLst>
              <a:rect l="0" t="0" r="r" b="b"/>
              <a:pathLst>
                <a:path w="730" h="928">
                  <a:moveTo>
                    <a:pt x="606"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5" y="214"/>
                  </a:lnTo>
                  <a:lnTo>
                    <a:pt x="513" y="202"/>
                  </a:lnTo>
                  <a:lnTo>
                    <a:pt x="513" y="190"/>
                  </a:lnTo>
                  <a:lnTo>
                    <a:pt x="513" y="182"/>
                  </a:lnTo>
                  <a:lnTo>
                    <a:pt x="514" y="175"/>
                  </a:lnTo>
                  <a:lnTo>
                    <a:pt x="515" y="168"/>
                  </a:lnTo>
                  <a:lnTo>
                    <a:pt x="517" y="161"/>
                  </a:lnTo>
                  <a:lnTo>
                    <a:pt x="522"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8"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2" y="270"/>
                  </a:lnTo>
                  <a:lnTo>
                    <a:pt x="385" y="306"/>
                  </a:lnTo>
                  <a:lnTo>
                    <a:pt x="379" y="345"/>
                  </a:lnTo>
                  <a:lnTo>
                    <a:pt x="374" y="382"/>
                  </a:lnTo>
                  <a:lnTo>
                    <a:pt x="371" y="419"/>
                  </a:lnTo>
                  <a:lnTo>
                    <a:pt x="369" y="456"/>
                  </a:lnTo>
                  <a:lnTo>
                    <a:pt x="367" y="491"/>
                  </a:lnTo>
                  <a:lnTo>
                    <a:pt x="362" y="823"/>
                  </a:lnTo>
                  <a:lnTo>
                    <a:pt x="362" y="828"/>
                  </a:lnTo>
                  <a:lnTo>
                    <a:pt x="363" y="832"/>
                  </a:lnTo>
                  <a:lnTo>
                    <a:pt x="364" y="836"/>
                  </a:lnTo>
                  <a:lnTo>
                    <a:pt x="365" y="840"/>
                  </a:lnTo>
                  <a:lnTo>
                    <a:pt x="370" y="848"/>
                  </a:lnTo>
                  <a:lnTo>
                    <a:pt x="376" y="854"/>
                  </a:lnTo>
                  <a:lnTo>
                    <a:pt x="383" y="860"/>
                  </a:lnTo>
                  <a:lnTo>
                    <a:pt x="392"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5" y="888"/>
                  </a:lnTo>
                  <a:lnTo>
                    <a:pt x="8" y="885"/>
                  </a:lnTo>
                  <a:lnTo>
                    <a:pt x="10" y="882"/>
                  </a:lnTo>
                  <a:lnTo>
                    <a:pt x="13"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40" y="828"/>
                  </a:lnTo>
                  <a:lnTo>
                    <a:pt x="140" y="819"/>
                  </a:lnTo>
                  <a:lnTo>
                    <a:pt x="140" y="143"/>
                  </a:lnTo>
                  <a:lnTo>
                    <a:pt x="140" y="134"/>
                  </a:lnTo>
                  <a:lnTo>
                    <a:pt x="138" y="125"/>
                  </a:lnTo>
                  <a:lnTo>
                    <a:pt x="134" y="118"/>
                  </a:lnTo>
                  <a:lnTo>
                    <a:pt x="130" y="111"/>
                  </a:lnTo>
                  <a:lnTo>
                    <a:pt x="124" y="106"/>
                  </a:lnTo>
                  <a:lnTo>
                    <a:pt x="117"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3" y="36"/>
                  </a:lnTo>
                  <a:lnTo>
                    <a:pt x="37" y="35"/>
                  </a:lnTo>
                  <a:lnTo>
                    <a:pt x="356" y="35"/>
                  </a:lnTo>
                  <a:lnTo>
                    <a:pt x="356" y="195"/>
                  </a:lnTo>
                  <a:lnTo>
                    <a:pt x="363" y="175"/>
                  </a:lnTo>
                  <a:lnTo>
                    <a:pt x="370" y="154"/>
                  </a:lnTo>
                  <a:lnTo>
                    <a:pt x="377" y="135"/>
                  </a:lnTo>
                  <a:lnTo>
                    <a:pt x="385" y="117"/>
                  </a:lnTo>
                  <a:lnTo>
                    <a:pt x="394"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2" y="4"/>
                  </a:lnTo>
                  <a:lnTo>
                    <a:pt x="622" y="8"/>
                  </a:lnTo>
                  <a:lnTo>
                    <a:pt x="639" y="14"/>
                  </a:lnTo>
                  <a:lnTo>
                    <a:pt x="654" y="22"/>
                  </a:lnTo>
                  <a:lnTo>
                    <a:pt x="668"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6" y="302"/>
                  </a:lnTo>
                  <a:close/>
                </a:path>
              </a:pathLst>
            </a:custGeom>
            <a:solidFill>
              <a:srgbClr val="006A53"/>
            </a:solidFill>
            <a:ln w="9525">
              <a:noFill/>
              <a:round/>
              <a:headEnd/>
              <a:tailEnd/>
            </a:ln>
          </p:spPr>
          <p:txBody>
            <a:bodyPr/>
            <a:lstStyle/>
            <a:p>
              <a:pPr>
                <a:defRPr/>
              </a:pPr>
              <a:endParaRPr lang="en-US" dirty="0"/>
            </a:p>
          </p:txBody>
        </p:sp>
        <p:sp>
          <p:nvSpPr>
            <p:cNvPr id="1154" name="Freeform 130"/>
            <p:cNvSpPr>
              <a:spLocks/>
            </p:cNvSpPr>
            <p:nvPr/>
          </p:nvSpPr>
          <p:spPr bwMode="black">
            <a:xfrm>
              <a:off x="1303" y="3937"/>
              <a:ext cx="44" cy="88"/>
            </a:xfrm>
            <a:custGeom>
              <a:avLst/>
              <a:gdLst/>
              <a:ahLst/>
              <a:cxnLst>
                <a:cxn ang="0">
                  <a:pos x="345" y="1238"/>
                </a:cxn>
                <a:cxn ang="0">
                  <a:pos x="288" y="1225"/>
                </a:cxn>
                <a:cxn ang="0">
                  <a:pos x="254" y="1211"/>
                </a:cxn>
                <a:cxn ang="0">
                  <a:pos x="221" y="1192"/>
                </a:cxn>
                <a:cxn ang="0">
                  <a:pos x="191" y="1166"/>
                </a:cxn>
                <a:cxn ang="0">
                  <a:pos x="164" y="1134"/>
                </a:cxn>
                <a:cxn ang="0">
                  <a:pos x="143"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7" y="128"/>
                </a:cxn>
                <a:cxn ang="0">
                  <a:pos x="279" y="87"/>
                </a:cxn>
                <a:cxn ang="0">
                  <a:pos x="293" y="49"/>
                </a:cxn>
                <a:cxn ang="0">
                  <a:pos x="300" y="12"/>
                </a:cxn>
                <a:cxn ang="0">
                  <a:pos x="359" y="313"/>
                </a:cxn>
                <a:cxn ang="0">
                  <a:pos x="359" y="364"/>
                </a:cxn>
                <a:cxn ang="0">
                  <a:pos x="360" y="1079"/>
                </a:cxn>
                <a:cxn ang="0">
                  <a:pos x="366" y="1120"/>
                </a:cxn>
                <a:cxn ang="0">
                  <a:pos x="376" y="1150"/>
                </a:cxn>
                <a:cxn ang="0">
                  <a:pos x="393" y="1168"/>
                </a:cxn>
                <a:cxn ang="0">
                  <a:pos x="415" y="1177"/>
                </a:cxn>
                <a:cxn ang="0">
                  <a:pos x="443" y="1178"/>
                </a:cxn>
                <a:cxn ang="0">
                  <a:pos x="469" y="1171"/>
                </a:cxn>
                <a:cxn ang="0">
                  <a:pos x="490" y="1158"/>
                </a:cxn>
                <a:cxn ang="0">
                  <a:pos x="508" y="1138"/>
                </a:cxn>
                <a:cxn ang="0">
                  <a:pos x="527" y="1103"/>
                </a:cxn>
                <a:cxn ang="0">
                  <a:pos x="547" y="1042"/>
                </a:cxn>
                <a:cxn ang="0">
                  <a:pos x="557" y="975"/>
                </a:cxn>
                <a:cxn ang="0">
                  <a:pos x="560" y="911"/>
                </a:cxn>
                <a:cxn ang="0">
                  <a:pos x="610" y="951"/>
                </a:cxn>
                <a:cxn ang="0">
                  <a:pos x="605" y="1006"/>
                </a:cxn>
                <a:cxn ang="0">
                  <a:pos x="596" y="1055"/>
                </a:cxn>
                <a:cxn ang="0">
                  <a:pos x="583" y="1098"/>
                </a:cxn>
                <a:cxn ang="0">
                  <a:pos x="565" y="1137"/>
                </a:cxn>
                <a:cxn ang="0">
                  <a:pos x="545" y="1169"/>
                </a:cxn>
                <a:cxn ang="0">
                  <a:pos x="520" y="1195"/>
                </a:cxn>
                <a:cxn ang="0">
                  <a:pos x="492" y="1215"/>
                </a:cxn>
                <a:cxn ang="0">
                  <a:pos x="461" y="1229"/>
                </a:cxn>
                <a:cxn ang="0">
                  <a:pos x="426" y="1238"/>
                </a:cxn>
                <a:cxn ang="0">
                  <a:pos x="389" y="1241"/>
                </a:cxn>
              </a:cxnLst>
              <a:rect l="0" t="0" r="r" b="b"/>
              <a:pathLst>
                <a:path w="611" h="1241">
                  <a:moveTo>
                    <a:pt x="389" y="1241"/>
                  </a:moveTo>
                  <a:lnTo>
                    <a:pt x="367" y="1240"/>
                  </a:lnTo>
                  <a:lnTo>
                    <a:pt x="345" y="1238"/>
                  </a:lnTo>
                  <a:lnTo>
                    <a:pt x="323" y="1234"/>
                  </a:lnTo>
                  <a:lnTo>
                    <a:pt x="300" y="1228"/>
                  </a:lnTo>
                  <a:lnTo>
                    <a:pt x="288" y="1225"/>
                  </a:lnTo>
                  <a:lnTo>
                    <a:pt x="276" y="1221"/>
                  </a:lnTo>
                  <a:lnTo>
                    <a:pt x="265" y="1216"/>
                  </a:lnTo>
                  <a:lnTo>
                    <a:pt x="254" y="1211"/>
                  </a:lnTo>
                  <a:lnTo>
                    <a:pt x="243" y="1205"/>
                  </a:lnTo>
                  <a:lnTo>
                    <a:pt x="232" y="1199"/>
                  </a:lnTo>
                  <a:lnTo>
                    <a:pt x="221" y="1192"/>
                  </a:lnTo>
                  <a:lnTo>
                    <a:pt x="211" y="1184"/>
                  </a:lnTo>
                  <a:lnTo>
                    <a:pt x="201" y="1176"/>
                  </a:lnTo>
                  <a:lnTo>
                    <a:pt x="191" y="1166"/>
                  </a:lnTo>
                  <a:lnTo>
                    <a:pt x="182" y="1157"/>
                  </a:lnTo>
                  <a:lnTo>
                    <a:pt x="172" y="1146"/>
                  </a:lnTo>
                  <a:lnTo>
                    <a:pt x="164" y="1134"/>
                  </a:lnTo>
                  <a:lnTo>
                    <a:pt x="156" y="1122"/>
                  </a:lnTo>
                  <a:lnTo>
                    <a:pt x="149" y="1109"/>
                  </a:lnTo>
                  <a:lnTo>
                    <a:pt x="143" y="1095"/>
                  </a:lnTo>
                  <a:lnTo>
                    <a:pt x="137" y="1081"/>
                  </a:lnTo>
                  <a:lnTo>
                    <a:pt x="132" y="1066"/>
                  </a:lnTo>
                  <a:lnTo>
                    <a:pt x="128" y="1049"/>
                  </a:lnTo>
                  <a:lnTo>
                    <a:pt x="124" y="1032"/>
                  </a:lnTo>
                  <a:lnTo>
                    <a:pt x="121" y="1014"/>
                  </a:lnTo>
                  <a:lnTo>
                    <a:pt x="120" y="995"/>
                  </a:lnTo>
                  <a:lnTo>
                    <a:pt x="119" y="975"/>
                  </a:lnTo>
                  <a:lnTo>
                    <a:pt x="119" y="953"/>
                  </a:lnTo>
                  <a:lnTo>
                    <a:pt x="130" y="364"/>
                  </a:lnTo>
                  <a:lnTo>
                    <a:pt x="0" y="364"/>
                  </a:lnTo>
                  <a:lnTo>
                    <a:pt x="0" y="313"/>
                  </a:lnTo>
                  <a:lnTo>
                    <a:pt x="12" y="313"/>
                  </a:lnTo>
                  <a:lnTo>
                    <a:pt x="24" y="311"/>
                  </a:lnTo>
                  <a:lnTo>
                    <a:pt x="37" y="309"/>
                  </a:lnTo>
                  <a:lnTo>
                    <a:pt x="50" y="305"/>
                  </a:lnTo>
                  <a:lnTo>
                    <a:pt x="63" y="300"/>
                  </a:lnTo>
                  <a:lnTo>
                    <a:pt x="76" y="295"/>
                  </a:lnTo>
                  <a:lnTo>
                    <a:pt x="89" y="289"/>
                  </a:lnTo>
                  <a:lnTo>
                    <a:pt x="101" y="282"/>
                  </a:lnTo>
                  <a:lnTo>
                    <a:pt x="114" y="274"/>
                  </a:lnTo>
                  <a:lnTo>
                    <a:pt x="127" y="265"/>
                  </a:lnTo>
                  <a:lnTo>
                    <a:pt x="139" y="256"/>
                  </a:lnTo>
                  <a:lnTo>
                    <a:pt x="152" y="246"/>
                  </a:lnTo>
                  <a:lnTo>
                    <a:pt x="164" y="236"/>
                  </a:lnTo>
                  <a:lnTo>
                    <a:pt x="177" y="225"/>
                  </a:lnTo>
                  <a:lnTo>
                    <a:pt x="188" y="214"/>
                  </a:lnTo>
                  <a:lnTo>
                    <a:pt x="200" y="203"/>
                  </a:lnTo>
                  <a:lnTo>
                    <a:pt x="210" y="191"/>
                  </a:lnTo>
                  <a:lnTo>
                    <a:pt x="221" y="179"/>
                  </a:lnTo>
                  <a:lnTo>
                    <a:pt x="231" y="166"/>
                  </a:lnTo>
                  <a:lnTo>
                    <a:pt x="240" y="153"/>
                  </a:lnTo>
                  <a:lnTo>
                    <a:pt x="249" y="141"/>
                  </a:lnTo>
                  <a:lnTo>
                    <a:pt x="257" y="128"/>
                  </a:lnTo>
                  <a:lnTo>
                    <a:pt x="265" y="114"/>
                  </a:lnTo>
                  <a:lnTo>
                    <a:pt x="272" y="101"/>
                  </a:lnTo>
                  <a:lnTo>
                    <a:pt x="279" y="87"/>
                  </a:lnTo>
                  <a:lnTo>
                    <a:pt x="284" y="74"/>
                  </a:lnTo>
                  <a:lnTo>
                    <a:pt x="289" y="61"/>
                  </a:lnTo>
                  <a:lnTo>
                    <a:pt x="293" y="49"/>
                  </a:lnTo>
                  <a:lnTo>
                    <a:pt x="297" y="36"/>
                  </a:lnTo>
                  <a:lnTo>
                    <a:pt x="299" y="24"/>
                  </a:lnTo>
                  <a:lnTo>
                    <a:pt x="300" y="12"/>
                  </a:lnTo>
                  <a:lnTo>
                    <a:pt x="301" y="0"/>
                  </a:lnTo>
                  <a:lnTo>
                    <a:pt x="359" y="0"/>
                  </a:lnTo>
                  <a:lnTo>
                    <a:pt x="359" y="313"/>
                  </a:lnTo>
                  <a:lnTo>
                    <a:pt x="560" y="313"/>
                  </a:lnTo>
                  <a:lnTo>
                    <a:pt x="560" y="364"/>
                  </a:lnTo>
                  <a:lnTo>
                    <a:pt x="359" y="364"/>
                  </a:lnTo>
                  <a:lnTo>
                    <a:pt x="359" y="1044"/>
                  </a:lnTo>
                  <a:lnTo>
                    <a:pt x="360" y="1062"/>
                  </a:lnTo>
                  <a:lnTo>
                    <a:pt x="360" y="1079"/>
                  </a:lnTo>
                  <a:lnTo>
                    <a:pt x="362" y="1094"/>
                  </a:lnTo>
                  <a:lnTo>
                    <a:pt x="363" y="1108"/>
                  </a:lnTo>
                  <a:lnTo>
                    <a:pt x="366" y="1120"/>
                  </a:lnTo>
                  <a:lnTo>
                    <a:pt x="369" y="1131"/>
                  </a:lnTo>
                  <a:lnTo>
                    <a:pt x="372" y="1142"/>
                  </a:lnTo>
                  <a:lnTo>
                    <a:pt x="376" y="1150"/>
                  </a:lnTo>
                  <a:lnTo>
                    <a:pt x="381" y="1157"/>
                  </a:lnTo>
                  <a:lnTo>
                    <a:pt x="387" y="1163"/>
                  </a:lnTo>
                  <a:lnTo>
                    <a:pt x="393" y="1168"/>
                  </a:lnTo>
                  <a:lnTo>
                    <a:pt x="400" y="1172"/>
                  </a:lnTo>
                  <a:lnTo>
                    <a:pt x="407" y="1175"/>
                  </a:lnTo>
                  <a:lnTo>
                    <a:pt x="415" y="1177"/>
                  </a:lnTo>
                  <a:lnTo>
                    <a:pt x="425" y="1178"/>
                  </a:lnTo>
                  <a:lnTo>
                    <a:pt x="434" y="1178"/>
                  </a:lnTo>
                  <a:lnTo>
                    <a:pt x="443" y="1178"/>
                  </a:lnTo>
                  <a:lnTo>
                    <a:pt x="453" y="1177"/>
                  </a:lnTo>
                  <a:lnTo>
                    <a:pt x="461" y="1174"/>
                  </a:lnTo>
                  <a:lnTo>
                    <a:pt x="469" y="1171"/>
                  </a:lnTo>
                  <a:lnTo>
                    <a:pt x="477" y="1168"/>
                  </a:lnTo>
                  <a:lnTo>
                    <a:pt x="484" y="1163"/>
                  </a:lnTo>
                  <a:lnTo>
                    <a:pt x="490" y="1158"/>
                  </a:lnTo>
                  <a:lnTo>
                    <a:pt x="497" y="1152"/>
                  </a:lnTo>
                  <a:lnTo>
                    <a:pt x="503" y="1145"/>
                  </a:lnTo>
                  <a:lnTo>
                    <a:pt x="508" y="1138"/>
                  </a:lnTo>
                  <a:lnTo>
                    <a:pt x="513" y="1129"/>
                  </a:lnTo>
                  <a:lnTo>
                    <a:pt x="518" y="1121"/>
                  </a:lnTo>
                  <a:lnTo>
                    <a:pt x="527" y="1103"/>
                  </a:lnTo>
                  <a:lnTo>
                    <a:pt x="535" y="1084"/>
                  </a:lnTo>
                  <a:lnTo>
                    <a:pt x="541" y="1063"/>
                  </a:lnTo>
                  <a:lnTo>
                    <a:pt x="547" y="1042"/>
                  </a:lnTo>
                  <a:lnTo>
                    <a:pt x="551" y="1020"/>
                  </a:lnTo>
                  <a:lnTo>
                    <a:pt x="554" y="998"/>
                  </a:lnTo>
                  <a:lnTo>
                    <a:pt x="557" y="975"/>
                  </a:lnTo>
                  <a:lnTo>
                    <a:pt x="559" y="952"/>
                  </a:lnTo>
                  <a:lnTo>
                    <a:pt x="560" y="931"/>
                  </a:lnTo>
                  <a:lnTo>
                    <a:pt x="560" y="911"/>
                  </a:lnTo>
                  <a:lnTo>
                    <a:pt x="611" y="911"/>
                  </a:lnTo>
                  <a:lnTo>
                    <a:pt x="611" y="931"/>
                  </a:lnTo>
                  <a:lnTo>
                    <a:pt x="610" y="951"/>
                  </a:lnTo>
                  <a:lnTo>
                    <a:pt x="609" y="971"/>
                  </a:lnTo>
                  <a:lnTo>
                    <a:pt x="607" y="989"/>
                  </a:lnTo>
                  <a:lnTo>
                    <a:pt x="605" y="1006"/>
                  </a:lnTo>
                  <a:lnTo>
                    <a:pt x="603" y="1023"/>
                  </a:lnTo>
                  <a:lnTo>
                    <a:pt x="599" y="1040"/>
                  </a:lnTo>
                  <a:lnTo>
                    <a:pt x="596" y="1055"/>
                  </a:lnTo>
                  <a:lnTo>
                    <a:pt x="592" y="1070"/>
                  </a:lnTo>
                  <a:lnTo>
                    <a:pt x="587" y="1085"/>
                  </a:lnTo>
                  <a:lnTo>
                    <a:pt x="583" y="1098"/>
                  </a:lnTo>
                  <a:lnTo>
                    <a:pt x="577" y="1112"/>
                  </a:lnTo>
                  <a:lnTo>
                    <a:pt x="572" y="1124"/>
                  </a:lnTo>
                  <a:lnTo>
                    <a:pt x="565" y="1137"/>
                  </a:lnTo>
                  <a:lnTo>
                    <a:pt x="559" y="1148"/>
                  </a:lnTo>
                  <a:lnTo>
                    <a:pt x="552" y="1159"/>
                  </a:lnTo>
                  <a:lnTo>
                    <a:pt x="545" y="1169"/>
                  </a:lnTo>
                  <a:lnTo>
                    <a:pt x="537" y="1178"/>
                  </a:lnTo>
                  <a:lnTo>
                    <a:pt x="529" y="1187"/>
                  </a:lnTo>
                  <a:lnTo>
                    <a:pt x="520" y="1195"/>
                  </a:lnTo>
                  <a:lnTo>
                    <a:pt x="511" y="1202"/>
                  </a:lnTo>
                  <a:lnTo>
                    <a:pt x="502" y="1209"/>
                  </a:lnTo>
                  <a:lnTo>
                    <a:pt x="492" y="1215"/>
                  </a:lnTo>
                  <a:lnTo>
                    <a:pt x="482" y="1220"/>
                  </a:lnTo>
                  <a:lnTo>
                    <a:pt x="472" y="1225"/>
                  </a:lnTo>
                  <a:lnTo>
                    <a:pt x="461" y="1229"/>
                  </a:lnTo>
                  <a:lnTo>
                    <a:pt x="449" y="1233"/>
                  </a:lnTo>
                  <a:lnTo>
                    <a:pt x="438" y="1236"/>
                  </a:lnTo>
                  <a:lnTo>
                    <a:pt x="426" y="1238"/>
                  </a:lnTo>
                  <a:lnTo>
                    <a:pt x="414" y="1240"/>
                  </a:lnTo>
                  <a:lnTo>
                    <a:pt x="401" y="1240"/>
                  </a:lnTo>
                  <a:lnTo>
                    <a:pt x="389" y="1241"/>
                  </a:lnTo>
                  <a:close/>
                </a:path>
              </a:pathLst>
            </a:custGeom>
            <a:solidFill>
              <a:srgbClr val="006A53"/>
            </a:solidFill>
            <a:ln w="9525">
              <a:noFill/>
              <a:round/>
              <a:headEnd/>
              <a:tailEnd/>
            </a:ln>
          </p:spPr>
          <p:txBody>
            <a:bodyPr/>
            <a:lstStyle/>
            <a:p>
              <a:pPr>
                <a:defRPr/>
              </a:pPr>
              <a:endParaRPr lang="en-US" dirty="0"/>
            </a:p>
          </p:txBody>
        </p:sp>
        <p:sp>
          <p:nvSpPr>
            <p:cNvPr id="1155" name="Freeform 131"/>
            <p:cNvSpPr>
              <a:spLocks/>
            </p:cNvSpPr>
            <p:nvPr/>
          </p:nvSpPr>
          <p:spPr bwMode="black">
            <a:xfrm>
              <a:off x="1348" y="3927"/>
              <a:ext cx="76" cy="96"/>
            </a:xfrm>
            <a:custGeom>
              <a:avLst/>
              <a:gdLst/>
              <a:ahLst/>
              <a:cxnLst>
                <a:cxn ang="0">
                  <a:pos x="615" y="1332"/>
                </a:cxn>
                <a:cxn ang="0">
                  <a:pos x="613" y="1311"/>
                </a:cxn>
                <a:cxn ang="0">
                  <a:pos x="622" y="1293"/>
                </a:cxn>
                <a:cxn ang="0">
                  <a:pos x="666" y="1288"/>
                </a:cxn>
                <a:cxn ang="0">
                  <a:pos x="697" y="1273"/>
                </a:cxn>
                <a:cxn ang="0">
                  <a:pos x="713" y="1239"/>
                </a:cxn>
                <a:cxn ang="0">
                  <a:pos x="711" y="697"/>
                </a:cxn>
                <a:cxn ang="0">
                  <a:pos x="691" y="586"/>
                </a:cxn>
                <a:cxn ang="0">
                  <a:pos x="669" y="541"/>
                </a:cxn>
                <a:cxn ang="0">
                  <a:pos x="636" y="509"/>
                </a:cxn>
                <a:cxn ang="0">
                  <a:pos x="591" y="494"/>
                </a:cxn>
                <a:cxn ang="0">
                  <a:pos x="525" y="504"/>
                </a:cxn>
                <a:cxn ang="0">
                  <a:pos x="470" y="542"/>
                </a:cxn>
                <a:cxn ang="0">
                  <a:pos x="428" y="602"/>
                </a:cxn>
                <a:cxn ang="0">
                  <a:pos x="398" y="677"/>
                </a:cxn>
                <a:cxn ang="0">
                  <a:pos x="371" y="833"/>
                </a:cxn>
                <a:cxn ang="0">
                  <a:pos x="372" y="1248"/>
                </a:cxn>
                <a:cxn ang="0">
                  <a:pos x="406" y="1278"/>
                </a:cxn>
                <a:cxn ang="0">
                  <a:pos x="456" y="1289"/>
                </a:cxn>
                <a:cxn ang="0">
                  <a:pos x="501" y="1296"/>
                </a:cxn>
                <a:cxn ang="0">
                  <a:pos x="508" y="1315"/>
                </a:cxn>
                <a:cxn ang="0">
                  <a:pos x="503" y="1335"/>
                </a:cxn>
                <a:cxn ang="0">
                  <a:pos x="12" y="1339"/>
                </a:cxn>
                <a:cxn ang="0">
                  <a:pos x="0" y="1324"/>
                </a:cxn>
                <a:cxn ang="0">
                  <a:pos x="3" y="1302"/>
                </a:cxn>
                <a:cxn ang="0">
                  <a:pos x="16" y="1291"/>
                </a:cxn>
                <a:cxn ang="0">
                  <a:pos x="82" y="1284"/>
                </a:cxn>
                <a:cxn ang="0">
                  <a:pos x="126" y="1262"/>
                </a:cxn>
                <a:cxn ang="0">
                  <a:pos x="140" y="109"/>
                </a:cxn>
                <a:cxn ang="0">
                  <a:pos x="124" y="72"/>
                </a:cxn>
                <a:cxn ang="0">
                  <a:pos x="86" y="54"/>
                </a:cxn>
                <a:cxn ang="0">
                  <a:pos x="33" y="47"/>
                </a:cxn>
                <a:cxn ang="0">
                  <a:pos x="22" y="33"/>
                </a:cxn>
                <a:cxn ang="0">
                  <a:pos x="21" y="11"/>
                </a:cxn>
                <a:cxn ang="0">
                  <a:pos x="36" y="0"/>
                </a:cxn>
                <a:cxn ang="0">
                  <a:pos x="383" y="554"/>
                </a:cxn>
                <a:cxn ang="0">
                  <a:pos x="448" y="487"/>
                </a:cxn>
                <a:cxn ang="0">
                  <a:pos x="531" y="449"/>
                </a:cxn>
                <a:cxn ang="0">
                  <a:pos x="633" y="444"/>
                </a:cxn>
                <a:cxn ang="0">
                  <a:pos x="733" y="461"/>
                </a:cxn>
                <a:cxn ang="0">
                  <a:pos x="811" y="495"/>
                </a:cxn>
                <a:cxn ang="0">
                  <a:pos x="869" y="545"/>
                </a:cxn>
                <a:cxn ang="0">
                  <a:pos x="909" y="608"/>
                </a:cxn>
                <a:cxn ang="0">
                  <a:pos x="934" y="682"/>
                </a:cxn>
                <a:cxn ang="0">
                  <a:pos x="941" y="767"/>
                </a:cxn>
                <a:cxn ang="0">
                  <a:pos x="953" y="1262"/>
                </a:cxn>
                <a:cxn ang="0">
                  <a:pos x="989" y="1284"/>
                </a:cxn>
                <a:cxn ang="0">
                  <a:pos x="1049" y="1291"/>
                </a:cxn>
                <a:cxn ang="0">
                  <a:pos x="1062" y="1302"/>
                </a:cxn>
                <a:cxn ang="0">
                  <a:pos x="1065" y="1324"/>
                </a:cxn>
                <a:cxn ang="0">
                  <a:pos x="1054" y="1339"/>
                </a:cxn>
              </a:cxnLst>
              <a:rect l="0" t="0" r="r" b="b"/>
              <a:pathLst>
                <a:path w="1066" h="1339">
                  <a:moveTo>
                    <a:pt x="628" y="1339"/>
                  </a:moveTo>
                  <a:lnTo>
                    <a:pt x="624" y="1339"/>
                  </a:lnTo>
                  <a:lnTo>
                    <a:pt x="620" y="1337"/>
                  </a:lnTo>
                  <a:lnTo>
                    <a:pt x="618" y="1335"/>
                  </a:lnTo>
                  <a:lnTo>
                    <a:pt x="615" y="1332"/>
                  </a:lnTo>
                  <a:lnTo>
                    <a:pt x="614" y="1328"/>
                  </a:lnTo>
                  <a:lnTo>
                    <a:pt x="613" y="1324"/>
                  </a:lnTo>
                  <a:lnTo>
                    <a:pt x="612" y="1320"/>
                  </a:lnTo>
                  <a:lnTo>
                    <a:pt x="612" y="1315"/>
                  </a:lnTo>
                  <a:lnTo>
                    <a:pt x="613" y="1311"/>
                  </a:lnTo>
                  <a:lnTo>
                    <a:pt x="614" y="1307"/>
                  </a:lnTo>
                  <a:lnTo>
                    <a:pt x="615" y="1302"/>
                  </a:lnTo>
                  <a:lnTo>
                    <a:pt x="617" y="1299"/>
                  </a:lnTo>
                  <a:lnTo>
                    <a:pt x="619" y="1296"/>
                  </a:lnTo>
                  <a:lnTo>
                    <a:pt x="622" y="1293"/>
                  </a:lnTo>
                  <a:lnTo>
                    <a:pt x="625" y="1292"/>
                  </a:lnTo>
                  <a:lnTo>
                    <a:pt x="628" y="1291"/>
                  </a:lnTo>
                  <a:lnTo>
                    <a:pt x="643" y="1291"/>
                  </a:lnTo>
                  <a:lnTo>
                    <a:pt x="659" y="1289"/>
                  </a:lnTo>
                  <a:lnTo>
                    <a:pt x="666" y="1288"/>
                  </a:lnTo>
                  <a:lnTo>
                    <a:pt x="673" y="1286"/>
                  </a:lnTo>
                  <a:lnTo>
                    <a:pt x="680" y="1284"/>
                  </a:lnTo>
                  <a:lnTo>
                    <a:pt x="686" y="1281"/>
                  </a:lnTo>
                  <a:lnTo>
                    <a:pt x="692" y="1278"/>
                  </a:lnTo>
                  <a:lnTo>
                    <a:pt x="697" y="1273"/>
                  </a:lnTo>
                  <a:lnTo>
                    <a:pt x="702" y="1268"/>
                  </a:lnTo>
                  <a:lnTo>
                    <a:pt x="706" y="1262"/>
                  </a:lnTo>
                  <a:lnTo>
                    <a:pt x="709" y="1255"/>
                  </a:lnTo>
                  <a:lnTo>
                    <a:pt x="711" y="1248"/>
                  </a:lnTo>
                  <a:lnTo>
                    <a:pt x="713" y="1239"/>
                  </a:lnTo>
                  <a:lnTo>
                    <a:pt x="713" y="1230"/>
                  </a:lnTo>
                  <a:lnTo>
                    <a:pt x="713" y="767"/>
                  </a:lnTo>
                  <a:lnTo>
                    <a:pt x="713" y="743"/>
                  </a:lnTo>
                  <a:lnTo>
                    <a:pt x="712" y="720"/>
                  </a:lnTo>
                  <a:lnTo>
                    <a:pt x="711" y="697"/>
                  </a:lnTo>
                  <a:lnTo>
                    <a:pt x="709" y="674"/>
                  </a:lnTo>
                  <a:lnTo>
                    <a:pt x="706" y="651"/>
                  </a:lnTo>
                  <a:lnTo>
                    <a:pt x="702" y="629"/>
                  </a:lnTo>
                  <a:lnTo>
                    <a:pt x="697" y="607"/>
                  </a:lnTo>
                  <a:lnTo>
                    <a:pt x="691" y="586"/>
                  </a:lnTo>
                  <a:lnTo>
                    <a:pt x="688" y="577"/>
                  </a:lnTo>
                  <a:lnTo>
                    <a:pt x="684" y="566"/>
                  </a:lnTo>
                  <a:lnTo>
                    <a:pt x="679" y="557"/>
                  </a:lnTo>
                  <a:lnTo>
                    <a:pt x="675" y="549"/>
                  </a:lnTo>
                  <a:lnTo>
                    <a:pt x="669" y="541"/>
                  </a:lnTo>
                  <a:lnTo>
                    <a:pt x="664" y="533"/>
                  </a:lnTo>
                  <a:lnTo>
                    <a:pt x="658" y="526"/>
                  </a:lnTo>
                  <a:lnTo>
                    <a:pt x="651" y="520"/>
                  </a:lnTo>
                  <a:lnTo>
                    <a:pt x="643" y="514"/>
                  </a:lnTo>
                  <a:lnTo>
                    <a:pt x="636" y="509"/>
                  </a:lnTo>
                  <a:lnTo>
                    <a:pt x="628" y="504"/>
                  </a:lnTo>
                  <a:lnTo>
                    <a:pt x="620" y="501"/>
                  </a:lnTo>
                  <a:lnTo>
                    <a:pt x="611" y="498"/>
                  </a:lnTo>
                  <a:lnTo>
                    <a:pt x="601" y="496"/>
                  </a:lnTo>
                  <a:lnTo>
                    <a:pt x="591" y="494"/>
                  </a:lnTo>
                  <a:lnTo>
                    <a:pt x="580" y="494"/>
                  </a:lnTo>
                  <a:lnTo>
                    <a:pt x="566" y="494"/>
                  </a:lnTo>
                  <a:lnTo>
                    <a:pt x="552" y="496"/>
                  </a:lnTo>
                  <a:lnTo>
                    <a:pt x="538" y="500"/>
                  </a:lnTo>
                  <a:lnTo>
                    <a:pt x="525" y="504"/>
                  </a:lnTo>
                  <a:lnTo>
                    <a:pt x="513" y="509"/>
                  </a:lnTo>
                  <a:lnTo>
                    <a:pt x="502" y="516"/>
                  </a:lnTo>
                  <a:lnTo>
                    <a:pt x="490" y="524"/>
                  </a:lnTo>
                  <a:lnTo>
                    <a:pt x="480" y="532"/>
                  </a:lnTo>
                  <a:lnTo>
                    <a:pt x="470" y="542"/>
                  </a:lnTo>
                  <a:lnTo>
                    <a:pt x="460" y="552"/>
                  </a:lnTo>
                  <a:lnTo>
                    <a:pt x="451" y="563"/>
                  </a:lnTo>
                  <a:lnTo>
                    <a:pt x="443" y="576"/>
                  </a:lnTo>
                  <a:lnTo>
                    <a:pt x="435" y="589"/>
                  </a:lnTo>
                  <a:lnTo>
                    <a:pt x="428" y="602"/>
                  </a:lnTo>
                  <a:lnTo>
                    <a:pt x="421" y="616"/>
                  </a:lnTo>
                  <a:lnTo>
                    <a:pt x="414" y="631"/>
                  </a:lnTo>
                  <a:lnTo>
                    <a:pt x="408" y="646"/>
                  </a:lnTo>
                  <a:lnTo>
                    <a:pt x="403" y="661"/>
                  </a:lnTo>
                  <a:lnTo>
                    <a:pt x="398" y="677"/>
                  </a:lnTo>
                  <a:lnTo>
                    <a:pt x="393" y="694"/>
                  </a:lnTo>
                  <a:lnTo>
                    <a:pt x="385" y="727"/>
                  </a:lnTo>
                  <a:lnTo>
                    <a:pt x="379" y="763"/>
                  </a:lnTo>
                  <a:lnTo>
                    <a:pt x="374" y="798"/>
                  </a:lnTo>
                  <a:lnTo>
                    <a:pt x="371" y="833"/>
                  </a:lnTo>
                  <a:lnTo>
                    <a:pt x="368" y="868"/>
                  </a:lnTo>
                  <a:lnTo>
                    <a:pt x="367" y="902"/>
                  </a:lnTo>
                  <a:lnTo>
                    <a:pt x="367" y="1230"/>
                  </a:lnTo>
                  <a:lnTo>
                    <a:pt x="368" y="1239"/>
                  </a:lnTo>
                  <a:lnTo>
                    <a:pt x="372" y="1248"/>
                  </a:lnTo>
                  <a:lnTo>
                    <a:pt x="376" y="1255"/>
                  </a:lnTo>
                  <a:lnTo>
                    <a:pt x="382" y="1262"/>
                  </a:lnTo>
                  <a:lnTo>
                    <a:pt x="389" y="1268"/>
                  </a:lnTo>
                  <a:lnTo>
                    <a:pt x="397" y="1273"/>
                  </a:lnTo>
                  <a:lnTo>
                    <a:pt x="406" y="1278"/>
                  </a:lnTo>
                  <a:lnTo>
                    <a:pt x="415" y="1281"/>
                  </a:lnTo>
                  <a:lnTo>
                    <a:pt x="425" y="1284"/>
                  </a:lnTo>
                  <a:lnTo>
                    <a:pt x="435" y="1286"/>
                  </a:lnTo>
                  <a:lnTo>
                    <a:pt x="446" y="1288"/>
                  </a:lnTo>
                  <a:lnTo>
                    <a:pt x="456" y="1289"/>
                  </a:lnTo>
                  <a:lnTo>
                    <a:pt x="475" y="1291"/>
                  </a:lnTo>
                  <a:lnTo>
                    <a:pt x="492" y="1291"/>
                  </a:lnTo>
                  <a:lnTo>
                    <a:pt x="496" y="1292"/>
                  </a:lnTo>
                  <a:lnTo>
                    <a:pt x="499" y="1293"/>
                  </a:lnTo>
                  <a:lnTo>
                    <a:pt x="501" y="1296"/>
                  </a:lnTo>
                  <a:lnTo>
                    <a:pt x="503" y="1299"/>
                  </a:lnTo>
                  <a:lnTo>
                    <a:pt x="505" y="1302"/>
                  </a:lnTo>
                  <a:lnTo>
                    <a:pt x="507" y="1307"/>
                  </a:lnTo>
                  <a:lnTo>
                    <a:pt x="508" y="1311"/>
                  </a:lnTo>
                  <a:lnTo>
                    <a:pt x="508" y="1315"/>
                  </a:lnTo>
                  <a:lnTo>
                    <a:pt x="508" y="1320"/>
                  </a:lnTo>
                  <a:lnTo>
                    <a:pt x="508" y="1324"/>
                  </a:lnTo>
                  <a:lnTo>
                    <a:pt x="507" y="1328"/>
                  </a:lnTo>
                  <a:lnTo>
                    <a:pt x="505" y="1332"/>
                  </a:lnTo>
                  <a:lnTo>
                    <a:pt x="503" y="1335"/>
                  </a:lnTo>
                  <a:lnTo>
                    <a:pt x="500" y="1337"/>
                  </a:lnTo>
                  <a:lnTo>
                    <a:pt x="497" y="1339"/>
                  </a:lnTo>
                  <a:lnTo>
                    <a:pt x="492" y="1339"/>
                  </a:lnTo>
                  <a:lnTo>
                    <a:pt x="16" y="1339"/>
                  </a:lnTo>
                  <a:lnTo>
                    <a:pt x="12" y="1339"/>
                  </a:lnTo>
                  <a:lnTo>
                    <a:pt x="8" y="1337"/>
                  </a:lnTo>
                  <a:lnTo>
                    <a:pt x="5" y="1335"/>
                  </a:lnTo>
                  <a:lnTo>
                    <a:pt x="3" y="1332"/>
                  </a:lnTo>
                  <a:lnTo>
                    <a:pt x="1" y="1328"/>
                  </a:lnTo>
                  <a:lnTo>
                    <a:pt x="0" y="1324"/>
                  </a:lnTo>
                  <a:lnTo>
                    <a:pt x="0" y="1320"/>
                  </a:lnTo>
                  <a:lnTo>
                    <a:pt x="0" y="1315"/>
                  </a:lnTo>
                  <a:lnTo>
                    <a:pt x="0" y="1311"/>
                  </a:lnTo>
                  <a:lnTo>
                    <a:pt x="2" y="1307"/>
                  </a:lnTo>
                  <a:lnTo>
                    <a:pt x="3" y="1302"/>
                  </a:lnTo>
                  <a:lnTo>
                    <a:pt x="5" y="1299"/>
                  </a:lnTo>
                  <a:lnTo>
                    <a:pt x="7" y="1296"/>
                  </a:lnTo>
                  <a:lnTo>
                    <a:pt x="10" y="1293"/>
                  </a:lnTo>
                  <a:lnTo>
                    <a:pt x="13" y="1292"/>
                  </a:lnTo>
                  <a:lnTo>
                    <a:pt x="16" y="1291"/>
                  </a:lnTo>
                  <a:lnTo>
                    <a:pt x="33" y="1291"/>
                  </a:lnTo>
                  <a:lnTo>
                    <a:pt x="52" y="1289"/>
                  </a:lnTo>
                  <a:lnTo>
                    <a:pt x="62" y="1288"/>
                  </a:lnTo>
                  <a:lnTo>
                    <a:pt x="72" y="1286"/>
                  </a:lnTo>
                  <a:lnTo>
                    <a:pt x="82" y="1284"/>
                  </a:lnTo>
                  <a:lnTo>
                    <a:pt x="92" y="1281"/>
                  </a:lnTo>
                  <a:lnTo>
                    <a:pt x="103" y="1278"/>
                  </a:lnTo>
                  <a:lnTo>
                    <a:pt x="111" y="1273"/>
                  </a:lnTo>
                  <a:lnTo>
                    <a:pt x="119" y="1268"/>
                  </a:lnTo>
                  <a:lnTo>
                    <a:pt x="126" y="1262"/>
                  </a:lnTo>
                  <a:lnTo>
                    <a:pt x="132" y="1255"/>
                  </a:lnTo>
                  <a:lnTo>
                    <a:pt x="136" y="1248"/>
                  </a:lnTo>
                  <a:lnTo>
                    <a:pt x="139" y="1239"/>
                  </a:lnTo>
                  <a:lnTo>
                    <a:pt x="140" y="1230"/>
                  </a:lnTo>
                  <a:lnTo>
                    <a:pt x="140" y="109"/>
                  </a:lnTo>
                  <a:lnTo>
                    <a:pt x="139" y="100"/>
                  </a:lnTo>
                  <a:lnTo>
                    <a:pt x="137" y="91"/>
                  </a:lnTo>
                  <a:lnTo>
                    <a:pt x="134" y="84"/>
                  </a:lnTo>
                  <a:lnTo>
                    <a:pt x="129" y="77"/>
                  </a:lnTo>
                  <a:lnTo>
                    <a:pt x="124" y="72"/>
                  </a:lnTo>
                  <a:lnTo>
                    <a:pt x="118" y="67"/>
                  </a:lnTo>
                  <a:lnTo>
                    <a:pt x="111" y="63"/>
                  </a:lnTo>
                  <a:lnTo>
                    <a:pt x="103" y="59"/>
                  </a:lnTo>
                  <a:lnTo>
                    <a:pt x="95" y="56"/>
                  </a:lnTo>
                  <a:lnTo>
                    <a:pt x="86" y="54"/>
                  </a:lnTo>
                  <a:lnTo>
                    <a:pt x="77" y="52"/>
                  </a:lnTo>
                  <a:lnTo>
                    <a:pt x="69" y="50"/>
                  </a:lnTo>
                  <a:lnTo>
                    <a:pt x="52" y="48"/>
                  </a:lnTo>
                  <a:lnTo>
                    <a:pt x="36" y="48"/>
                  </a:lnTo>
                  <a:lnTo>
                    <a:pt x="33" y="47"/>
                  </a:lnTo>
                  <a:lnTo>
                    <a:pt x="30" y="46"/>
                  </a:lnTo>
                  <a:lnTo>
                    <a:pt x="27" y="43"/>
                  </a:lnTo>
                  <a:lnTo>
                    <a:pt x="25" y="40"/>
                  </a:lnTo>
                  <a:lnTo>
                    <a:pt x="23" y="37"/>
                  </a:lnTo>
                  <a:lnTo>
                    <a:pt x="22" y="33"/>
                  </a:lnTo>
                  <a:lnTo>
                    <a:pt x="21" y="28"/>
                  </a:lnTo>
                  <a:lnTo>
                    <a:pt x="20" y="24"/>
                  </a:lnTo>
                  <a:lnTo>
                    <a:pt x="20" y="20"/>
                  </a:lnTo>
                  <a:lnTo>
                    <a:pt x="20" y="15"/>
                  </a:lnTo>
                  <a:lnTo>
                    <a:pt x="21" y="11"/>
                  </a:lnTo>
                  <a:lnTo>
                    <a:pt x="23" y="8"/>
                  </a:lnTo>
                  <a:lnTo>
                    <a:pt x="25" y="5"/>
                  </a:lnTo>
                  <a:lnTo>
                    <a:pt x="28" y="2"/>
                  </a:lnTo>
                  <a:lnTo>
                    <a:pt x="32" y="1"/>
                  </a:lnTo>
                  <a:lnTo>
                    <a:pt x="36" y="0"/>
                  </a:lnTo>
                  <a:lnTo>
                    <a:pt x="356" y="0"/>
                  </a:lnTo>
                  <a:lnTo>
                    <a:pt x="356" y="606"/>
                  </a:lnTo>
                  <a:lnTo>
                    <a:pt x="363" y="588"/>
                  </a:lnTo>
                  <a:lnTo>
                    <a:pt x="373" y="570"/>
                  </a:lnTo>
                  <a:lnTo>
                    <a:pt x="383" y="554"/>
                  </a:lnTo>
                  <a:lnTo>
                    <a:pt x="394" y="538"/>
                  </a:lnTo>
                  <a:lnTo>
                    <a:pt x="406" y="524"/>
                  </a:lnTo>
                  <a:lnTo>
                    <a:pt x="419" y="510"/>
                  </a:lnTo>
                  <a:lnTo>
                    <a:pt x="433" y="498"/>
                  </a:lnTo>
                  <a:lnTo>
                    <a:pt x="448" y="487"/>
                  </a:lnTo>
                  <a:lnTo>
                    <a:pt x="463" y="477"/>
                  </a:lnTo>
                  <a:lnTo>
                    <a:pt x="479" y="468"/>
                  </a:lnTo>
                  <a:lnTo>
                    <a:pt x="496" y="460"/>
                  </a:lnTo>
                  <a:lnTo>
                    <a:pt x="513" y="454"/>
                  </a:lnTo>
                  <a:lnTo>
                    <a:pt x="531" y="449"/>
                  </a:lnTo>
                  <a:lnTo>
                    <a:pt x="550" y="446"/>
                  </a:lnTo>
                  <a:lnTo>
                    <a:pt x="568" y="443"/>
                  </a:lnTo>
                  <a:lnTo>
                    <a:pt x="588" y="443"/>
                  </a:lnTo>
                  <a:lnTo>
                    <a:pt x="611" y="443"/>
                  </a:lnTo>
                  <a:lnTo>
                    <a:pt x="633" y="444"/>
                  </a:lnTo>
                  <a:lnTo>
                    <a:pt x="656" y="446"/>
                  </a:lnTo>
                  <a:lnTo>
                    <a:pt x="676" y="449"/>
                  </a:lnTo>
                  <a:lnTo>
                    <a:pt x="696" y="452"/>
                  </a:lnTo>
                  <a:lnTo>
                    <a:pt x="715" y="456"/>
                  </a:lnTo>
                  <a:lnTo>
                    <a:pt x="733" y="461"/>
                  </a:lnTo>
                  <a:lnTo>
                    <a:pt x="750" y="467"/>
                  </a:lnTo>
                  <a:lnTo>
                    <a:pt x="766" y="473"/>
                  </a:lnTo>
                  <a:lnTo>
                    <a:pt x="782" y="480"/>
                  </a:lnTo>
                  <a:lnTo>
                    <a:pt x="797" y="487"/>
                  </a:lnTo>
                  <a:lnTo>
                    <a:pt x="811" y="495"/>
                  </a:lnTo>
                  <a:lnTo>
                    <a:pt x="824" y="504"/>
                  </a:lnTo>
                  <a:lnTo>
                    <a:pt x="836" y="513"/>
                  </a:lnTo>
                  <a:lnTo>
                    <a:pt x="848" y="523"/>
                  </a:lnTo>
                  <a:lnTo>
                    <a:pt x="859" y="534"/>
                  </a:lnTo>
                  <a:lnTo>
                    <a:pt x="869" y="545"/>
                  </a:lnTo>
                  <a:lnTo>
                    <a:pt x="879" y="556"/>
                  </a:lnTo>
                  <a:lnTo>
                    <a:pt x="887" y="568"/>
                  </a:lnTo>
                  <a:lnTo>
                    <a:pt x="895" y="582"/>
                  </a:lnTo>
                  <a:lnTo>
                    <a:pt x="903" y="595"/>
                  </a:lnTo>
                  <a:lnTo>
                    <a:pt x="909" y="608"/>
                  </a:lnTo>
                  <a:lnTo>
                    <a:pt x="915" y="622"/>
                  </a:lnTo>
                  <a:lnTo>
                    <a:pt x="921" y="637"/>
                  </a:lnTo>
                  <a:lnTo>
                    <a:pt x="926" y="651"/>
                  </a:lnTo>
                  <a:lnTo>
                    <a:pt x="930" y="667"/>
                  </a:lnTo>
                  <a:lnTo>
                    <a:pt x="934" y="682"/>
                  </a:lnTo>
                  <a:lnTo>
                    <a:pt x="936" y="698"/>
                  </a:lnTo>
                  <a:lnTo>
                    <a:pt x="938" y="715"/>
                  </a:lnTo>
                  <a:lnTo>
                    <a:pt x="940" y="731"/>
                  </a:lnTo>
                  <a:lnTo>
                    <a:pt x="941" y="749"/>
                  </a:lnTo>
                  <a:lnTo>
                    <a:pt x="941" y="767"/>
                  </a:lnTo>
                  <a:lnTo>
                    <a:pt x="941" y="1230"/>
                  </a:lnTo>
                  <a:lnTo>
                    <a:pt x="942" y="1239"/>
                  </a:lnTo>
                  <a:lnTo>
                    <a:pt x="944" y="1248"/>
                  </a:lnTo>
                  <a:lnTo>
                    <a:pt x="948" y="1255"/>
                  </a:lnTo>
                  <a:lnTo>
                    <a:pt x="953" y="1262"/>
                  </a:lnTo>
                  <a:lnTo>
                    <a:pt x="958" y="1268"/>
                  </a:lnTo>
                  <a:lnTo>
                    <a:pt x="965" y="1273"/>
                  </a:lnTo>
                  <a:lnTo>
                    <a:pt x="973" y="1278"/>
                  </a:lnTo>
                  <a:lnTo>
                    <a:pt x="981" y="1281"/>
                  </a:lnTo>
                  <a:lnTo>
                    <a:pt x="989" y="1284"/>
                  </a:lnTo>
                  <a:lnTo>
                    <a:pt x="998" y="1286"/>
                  </a:lnTo>
                  <a:lnTo>
                    <a:pt x="1007" y="1288"/>
                  </a:lnTo>
                  <a:lnTo>
                    <a:pt x="1016" y="1289"/>
                  </a:lnTo>
                  <a:lnTo>
                    <a:pt x="1033" y="1291"/>
                  </a:lnTo>
                  <a:lnTo>
                    <a:pt x="1049" y="1291"/>
                  </a:lnTo>
                  <a:lnTo>
                    <a:pt x="1052" y="1292"/>
                  </a:lnTo>
                  <a:lnTo>
                    <a:pt x="1055" y="1293"/>
                  </a:lnTo>
                  <a:lnTo>
                    <a:pt x="1058" y="1296"/>
                  </a:lnTo>
                  <a:lnTo>
                    <a:pt x="1060" y="1299"/>
                  </a:lnTo>
                  <a:lnTo>
                    <a:pt x="1062" y="1302"/>
                  </a:lnTo>
                  <a:lnTo>
                    <a:pt x="1064" y="1307"/>
                  </a:lnTo>
                  <a:lnTo>
                    <a:pt x="1065" y="1311"/>
                  </a:lnTo>
                  <a:lnTo>
                    <a:pt x="1066" y="1315"/>
                  </a:lnTo>
                  <a:lnTo>
                    <a:pt x="1066" y="1320"/>
                  </a:lnTo>
                  <a:lnTo>
                    <a:pt x="1065" y="1324"/>
                  </a:lnTo>
                  <a:lnTo>
                    <a:pt x="1064" y="1328"/>
                  </a:lnTo>
                  <a:lnTo>
                    <a:pt x="1063" y="1332"/>
                  </a:lnTo>
                  <a:lnTo>
                    <a:pt x="1060" y="1335"/>
                  </a:lnTo>
                  <a:lnTo>
                    <a:pt x="1057" y="1337"/>
                  </a:lnTo>
                  <a:lnTo>
                    <a:pt x="1054" y="1339"/>
                  </a:lnTo>
                  <a:lnTo>
                    <a:pt x="1049" y="1339"/>
                  </a:lnTo>
                  <a:lnTo>
                    <a:pt x="628" y="1339"/>
                  </a:lnTo>
                  <a:close/>
                </a:path>
              </a:pathLst>
            </a:custGeom>
            <a:solidFill>
              <a:srgbClr val="006A53"/>
            </a:solidFill>
            <a:ln w="9525">
              <a:noFill/>
              <a:round/>
              <a:headEnd/>
              <a:tailEnd/>
            </a:ln>
          </p:spPr>
          <p:txBody>
            <a:bodyPr/>
            <a:lstStyle/>
            <a:p>
              <a:pPr>
                <a:defRPr/>
              </a:pPr>
              <a:endParaRPr lang="en-US" dirty="0"/>
            </a:p>
          </p:txBody>
        </p:sp>
        <p:sp>
          <p:nvSpPr>
            <p:cNvPr id="1156" name="Freeform 132"/>
            <p:cNvSpPr>
              <a:spLocks noEditPoints="1"/>
            </p:cNvSpPr>
            <p:nvPr/>
          </p:nvSpPr>
          <p:spPr bwMode="black">
            <a:xfrm>
              <a:off x="1426" y="3957"/>
              <a:ext cx="45" cy="68"/>
            </a:xfrm>
            <a:custGeom>
              <a:avLst/>
              <a:gdLst/>
              <a:ahLst/>
              <a:cxnLst>
                <a:cxn ang="0">
                  <a:pos x="240" y="319"/>
                </a:cxn>
                <a:cxn ang="0">
                  <a:pos x="268" y="182"/>
                </a:cxn>
                <a:cxn ang="0">
                  <a:pos x="290" y="129"/>
                </a:cxn>
                <a:cxn ang="0">
                  <a:pos x="317" y="88"/>
                </a:cxn>
                <a:cxn ang="0">
                  <a:pos x="351" y="58"/>
                </a:cxn>
                <a:cxn ang="0">
                  <a:pos x="391" y="40"/>
                </a:cxn>
                <a:cxn ang="0">
                  <a:pos x="438" y="34"/>
                </a:cxn>
                <a:cxn ang="0">
                  <a:pos x="469" y="39"/>
                </a:cxn>
                <a:cxn ang="0">
                  <a:pos x="497" y="56"/>
                </a:cxn>
                <a:cxn ang="0">
                  <a:pos x="522" y="84"/>
                </a:cxn>
                <a:cxn ang="0">
                  <a:pos x="542" y="123"/>
                </a:cxn>
                <a:cxn ang="0">
                  <a:pos x="569" y="239"/>
                </a:cxn>
                <a:cxn ang="0">
                  <a:pos x="578" y="404"/>
                </a:cxn>
                <a:cxn ang="0">
                  <a:pos x="780" y="378"/>
                </a:cxn>
                <a:cxn ang="0">
                  <a:pos x="763" y="277"/>
                </a:cxn>
                <a:cxn ang="0">
                  <a:pos x="734" y="194"/>
                </a:cxn>
                <a:cxn ang="0">
                  <a:pos x="694" y="125"/>
                </a:cxn>
                <a:cxn ang="0">
                  <a:pos x="643" y="72"/>
                </a:cxn>
                <a:cxn ang="0">
                  <a:pos x="586" y="34"/>
                </a:cxn>
                <a:cxn ang="0">
                  <a:pos x="523" y="11"/>
                </a:cxn>
                <a:cxn ang="0">
                  <a:pos x="455" y="1"/>
                </a:cxn>
                <a:cxn ang="0">
                  <a:pos x="367" y="7"/>
                </a:cxn>
                <a:cxn ang="0">
                  <a:pos x="281" y="33"/>
                </a:cxn>
                <a:cxn ang="0">
                  <a:pos x="204" y="76"/>
                </a:cxn>
                <a:cxn ang="0">
                  <a:pos x="138" y="135"/>
                </a:cxn>
                <a:cxn ang="0">
                  <a:pos x="82" y="207"/>
                </a:cxn>
                <a:cxn ang="0">
                  <a:pos x="40" y="288"/>
                </a:cxn>
                <a:cxn ang="0">
                  <a:pos x="13" y="377"/>
                </a:cxn>
                <a:cxn ang="0">
                  <a:pos x="0" y="470"/>
                </a:cxn>
                <a:cxn ang="0">
                  <a:pos x="4" y="562"/>
                </a:cxn>
                <a:cxn ang="0">
                  <a:pos x="25" y="647"/>
                </a:cxn>
                <a:cxn ang="0">
                  <a:pos x="59" y="726"/>
                </a:cxn>
                <a:cxn ang="0">
                  <a:pos x="108" y="796"/>
                </a:cxn>
                <a:cxn ang="0">
                  <a:pos x="169" y="855"/>
                </a:cxn>
                <a:cxn ang="0">
                  <a:pos x="241" y="901"/>
                </a:cxn>
                <a:cxn ang="0">
                  <a:pos x="322" y="932"/>
                </a:cxn>
                <a:cxn ang="0">
                  <a:pos x="414" y="946"/>
                </a:cxn>
                <a:cxn ang="0">
                  <a:pos x="488" y="943"/>
                </a:cxn>
                <a:cxn ang="0">
                  <a:pos x="550" y="929"/>
                </a:cxn>
                <a:cxn ang="0">
                  <a:pos x="607" y="903"/>
                </a:cxn>
                <a:cxn ang="0">
                  <a:pos x="656" y="867"/>
                </a:cxn>
                <a:cxn ang="0">
                  <a:pos x="699" y="821"/>
                </a:cxn>
                <a:cxn ang="0">
                  <a:pos x="734" y="766"/>
                </a:cxn>
                <a:cxn ang="0">
                  <a:pos x="759" y="703"/>
                </a:cxn>
                <a:cxn ang="0">
                  <a:pos x="776" y="630"/>
                </a:cxn>
                <a:cxn ang="0">
                  <a:pos x="716" y="641"/>
                </a:cxn>
                <a:cxn ang="0">
                  <a:pos x="702" y="699"/>
                </a:cxn>
                <a:cxn ang="0">
                  <a:pos x="681" y="751"/>
                </a:cxn>
                <a:cxn ang="0">
                  <a:pos x="652" y="796"/>
                </a:cxn>
                <a:cxn ang="0">
                  <a:pos x="616" y="834"/>
                </a:cxn>
                <a:cxn ang="0">
                  <a:pos x="573" y="865"/>
                </a:cxn>
                <a:cxn ang="0">
                  <a:pos x="524" y="886"/>
                </a:cxn>
                <a:cxn ang="0">
                  <a:pos x="468" y="897"/>
                </a:cxn>
                <a:cxn ang="0">
                  <a:pos x="405" y="897"/>
                </a:cxn>
                <a:cxn ang="0">
                  <a:pos x="350" y="881"/>
                </a:cxn>
                <a:cxn ang="0">
                  <a:pos x="308" y="851"/>
                </a:cxn>
                <a:cxn ang="0">
                  <a:pos x="278" y="807"/>
                </a:cxn>
                <a:cxn ang="0">
                  <a:pos x="257" y="750"/>
                </a:cxn>
                <a:cxn ang="0">
                  <a:pos x="239" y="643"/>
                </a:cxn>
                <a:cxn ang="0">
                  <a:pos x="233" y="464"/>
                </a:cxn>
              </a:cxnLst>
              <a:rect l="0" t="0" r="r" b="b"/>
              <a:pathLst>
                <a:path w="784" h="946">
                  <a:moveTo>
                    <a:pt x="578" y="404"/>
                  </a:moveTo>
                  <a:lnTo>
                    <a:pt x="233" y="404"/>
                  </a:lnTo>
                  <a:lnTo>
                    <a:pt x="236" y="360"/>
                  </a:lnTo>
                  <a:lnTo>
                    <a:pt x="240" y="319"/>
                  </a:lnTo>
                  <a:lnTo>
                    <a:pt x="245" y="281"/>
                  </a:lnTo>
                  <a:lnTo>
                    <a:pt x="251" y="245"/>
                  </a:lnTo>
                  <a:lnTo>
                    <a:pt x="259" y="213"/>
                  </a:lnTo>
                  <a:lnTo>
                    <a:pt x="268" y="182"/>
                  </a:lnTo>
                  <a:lnTo>
                    <a:pt x="273" y="168"/>
                  </a:lnTo>
                  <a:lnTo>
                    <a:pt x="278" y="155"/>
                  </a:lnTo>
                  <a:lnTo>
                    <a:pt x="284" y="141"/>
                  </a:lnTo>
                  <a:lnTo>
                    <a:pt x="290" y="129"/>
                  </a:lnTo>
                  <a:lnTo>
                    <a:pt x="296" y="118"/>
                  </a:lnTo>
                  <a:lnTo>
                    <a:pt x="303" y="107"/>
                  </a:lnTo>
                  <a:lnTo>
                    <a:pt x="310" y="97"/>
                  </a:lnTo>
                  <a:lnTo>
                    <a:pt x="317" y="88"/>
                  </a:lnTo>
                  <a:lnTo>
                    <a:pt x="325" y="79"/>
                  </a:lnTo>
                  <a:lnTo>
                    <a:pt x="333" y="71"/>
                  </a:lnTo>
                  <a:lnTo>
                    <a:pt x="342" y="64"/>
                  </a:lnTo>
                  <a:lnTo>
                    <a:pt x="351" y="58"/>
                  </a:lnTo>
                  <a:lnTo>
                    <a:pt x="360" y="52"/>
                  </a:lnTo>
                  <a:lnTo>
                    <a:pt x="370" y="47"/>
                  </a:lnTo>
                  <a:lnTo>
                    <a:pt x="380" y="43"/>
                  </a:lnTo>
                  <a:lnTo>
                    <a:pt x="391" y="40"/>
                  </a:lnTo>
                  <a:lnTo>
                    <a:pt x="402" y="37"/>
                  </a:lnTo>
                  <a:lnTo>
                    <a:pt x="414" y="35"/>
                  </a:lnTo>
                  <a:lnTo>
                    <a:pt x="425" y="34"/>
                  </a:lnTo>
                  <a:lnTo>
                    <a:pt x="438" y="34"/>
                  </a:lnTo>
                  <a:lnTo>
                    <a:pt x="446" y="34"/>
                  </a:lnTo>
                  <a:lnTo>
                    <a:pt x="454" y="35"/>
                  </a:lnTo>
                  <a:lnTo>
                    <a:pt x="462" y="37"/>
                  </a:lnTo>
                  <a:lnTo>
                    <a:pt x="469" y="39"/>
                  </a:lnTo>
                  <a:lnTo>
                    <a:pt x="477" y="42"/>
                  </a:lnTo>
                  <a:lnTo>
                    <a:pt x="484" y="46"/>
                  </a:lnTo>
                  <a:lnTo>
                    <a:pt x="491" y="51"/>
                  </a:lnTo>
                  <a:lnTo>
                    <a:pt x="497" y="56"/>
                  </a:lnTo>
                  <a:lnTo>
                    <a:pt x="504" y="62"/>
                  </a:lnTo>
                  <a:lnTo>
                    <a:pt x="510" y="68"/>
                  </a:lnTo>
                  <a:lnTo>
                    <a:pt x="516" y="76"/>
                  </a:lnTo>
                  <a:lnTo>
                    <a:pt x="522" y="84"/>
                  </a:lnTo>
                  <a:lnTo>
                    <a:pt x="527" y="93"/>
                  </a:lnTo>
                  <a:lnTo>
                    <a:pt x="532" y="102"/>
                  </a:lnTo>
                  <a:lnTo>
                    <a:pt x="537" y="113"/>
                  </a:lnTo>
                  <a:lnTo>
                    <a:pt x="542" y="123"/>
                  </a:lnTo>
                  <a:lnTo>
                    <a:pt x="550" y="148"/>
                  </a:lnTo>
                  <a:lnTo>
                    <a:pt x="557" y="176"/>
                  </a:lnTo>
                  <a:lnTo>
                    <a:pt x="564" y="206"/>
                  </a:lnTo>
                  <a:lnTo>
                    <a:pt x="569" y="239"/>
                  </a:lnTo>
                  <a:lnTo>
                    <a:pt x="573" y="275"/>
                  </a:lnTo>
                  <a:lnTo>
                    <a:pt x="576" y="315"/>
                  </a:lnTo>
                  <a:lnTo>
                    <a:pt x="578" y="358"/>
                  </a:lnTo>
                  <a:lnTo>
                    <a:pt x="578" y="404"/>
                  </a:lnTo>
                  <a:close/>
                  <a:moveTo>
                    <a:pt x="784" y="464"/>
                  </a:moveTo>
                  <a:lnTo>
                    <a:pt x="784" y="434"/>
                  </a:lnTo>
                  <a:lnTo>
                    <a:pt x="783" y="406"/>
                  </a:lnTo>
                  <a:lnTo>
                    <a:pt x="780" y="378"/>
                  </a:lnTo>
                  <a:lnTo>
                    <a:pt x="777" y="351"/>
                  </a:lnTo>
                  <a:lnTo>
                    <a:pt x="773" y="325"/>
                  </a:lnTo>
                  <a:lnTo>
                    <a:pt x="769" y="301"/>
                  </a:lnTo>
                  <a:lnTo>
                    <a:pt x="763" y="277"/>
                  </a:lnTo>
                  <a:lnTo>
                    <a:pt x="757" y="255"/>
                  </a:lnTo>
                  <a:lnTo>
                    <a:pt x="750" y="233"/>
                  </a:lnTo>
                  <a:lnTo>
                    <a:pt x="742" y="213"/>
                  </a:lnTo>
                  <a:lnTo>
                    <a:pt x="734" y="194"/>
                  </a:lnTo>
                  <a:lnTo>
                    <a:pt x="725" y="175"/>
                  </a:lnTo>
                  <a:lnTo>
                    <a:pt x="715" y="158"/>
                  </a:lnTo>
                  <a:lnTo>
                    <a:pt x="705" y="140"/>
                  </a:lnTo>
                  <a:lnTo>
                    <a:pt x="694" y="125"/>
                  </a:lnTo>
                  <a:lnTo>
                    <a:pt x="682" y="110"/>
                  </a:lnTo>
                  <a:lnTo>
                    <a:pt x="670" y="97"/>
                  </a:lnTo>
                  <a:lnTo>
                    <a:pt x="656" y="84"/>
                  </a:lnTo>
                  <a:lnTo>
                    <a:pt x="643" y="72"/>
                  </a:lnTo>
                  <a:lnTo>
                    <a:pt x="630" y="61"/>
                  </a:lnTo>
                  <a:lnTo>
                    <a:pt x="616" y="52"/>
                  </a:lnTo>
                  <a:lnTo>
                    <a:pt x="601" y="43"/>
                  </a:lnTo>
                  <a:lnTo>
                    <a:pt x="586" y="34"/>
                  </a:lnTo>
                  <a:lnTo>
                    <a:pt x="571" y="27"/>
                  </a:lnTo>
                  <a:lnTo>
                    <a:pt x="555" y="21"/>
                  </a:lnTo>
                  <a:lnTo>
                    <a:pt x="539" y="15"/>
                  </a:lnTo>
                  <a:lnTo>
                    <a:pt x="523" y="11"/>
                  </a:lnTo>
                  <a:lnTo>
                    <a:pt x="506" y="7"/>
                  </a:lnTo>
                  <a:lnTo>
                    <a:pt x="490" y="4"/>
                  </a:lnTo>
                  <a:lnTo>
                    <a:pt x="472" y="2"/>
                  </a:lnTo>
                  <a:lnTo>
                    <a:pt x="455" y="1"/>
                  </a:lnTo>
                  <a:lnTo>
                    <a:pt x="438" y="0"/>
                  </a:lnTo>
                  <a:lnTo>
                    <a:pt x="414" y="1"/>
                  </a:lnTo>
                  <a:lnTo>
                    <a:pt x="391" y="3"/>
                  </a:lnTo>
                  <a:lnTo>
                    <a:pt x="367" y="7"/>
                  </a:lnTo>
                  <a:lnTo>
                    <a:pt x="345" y="11"/>
                  </a:lnTo>
                  <a:lnTo>
                    <a:pt x="323" y="17"/>
                  </a:lnTo>
                  <a:lnTo>
                    <a:pt x="302" y="24"/>
                  </a:lnTo>
                  <a:lnTo>
                    <a:pt x="281" y="33"/>
                  </a:lnTo>
                  <a:lnTo>
                    <a:pt x="261" y="42"/>
                  </a:lnTo>
                  <a:lnTo>
                    <a:pt x="242" y="52"/>
                  </a:lnTo>
                  <a:lnTo>
                    <a:pt x="223" y="64"/>
                  </a:lnTo>
                  <a:lnTo>
                    <a:pt x="204" y="76"/>
                  </a:lnTo>
                  <a:lnTo>
                    <a:pt x="187" y="90"/>
                  </a:lnTo>
                  <a:lnTo>
                    <a:pt x="170" y="104"/>
                  </a:lnTo>
                  <a:lnTo>
                    <a:pt x="154" y="119"/>
                  </a:lnTo>
                  <a:lnTo>
                    <a:pt x="138" y="135"/>
                  </a:lnTo>
                  <a:lnTo>
                    <a:pt x="123" y="152"/>
                  </a:lnTo>
                  <a:lnTo>
                    <a:pt x="108" y="170"/>
                  </a:lnTo>
                  <a:lnTo>
                    <a:pt x="95" y="188"/>
                  </a:lnTo>
                  <a:lnTo>
                    <a:pt x="82" y="207"/>
                  </a:lnTo>
                  <a:lnTo>
                    <a:pt x="71" y="227"/>
                  </a:lnTo>
                  <a:lnTo>
                    <a:pt x="60" y="247"/>
                  </a:lnTo>
                  <a:lnTo>
                    <a:pt x="50" y="267"/>
                  </a:lnTo>
                  <a:lnTo>
                    <a:pt x="40" y="288"/>
                  </a:lnTo>
                  <a:lnTo>
                    <a:pt x="32" y="310"/>
                  </a:lnTo>
                  <a:lnTo>
                    <a:pt x="25" y="333"/>
                  </a:lnTo>
                  <a:lnTo>
                    <a:pt x="18" y="355"/>
                  </a:lnTo>
                  <a:lnTo>
                    <a:pt x="13" y="377"/>
                  </a:lnTo>
                  <a:lnTo>
                    <a:pt x="8" y="400"/>
                  </a:lnTo>
                  <a:lnTo>
                    <a:pt x="5" y="423"/>
                  </a:lnTo>
                  <a:lnTo>
                    <a:pt x="2" y="446"/>
                  </a:lnTo>
                  <a:lnTo>
                    <a:pt x="0" y="470"/>
                  </a:lnTo>
                  <a:lnTo>
                    <a:pt x="0" y="493"/>
                  </a:lnTo>
                  <a:lnTo>
                    <a:pt x="0" y="517"/>
                  </a:lnTo>
                  <a:lnTo>
                    <a:pt x="2" y="539"/>
                  </a:lnTo>
                  <a:lnTo>
                    <a:pt x="4" y="562"/>
                  </a:lnTo>
                  <a:lnTo>
                    <a:pt x="8" y="583"/>
                  </a:lnTo>
                  <a:lnTo>
                    <a:pt x="13" y="605"/>
                  </a:lnTo>
                  <a:lnTo>
                    <a:pt x="18" y="626"/>
                  </a:lnTo>
                  <a:lnTo>
                    <a:pt x="25" y="647"/>
                  </a:lnTo>
                  <a:lnTo>
                    <a:pt x="32" y="667"/>
                  </a:lnTo>
                  <a:lnTo>
                    <a:pt x="40" y="688"/>
                  </a:lnTo>
                  <a:lnTo>
                    <a:pt x="49" y="707"/>
                  </a:lnTo>
                  <a:lnTo>
                    <a:pt x="59" y="726"/>
                  </a:lnTo>
                  <a:lnTo>
                    <a:pt x="70" y="745"/>
                  </a:lnTo>
                  <a:lnTo>
                    <a:pt x="82" y="762"/>
                  </a:lnTo>
                  <a:lnTo>
                    <a:pt x="94" y="779"/>
                  </a:lnTo>
                  <a:lnTo>
                    <a:pt x="108" y="796"/>
                  </a:lnTo>
                  <a:lnTo>
                    <a:pt x="123" y="812"/>
                  </a:lnTo>
                  <a:lnTo>
                    <a:pt x="137" y="827"/>
                  </a:lnTo>
                  <a:lnTo>
                    <a:pt x="153" y="841"/>
                  </a:lnTo>
                  <a:lnTo>
                    <a:pt x="169" y="855"/>
                  </a:lnTo>
                  <a:lnTo>
                    <a:pt x="186" y="868"/>
                  </a:lnTo>
                  <a:lnTo>
                    <a:pt x="204" y="880"/>
                  </a:lnTo>
                  <a:lnTo>
                    <a:pt x="222" y="891"/>
                  </a:lnTo>
                  <a:lnTo>
                    <a:pt x="241" y="901"/>
                  </a:lnTo>
                  <a:lnTo>
                    <a:pt x="260" y="910"/>
                  </a:lnTo>
                  <a:lnTo>
                    <a:pt x="280" y="919"/>
                  </a:lnTo>
                  <a:lnTo>
                    <a:pt x="301" y="926"/>
                  </a:lnTo>
                  <a:lnTo>
                    <a:pt x="322" y="932"/>
                  </a:lnTo>
                  <a:lnTo>
                    <a:pt x="344" y="937"/>
                  </a:lnTo>
                  <a:lnTo>
                    <a:pt x="367" y="941"/>
                  </a:lnTo>
                  <a:lnTo>
                    <a:pt x="390" y="944"/>
                  </a:lnTo>
                  <a:lnTo>
                    <a:pt x="414" y="946"/>
                  </a:lnTo>
                  <a:lnTo>
                    <a:pt x="438" y="946"/>
                  </a:lnTo>
                  <a:lnTo>
                    <a:pt x="455" y="946"/>
                  </a:lnTo>
                  <a:lnTo>
                    <a:pt x="472" y="945"/>
                  </a:lnTo>
                  <a:lnTo>
                    <a:pt x="488" y="943"/>
                  </a:lnTo>
                  <a:lnTo>
                    <a:pt x="504" y="941"/>
                  </a:lnTo>
                  <a:lnTo>
                    <a:pt x="520" y="937"/>
                  </a:lnTo>
                  <a:lnTo>
                    <a:pt x="535" y="933"/>
                  </a:lnTo>
                  <a:lnTo>
                    <a:pt x="550" y="929"/>
                  </a:lnTo>
                  <a:lnTo>
                    <a:pt x="565" y="923"/>
                  </a:lnTo>
                  <a:lnTo>
                    <a:pt x="579" y="917"/>
                  </a:lnTo>
                  <a:lnTo>
                    <a:pt x="593" y="911"/>
                  </a:lnTo>
                  <a:lnTo>
                    <a:pt x="607" y="903"/>
                  </a:lnTo>
                  <a:lnTo>
                    <a:pt x="620" y="895"/>
                  </a:lnTo>
                  <a:lnTo>
                    <a:pt x="632" y="886"/>
                  </a:lnTo>
                  <a:lnTo>
                    <a:pt x="644" y="877"/>
                  </a:lnTo>
                  <a:lnTo>
                    <a:pt x="656" y="867"/>
                  </a:lnTo>
                  <a:lnTo>
                    <a:pt x="668" y="857"/>
                  </a:lnTo>
                  <a:lnTo>
                    <a:pt x="679" y="845"/>
                  </a:lnTo>
                  <a:lnTo>
                    <a:pt x="690" y="833"/>
                  </a:lnTo>
                  <a:lnTo>
                    <a:pt x="699" y="821"/>
                  </a:lnTo>
                  <a:lnTo>
                    <a:pt x="709" y="808"/>
                  </a:lnTo>
                  <a:lnTo>
                    <a:pt x="718" y="794"/>
                  </a:lnTo>
                  <a:lnTo>
                    <a:pt x="726" y="780"/>
                  </a:lnTo>
                  <a:lnTo>
                    <a:pt x="734" y="766"/>
                  </a:lnTo>
                  <a:lnTo>
                    <a:pt x="741" y="751"/>
                  </a:lnTo>
                  <a:lnTo>
                    <a:pt x="748" y="735"/>
                  </a:lnTo>
                  <a:lnTo>
                    <a:pt x="754" y="719"/>
                  </a:lnTo>
                  <a:lnTo>
                    <a:pt x="759" y="703"/>
                  </a:lnTo>
                  <a:lnTo>
                    <a:pt x="765" y="685"/>
                  </a:lnTo>
                  <a:lnTo>
                    <a:pt x="769" y="667"/>
                  </a:lnTo>
                  <a:lnTo>
                    <a:pt x="773" y="649"/>
                  </a:lnTo>
                  <a:lnTo>
                    <a:pt x="776" y="630"/>
                  </a:lnTo>
                  <a:lnTo>
                    <a:pt x="779" y="611"/>
                  </a:lnTo>
                  <a:lnTo>
                    <a:pt x="720" y="611"/>
                  </a:lnTo>
                  <a:lnTo>
                    <a:pt x="719" y="627"/>
                  </a:lnTo>
                  <a:lnTo>
                    <a:pt x="716" y="641"/>
                  </a:lnTo>
                  <a:lnTo>
                    <a:pt x="714" y="656"/>
                  </a:lnTo>
                  <a:lnTo>
                    <a:pt x="710" y="670"/>
                  </a:lnTo>
                  <a:lnTo>
                    <a:pt x="707" y="685"/>
                  </a:lnTo>
                  <a:lnTo>
                    <a:pt x="702" y="699"/>
                  </a:lnTo>
                  <a:lnTo>
                    <a:pt x="698" y="713"/>
                  </a:lnTo>
                  <a:lnTo>
                    <a:pt x="693" y="726"/>
                  </a:lnTo>
                  <a:lnTo>
                    <a:pt x="687" y="738"/>
                  </a:lnTo>
                  <a:lnTo>
                    <a:pt x="681" y="751"/>
                  </a:lnTo>
                  <a:lnTo>
                    <a:pt x="675" y="763"/>
                  </a:lnTo>
                  <a:lnTo>
                    <a:pt x="668" y="774"/>
                  </a:lnTo>
                  <a:lnTo>
                    <a:pt x="659" y="785"/>
                  </a:lnTo>
                  <a:lnTo>
                    <a:pt x="652" y="796"/>
                  </a:lnTo>
                  <a:lnTo>
                    <a:pt x="643" y="806"/>
                  </a:lnTo>
                  <a:lnTo>
                    <a:pt x="635" y="816"/>
                  </a:lnTo>
                  <a:lnTo>
                    <a:pt x="626" y="825"/>
                  </a:lnTo>
                  <a:lnTo>
                    <a:pt x="616" y="834"/>
                  </a:lnTo>
                  <a:lnTo>
                    <a:pt x="606" y="843"/>
                  </a:lnTo>
                  <a:lnTo>
                    <a:pt x="596" y="851"/>
                  </a:lnTo>
                  <a:lnTo>
                    <a:pt x="585" y="859"/>
                  </a:lnTo>
                  <a:lnTo>
                    <a:pt x="573" y="865"/>
                  </a:lnTo>
                  <a:lnTo>
                    <a:pt x="562" y="872"/>
                  </a:lnTo>
                  <a:lnTo>
                    <a:pt x="549" y="877"/>
                  </a:lnTo>
                  <a:lnTo>
                    <a:pt x="537" y="882"/>
                  </a:lnTo>
                  <a:lnTo>
                    <a:pt x="524" y="886"/>
                  </a:lnTo>
                  <a:lnTo>
                    <a:pt x="511" y="890"/>
                  </a:lnTo>
                  <a:lnTo>
                    <a:pt x="497" y="893"/>
                  </a:lnTo>
                  <a:lnTo>
                    <a:pt x="483" y="896"/>
                  </a:lnTo>
                  <a:lnTo>
                    <a:pt x="468" y="897"/>
                  </a:lnTo>
                  <a:lnTo>
                    <a:pt x="453" y="898"/>
                  </a:lnTo>
                  <a:lnTo>
                    <a:pt x="438" y="899"/>
                  </a:lnTo>
                  <a:lnTo>
                    <a:pt x="421" y="898"/>
                  </a:lnTo>
                  <a:lnTo>
                    <a:pt x="405" y="897"/>
                  </a:lnTo>
                  <a:lnTo>
                    <a:pt x="390" y="894"/>
                  </a:lnTo>
                  <a:lnTo>
                    <a:pt x="375" y="891"/>
                  </a:lnTo>
                  <a:lnTo>
                    <a:pt x="362" y="887"/>
                  </a:lnTo>
                  <a:lnTo>
                    <a:pt x="350" y="881"/>
                  </a:lnTo>
                  <a:lnTo>
                    <a:pt x="338" y="875"/>
                  </a:lnTo>
                  <a:lnTo>
                    <a:pt x="328" y="868"/>
                  </a:lnTo>
                  <a:lnTo>
                    <a:pt x="318" y="860"/>
                  </a:lnTo>
                  <a:lnTo>
                    <a:pt x="308" y="851"/>
                  </a:lnTo>
                  <a:lnTo>
                    <a:pt x="300" y="841"/>
                  </a:lnTo>
                  <a:lnTo>
                    <a:pt x="292" y="830"/>
                  </a:lnTo>
                  <a:lnTo>
                    <a:pt x="284" y="819"/>
                  </a:lnTo>
                  <a:lnTo>
                    <a:pt x="278" y="807"/>
                  </a:lnTo>
                  <a:lnTo>
                    <a:pt x="272" y="794"/>
                  </a:lnTo>
                  <a:lnTo>
                    <a:pt x="266" y="780"/>
                  </a:lnTo>
                  <a:lnTo>
                    <a:pt x="261" y="766"/>
                  </a:lnTo>
                  <a:lnTo>
                    <a:pt x="257" y="750"/>
                  </a:lnTo>
                  <a:lnTo>
                    <a:pt x="253" y="734"/>
                  </a:lnTo>
                  <a:lnTo>
                    <a:pt x="249" y="718"/>
                  </a:lnTo>
                  <a:lnTo>
                    <a:pt x="244" y="682"/>
                  </a:lnTo>
                  <a:lnTo>
                    <a:pt x="239" y="643"/>
                  </a:lnTo>
                  <a:lnTo>
                    <a:pt x="236" y="602"/>
                  </a:lnTo>
                  <a:lnTo>
                    <a:pt x="234" y="559"/>
                  </a:lnTo>
                  <a:lnTo>
                    <a:pt x="234" y="513"/>
                  </a:lnTo>
                  <a:lnTo>
                    <a:pt x="233" y="464"/>
                  </a:lnTo>
                  <a:lnTo>
                    <a:pt x="784" y="464"/>
                  </a:lnTo>
                  <a:close/>
                </a:path>
              </a:pathLst>
            </a:custGeom>
            <a:solidFill>
              <a:srgbClr val="006A53"/>
            </a:solidFill>
            <a:ln w="9525">
              <a:noFill/>
              <a:round/>
              <a:headEnd/>
              <a:tailEnd/>
            </a:ln>
          </p:spPr>
          <p:txBody>
            <a:bodyPr/>
            <a:lstStyle/>
            <a:p>
              <a:pPr>
                <a:defRPr/>
              </a:pPr>
              <a:endParaRPr lang="en-US" dirty="0"/>
            </a:p>
          </p:txBody>
        </p:sp>
        <p:sp>
          <p:nvSpPr>
            <p:cNvPr id="1157" name="Freeform 133"/>
            <p:cNvSpPr>
              <a:spLocks/>
            </p:cNvSpPr>
            <p:nvPr/>
          </p:nvSpPr>
          <p:spPr bwMode="black">
            <a:xfrm>
              <a:off x="1485" y="3956"/>
              <a:ext cx="44" cy="67"/>
            </a:xfrm>
            <a:custGeom>
              <a:avLst/>
              <a:gdLst/>
              <a:ahLst/>
              <a:cxnLst>
                <a:cxn ang="0">
                  <a:pos x="575" y="296"/>
                </a:cxn>
                <a:cxn ang="0">
                  <a:pos x="543" y="277"/>
                </a:cxn>
                <a:cxn ang="0">
                  <a:pos x="522" y="245"/>
                </a:cxn>
                <a:cxn ang="0">
                  <a:pos x="513" y="202"/>
                </a:cxn>
                <a:cxn ang="0">
                  <a:pos x="515" y="168"/>
                </a:cxn>
                <a:cxn ang="0">
                  <a:pos x="534" y="130"/>
                </a:cxn>
                <a:cxn ang="0">
                  <a:pos x="576" y="99"/>
                </a:cxn>
                <a:cxn ang="0">
                  <a:pos x="604" y="76"/>
                </a:cxn>
                <a:cxn ang="0">
                  <a:pos x="602" y="60"/>
                </a:cxn>
                <a:cxn ang="0">
                  <a:pos x="581" y="50"/>
                </a:cxn>
                <a:cxn ang="0">
                  <a:pos x="539" y="51"/>
                </a:cxn>
                <a:cxn ang="0">
                  <a:pos x="495" y="67"/>
                </a:cxn>
                <a:cxn ang="0">
                  <a:pos x="459" y="103"/>
                </a:cxn>
                <a:cxn ang="0">
                  <a:pos x="429" y="154"/>
                </a:cxn>
                <a:cxn ang="0">
                  <a:pos x="401" y="235"/>
                </a:cxn>
                <a:cxn ang="0">
                  <a:pos x="374" y="382"/>
                </a:cxn>
                <a:cxn ang="0">
                  <a:pos x="362" y="823"/>
                </a:cxn>
                <a:cxn ang="0">
                  <a:pos x="365" y="840"/>
                </a:cxn>
                <a:cxn ang="0">
                  <a:pos x="393" y="865"/>
                </a:cxn>
                <a:cxn ang="0">
                  <a:pos x="455" y="879"/>
                </a:cxn>
                <a:cxn ang="0">
                  <a:pos x="499" y="882"/>
                </a:cxn>
                <a:cxn ang="0">
                  <a:pos x="509" y="904"/>
                </a:cxn>
                <a:cxn ang="0">
                  <a:pos x="506" y="921"/>
                </a:cxn>
                <a:cxn ang="0">
                  <a:pos x="493" y="928"/>
                </a:cxn>
                <a:cxn ang="0">
                  <a:pos x="6" y="924"/>
                </a:cxn>
                <a:cxn ang="0">
                  <a:pos x="0" y="909"/>
                </a:cxn>
                <a:cxn ang="0">
                  <a:pos x="4" y="891"/>
                </a:cxn>
                <a:cxn ang="0">
                  <a:pos x="14" y="881"/>
                </a:cxn>
                <a:cxn ang="0">
                  <a:pos x="62" y="877"/>
                </a:cxn>
                <a:cxn ang="0">
                  <a:pos x="102" y="867"/>
                </a:cxn>
                <a:cxn ang="0">
                  <a:pos x="132" y="844"/>
                </a:cxn>
                <a:cxn ang="0">
                  <a:pos x="140" y="143"/>
                </a:cxn>
                <a:cxn ang="0">
                  <a:pos x="130" y="111"/>
                </a:cxn>
                <a:cxn ang="0">
                  <a:pos x="103" y="93"/>
                </a:cxn>
                <a:cxn ang="0">
                  <a:pos x="69" y="85"/>
                </a:cxn>
                <a:cxn ang="0">
                  <a:pos x="31" y="81"/>
                </a:cxn>
                <a:cxn ang="0">
                  <a:pos x="22" y="68"/>
                </a:cxn>
                <a:cxn ang="0">
                  <a:pos x="21" y="50"/>
                </a:cxn>
                <a:cxn ang="0">
                  <a:pos x="29" y="37"/>
                </a:cxn>
                <a:cxn ang="0">
                  <a:pos x="357" y="195"/>
                </a:cxn>
                <a:cxn ang="0">
                  <a:pos x="385" y="117"/>
                </a:cxn>
                <a:cxn ang="0">
                  <a:pos x="426" y="56"/>
                </a:cxn>
                <a:cxn ang="0">
                  <a:pos x="482" y="15"/>
                </a:cxn>
                <a:cxn ang="0">
                  <a:pos x="517" y="4"/>
                </a:cxn>
                <a:cxn ang="0">
                  <a:pos x="603" y="4"/>
                </a:cxn>
                <a:cxn ang="0">
                  <a:pos x="669" y="30"/>
                </a:cxn>
                <a:cxn ang="0">
                  <a:pos x="710" y="77"/>
                </a:cxn>
                <a:cxn ang="0">
                  <a:pos x="728" y="138"/>
                </a:cxn>
                <a:cxn ang="0">
                  <a:pos x="728" y="206"/>
                </a:cxn>
                <a:cxn ang="0">
                  <a:pos x="709" y="256"/>
                </a:cxn>
                <a:cxn ang="0">
                  <a:pos x="676" y="287"/>
                </a:cxn>
                <a:cxn ang="0">
                  <a:pos x="631" y="301"/>
                </a:cxn>
              </a:cxnLst>
              <a:rect l="0" t="0" r="r" b="b"/>
              <a:pathLst>
                <a:path w="730" h="928">
                  <a:moveTo>
                    <a:pt x="607" y="302"/>
                  </a:moveTo>
                  <a:lnTo>
                    <a:pt x="595" y="301"/>
                  </a:lnTo>
                  <a:lnTo>
                    <a:pt x="585" y="299"/>
                  </a:lnTo>
                  <a:lnTo>
                    <a:pt x="575" y="296"/>
                  </a:lnTo>
                  <a:lnTo>
                    <a:pt x="566" y="293"/>
                  </a:lnTo>
                  <a:lnTo>
                    <a:pt x="557" y="288"/>
                  </a:lnTo>
                  <a:lnTo>
                    <a:pt x="550" y="283"/>
                  </a:lnTo>
                  <a:lnTo>
                    <a:pt x="543" y="277"/>
                  </a:lnTo>
                  <a:lnTo>
                    <a:pt x="536" y="270"/>
                  </a:lnTo>
                  <a:lnTo>
                    <a:pt x="531" y="262"/>
                  </a:lnTo>
                  <a:lnTo>
                    <a:pt x="526" y="254"/>
                  </a:lnTo>
                  <a:lnTo>
                    <a:pt x="522" y="245"/>
                  </a:lnTo>
                  <a:lnTo>
                    <a:pt x="519" y="235"/>
                  </a:lnTo>
                  <a:lnTo>
                    <a:pt x="516" y="225"/>
                  </a:lnTo>
                  <a:lnTo>
                    <a:pt x="514" y="214"/>
                  </a:lnTo>
                  <a:lnTo>
                    <a:pt x="513" y="202"/>
                  </a:lnTo>
                  <a:lnTo>
                    <a:pt x="513" y="190"/>
                  </a:lnTo>
                  <a:lnTo>
                    <a:pt x="513" y="182"/>
                  </a:lnTo>
                  <a:lnTo>
                    <a:pt x="514" y="175"/>
                  </a:lnTo>
                  <a:lnTo>
                    <a:pt x="515" y="168"/>
                  </a:lnTo>
                  <a:lnTo>
                    <a:pt x="517" y="161"/>
                  </a:lnTo>
                  <a:lnTo>
                    <a:pt x="521" y="149"/>
                  </a:lnTo>
                  <a:lnTo>
                    <a:pt x="527" y="139"/>
                  </a:lnTo>
                  <a:lnTo>
                    <a:pt x="534" y="130"/>
                  </a:lnTo>
                  <a:lnTo>
                    <a:pt x="542" y="122"/>
                  </a:lnTo>
                  <a:lnTo>
                    <a:pt x="550" y="115"/>
                  </a:lnTo>
                  <a:lnTo>
                    <a:pt x="559" y="110"/>
                  </a:lnTo>
                  <a:lnTo>
                    <a:pt x="576" y="99"/>
                  </a:lnTo>
                  <a:lnTo>
                    <a:pt x="590" y="90"/>
                  </a:lnTo>
                  <a:lnTo>
                    <a:pt x="596" y="86"/>
                  </a:lnTo>
                  <a:lnTo>
                    <a:pt x="601" y="81"/>
                  </a:lnTo>
                  <a:lnTo>
                    <a:pt x="604" y="76"/>
                  </a:lnTo>
                  <a:lnTo>
                    <a:pt x="605" y="70"/>
                  </a:lnTo>
                  <a:lnTo>
                    <a:pt x="604" y="66"/>
                  </a:lnTo>
                  <a:lnTo>
                    <a:pt x="604" y="63"/>
                  </a:lnTo>
                  <a:lnTo>
                    <a:pt x="602" y="60"/>
                  </a:lnTo>
                  <a:lnTo>
                    <a:pt x="601" y="58"/>
                  </a:lnTo>
                  <a:lnTo>
                    <a:pt x="596" y="54"/>
                  </a:lnTo>
                  <a:lnTo>
                    <a:pt x="589" y="52"/>
                  </a:lnTo>
                  <a:lnTo>
                    <a:pt x="581" y="50"/>
                  </a:lnTo>
                  <a:lnTo>
                    <a:pt x="572" y="50"/>
                  </a:lnTo>
                  <a:lnTo>
                    <a:pt x="562" y="50"/>
                  </a:lnTo>
                  <a:lnTo>
                    <a:pt x="552" y="50"/>
                  </a:lnTo>
                  <a:lnTo>
                    <a:pt x="539" y="51"/>
                  </a:lnTo>
                  <a:lnTo>
                    <a:pt x="527" y="53"/>
                  </a:lnTo>
                  <a:lnTo>
                    <a:pt x="516" y="56"/>
                  </a:lnTo>
                  <a:lnTo>
                    <a:pt x="505" y="61"/>
                  </a:lnTo>
                  <a:lnTo>
                    <a:pt x="495" y="67"/>
                  </a:lnTo>
                  <a:lnTo>
                    <a:pt x="485" y="75"/>
                  </a:lnTo>
                  <a:lnTo>
                    <a:pt x="476" y="83"/>
                  </a:lnTo>
                  <a:lnTo>
                    <a:pt x="467" y="92"/>
                  </a:lnTo>
                  <a:lnTo>
                    <a:pt x="459" y="103"/>
                  </a:lnTo>
                  <a:lnTo>
                    <a:pt x="451" y="114"/>
                  </a:lnTo>
                  <a:lnTo>
                    <a:pt x="443" y="127"/>
                  </a:lnTo>
                  <a:lnTo>
                    <a:pt x="436" y="140"/>
                  </a:lnTo>
                  <a:lnTo>
                    <a:pt x="429" y="154"/>
                  </a:lnTo>
                  <a:lnTo>
                    <a:pt x="423" y="170"/>
                  </a:lnTo>
                  <a:lnTo>
                    <a:pt x="417" y="185"/>
                  </a:lnTo>
                  <a:lnTo>
                    <a:pt x="411" y="201"/>
                  </a:lnTo>
                  <a:lnTo>
                    <a:pt x="401" y="235"/>
                  </a:lnTo>
                  <a:lnTo>
                    <a:pt x="393" y="270"/>
                  </a:lnTo>
                  <a:lnTo>
                    <a:pt x="385" y="306"/>
                  </a:lnTo>
                  <a:lnTo>
                    <a:pt x="379" y="345"/>
                  </a:lnTo>
                  <a:lnTo>
                    <a:pt x="374" y="382"/>
                  </a:lnTo>
                  <a:lnTo>
                    <a:pt x="371" y="419"/>
                  </a:lnTo>
                  <a:lnTo>
                    <a:pt x="369" y="456"/>
                  </a:lnTo>
                  <a:lnTo>
                    <a:pt x="368" y="491"/>
                  </a:lnTo>
                  <a:lnTo>
                    <a:pt x="362" y="823"/>
                  </a:lnTo>
                  <a:lnTo>
                    <a:pt x="362" y="828"/>
                  </a:lnTo>
                  <a:lnTo>
                    <a:pt x="363" y="832"/>
                  </a:lnTo>
                  <a:lnTo>
                    <a:pt x="364" y="836"/>
                  </a:lnTo>
                  <a:lnTo>
                    <a:pt x="365" y="840"/>
                  </a:lnTo>
                  <a:lnTo>
                    <a:pt x="370" y="848"/>
                  </a:lnTo>
                  <a:lnTo>
                    <a:pt x="376" y="854"/>
                  </a:lnTo>
                  <a:lnTo>
                    <a:pt x="383" y="860"/>
                  </a:lnTo>
                  <a:lnTo>
                    <a:pt x="393" y="865"/>
                  </a:lnTo>
                  <a:lnTo>
                    <a:pt x="402" y="869"/>
                  </a:lnTo>
                  <a:lnTo>
                    <a:pt x="412" y="872"/>
                  </a:lnTo>
                  <a:lnTo>
                    <a:pt x="434" y="876"/>
                  </a:lnTo>
                  <a:lnTo>
                    <a:pt x="455" y="879"/>
                  </a:lnTo>
                  <a:lnTo>
                    <a:pt x="476" y="880"/>
                  </a:lnTo>
                  <a:lnTo>
                    <a:pt x="493" y="880"/>
                  </a:lnTo>
                  <a:lnTo>
                    <a:pt x="496" y="881"/>
                  </a:lnTo>
                  <a:lnTo>
                    <a:pt x="499" y="882"/>
                  </a:lnTo>
                  <a:lnTo>
                    <a:pt x="502" y="885"/>
                  </a:lnTo>
                  <a:lnTo>
                    <a:pt x="504" y="888"/>
                  </a:lnTo>
                  <a:lnTo>
                    <a:pt x="507" y="896"/>
                  </a:lnTo>
                  <a:lnTo>
                    <a:pt x="509" y="904"/>
                  </a:lnTo>
                  <a:lnTo>
                    <a:pt x="509" y="909"/>
                  </a:lnTo>
                  <a:lnTo>
                    <a:pt x="508" y="913"/>
                  </a:lnTo>
                  <a:lnTo>
                    <a:pt x="507" y="917"/>
                  </a:lnTo>
                  <a:lnTo>
                    <a:pt x="506" y="921"/>
                  </a:lnTo>
                  <a:lnTo>
                    <a:pt x="503" y="924"/>
                  </a:lnTo>
                  <a:lnTo>
                    <a:pt x="501" y="926"/>
                  </a:lnTo>
                  <a:lnTo>
                    <a:pt x="497" y="928"/>
                  </a:lnTo>
                  <a:lnTo>
                    <a:pt x="493" y="928"/>
                  </a:lnTo>
                  <a:lnTo>
                    <a:pt x="17" y="928"/>
                  </a:lnTo>
                  <a:lnTo>
                    <a:pt x="12" y="928"/>
                  </a:lnTo>
                  <a:lnTo>
                    <a:pt x="9" y="926"/>
                  </a:lnTo>
                  <a:lnTo>
                    <a:pt x="6" y="924"/>
                  </a:lnTo>
                  <a:lnTo>
                    <a:pt x="3" y="921"/>
                  </a:lnTo>
                  <a:lnTo>
                    <a:pt x="2" y="917"/>
                  </a:lnTo>
                  <a:lnTo>
                    <a:pt x="1" y="913"/>
                  </a:lnTo>
                  <a:lnTo>
                    <a:pt x="0" y="909"/>
                  </a:lnTo>
                  <a:lnTo>
                    <a:pt x="0" y="904"/>
                  </a:lnTo>
                  <a:lnTo>
                    <a:pt x="1" y="900"/>
                  </a:lnTo>
                  <a:lnTo>
                    <a:pt x="2" y="896"/>
                  </a:lnTo>
                  <a:lnTo>
                    <a:pt x="4" y="891"/>
                  </a:lnTo>
                  <a:lnTo>
                    <a:pt x="6" y="888"/>
                  </a:lnTo>
                  <a:lnTo>
                    <a:pt x="8" y="885"/>
                  </a:lnTo>
                  <a:lnTo>
                    <a:pt x="11" y="882"/>
                  </a:lnTo>
                  <a:lnTo>
                    <a:pt x="14" y="881"/>
                  </a:lnTo>
                  <a:lnTo>
                    <a:pt x="17" y="880"/>
                  </a:lnTo>
                  <a:lnTo>
                    <a:pt x="33" y="880"/>
                  </a:lnTo>
                  <a:lnTo>
                    <a:pt x="52" y="878"/>
                  </a:lnTo>
                  <a:lnTo>
                    <a:pt x="62" y="877"/>
                  </a:lnTo>
                  <a:lnTo>
                    <a:pt x="73" y="875"/>
                  </a:lnTo>
                  <a:lnTo>
                    <a:pt x="83" y="873"/>
                  </a:lnTo>
                  <a:lnTo>
                    <a:pt x="93" y="870"/>
                  </a:lnTo>
                  <a:lnTo>
                    <a:pt x="102" y="867"/>
                  </a:lnTo>
                  <a:lnTo>
                    <a:pt x="111" y="862"/>
                  </a:lnTo>
                  <a:lnTo>
                    <a:pt x="120" y="857"/>
                  </a:lnTo>
                  <a:lnTo>
                    <a:pt x="127" y="851"/>
                  </a:lnTo>
                  <a:lnTo>
                    <a:pt x="132" y="844"/>
                  </a:lnTo>
                  <a:lnTo>
                    <a:pt x="137" y="837"/>
                  </a:lnTo>
                  <a:lnTo>
                    <a:pt x="139" y="828"/>
                  </a:lnTo>
                  <a:lnTo>
                    <a:pt x="140" y="819"/>
                  </a:lnTo>
                  <a:lnTo>
                    <a:pt x="140" y="143"/>
                  </a:lnTo>
                  <a:lnTo>
                    <a:pt x="140" y="134"/>
                  </a:lnTo>
                  <a:lnTo>
                    <a:pt x="138" y="125"/>
                  </a:lnTo>
                  <a:lnTo>
                    <a:pt x="134" y="118"/>
                  </a:lnTo>
                  <a:lnTo>
                    <a:pt x="130" y="111"/>
                  </a:lnTo>
                  <a:lnTo>
                    <a:pt x="124" y="106"/>
                  </a:lnTo>
                  <a:lnTo>
                    <a:pt x="118" y="101"/>
                  </a:lnTo>
                  <a:lnTo>
                    <a:pt x="110" y="97"/>
                  </a:lnTo>
                  <a:lnTo>
                    <a:pt x="103" y="93"/>
                  </a:lnTo>
                  <a:lnTo>
                    <a:pt x="95" y="90"/>
                  </a:lnTo>
                  <a:lnTo>
                    <a:pt x="86" y="88"/>
                  </a:lnTo>
                  <a:lnTo>
                    <a:pt x="78" y="86"/>
                  </a:lnTo>
                  <a:lnTo>
                    <a:pt x="69" y="85"/>
                  </a:lnTo>
                  <a:lnTo>
                    <a:pt x="52" y="83"/>
                  </a:lnTo>
                  <a:lnTo>
                    <a:pt x="37" y="83"/>
                  </a:lnTo>
                  <a:lnTo>
                    <a:pt x="34" y="82"/>
                  </a:lnTo>
                  <a:lnTo>
                    <a:pt x="31" y="81"/>
                  </a:lnTo>
                  <a:lnTo>
                    <a:pt x="28" y="78"/>
                  </a:lnTo>
                  <a:lnTo>
                    <a:pt x="26" y="75"/>
                  </a:lnTo>
                  <a:lnTo>
                    <a:pt x="24" y="72"/>
                  </a:lnTo>
                  <a:lnTo>
                    <a:pt x="22" y="68"/>
                  </a:lnTo>
                  <a:lnTo>
                    <a:pt x="21" y="63"/>
                  </a:lnTo>
                  <a:lnTo>
                    <a:pt x="20" y="59"/>
                  </a:lnTo>
                  <a:lnTo>
                    <a:pt x="20" y="55"/>
                  </a:lnTo>
                  <a:lnTo>
                    <a:pt x="21" y="50"/>
                  </a:lnTo>
                  <a:lnTo>
                    <a:pt x="22" y="46"/>
                  </a:lnTo>
                  <a:lnTo>
                    <a:pt x="24" y="43"/>
                  </a:lnTo>
                  <a:lnTo>
                    <a:pt x="26" y="40"/>
                  </a:lnTo>
                  <a:lnTo>
                    <a:pt x="29" y="37"/>
                  </a:lnTo>
                  <a:lnTo>
                    <a:pt x="32" y="36"/>
                  </a:lnTo>
                  <a:lnTo>
                    <a:pt x="37" y="35"/>
                  </a:lnTo>
                  <a:lnTo>
                    <a:pt x="357" y="35"/>
                  </a:lnTo>
                  <a:lnTo>
                    <a:pt x="357" y="195"/>
                  </a:lnTo>
                  <a:lnTo>
                    <a:pt x="363" y="175"/>
                  </a:lnTo>
                  <a:lnTo>
                    <a:pt x="370" y="154"/>
                  </a:lnTo>
                  <a:lnTo>
                    <a:pt x="377" y="135"/>
                  </a:lnTo>
                  <a:lnTo>
                    <a:pt x="385" y="117"/>
                  </a:lnTo>
                  <a:lnTo>
                    <a:pt x="395" y="100"/>
                  </a:lnTo>
                  <a:lnTo>
                    <a:pt x="404" y="84"/>
                  </a:lnTo>
                  <a:lnTo>
                    <a:pt x="415" y="69"/>
                  </a:lnTo>
                  <a:lnTo>
                    <a:pt x="426" y="56"/>
                  </a:lnTo>
                  <a:lnTo>
                    <a:pt x="438" y="43"/>
                  </a:lnTo>
                  <a:lnTo>
                    <a:pt x="452" y="32"/>
                  </a:lnTo>
                  <a:lnTo>
                    <a:pt x="466" y="23"/>
                  </a:lnTo>
                  <a:lnTo>
                    <a:pt x="482" y="15"/>
                  </a:lnTo>
                  <a:lnTo>
                    <a:pt x="490" y="12"/>
                  </a:lnTo>
                  <a:lnTo>
                    <a:pt x="499" y="9"/>
                  </a:lnTo>
                  <a:lnTo>
                    <a:pt x="508" y="6"/>
                  </a:lnTo>
                  <a:lnTo>
                    <a:pt x="517" y="4"/>
                  </a:lnTo>
                  <a:lnTo>
                    <a:pt x="537" y="1"/>
                  </a:lnTo>
                  <a:lnTo>
                    <a:pt x="559" y="0"/>
                  </a:lnTo>
                  <a:lnTo>
                    <a:pt x="582" y="1"/>
                  </a:lnTo>
                  <a:lnTo>
                    <a:pt x="603" y="4"/>
                  </a:lnTo>
                  <a:lnTo>
                    <a:pt x="622" y="8"/>
                  </a:lnTo>
                  <a:lnTo>
                    <a:pt x="639" y="14"/>
                  </a:lnTo>
                  <a:lnTo>
                    <a:pt x="654" y="22"/>
                  </a:lnTo>
                  <a:lnTo>
                    <a:pt x="669" y="30"/>
                  </a:lnTo>
                  <a:lnTo>
                    <a:pt x="682" y="40"/>
                  </a:lnTo>
                  <a:lnTo>
                    <a:pt x="692" y="51"/>
                  </a:lnTo>
                  <a:lnTo>
                    <a:pt x="702" y="64"/>
                  </a:lnTo>
                  <a:lnTo>
                    <a:pt x="710" y="77"/>
                  </a:lnTo>
                  <a:lnTo>
                    <a:pt x="716" y="91"/>
                  </a:lnTo>
                  <a:lnTo>
                    <a:pt x="721" y="106"/>
                  </a:lnTo>
                  <a:lnTo>
                    <a:pt x="725" y="122"/>
                  </a:lnTo>
                  <a:lnTo>
                    <a:pt x="728" y="138"/>
                  </a:lnTo>
                  <a:lnTo>
                    <a:pt x="730" y="155"/>
                  </a:lnTo>
                  <a:lnTo>
                    <a:pt x="730" y="173"/>
                  </a:lnTo>
                  <a:lnTo>
                    <a:pt x="730" y="190"/>
                  </a:lnTo>
                  <a:lnTo>
                    <a:pt x="728" y="206"/>
                  </a:lnTo>
                  <a:lnTo>
                    <a:pt x="725" y="220"/>
                  </a:lnTo>
                  <a:lnTo>
                    <a:pt x="721" y="233"/>
                  </a:lnTo>
                  <a:lnTo>
                    <a:pt x="715" y="245"/>
                  </a:lnTo>
                  <a:lnTo>
                    <a:pt x="709" y="256"/>
                  </a:lnTo>
                  <a:lnTo>
                    <a:pt x="702" y="265"/>
                  </a:lnTo>
                  <a:lnTo>
                    <a:pt x="694" y="273"/>
                  </a:lnTo>
                  <a:lnTo>
                    <a:pt x="686" y="280"/>
                  </a:lnTo>
                  <a:lnTo>
                    <a:pt x="676" y="287"/>
                  </a:lnTo>
                  <a:lnTo>
                    <a:pt x="665" y="292"/>
                  </a:lnTo>
                  <a:lnTo>
                    <a:pt x="654" y="296"/>
                  </a:lnTo>
                  <a:lnTo>
                    <a:pt x="643" y="299"/>
                  </a:lnTo>
                  <a:lnTo>
                    <a:pt x="631" y="301"/>
                  </a:lnTo>
                  <a:lnTo>
                    <a:pt x="619" y="302"/>
                  </a:lnTo>
                  <a:lnTo>
                    <a:pt x="607" y="302"/>
                  </a:lnTo>
                  <a:close/>
                </a:path>
              </a:pathLst>
            </a:custGeom>
            <a:solidFill>
              <a:srgbClr val="006A53"/>
            </a:solidFill>
            <a:ln w="9525">
              <a:noFill/>
              <a:round/>
              <a:headEnd/>
              <a:tailEnd/>
            </a:ln>
          </p:spPr>
          <p:txBody>
            <a:bodyPr/>
            <a:lstStyle/>
            <a:p>
              <a:pPr>
                <a:defRPr/>
              </a:pPr>
              <a:endParaRPr lang="en-US" dirty="0"/>
            </a:p>
          </p:txBody>
        </p:sp>
        <p:sp>
          <p:nvSpPr>
            <p:cNvPr id="1158" name="Freeform 134"/>
            <p:cNvSpPr>
              <a:spLocks/>
            </p:cNvSpPr>
            <p:nvPr/>
          </p:nvSpPr>
          <p:spPr bwMode="black">
            <a:xfrm>
              <a:off x="1540" y="3958"/>
              <a:ext cx="74" cy="65"/>
            </a:xfrm>
            <a:custGeom>
              <a:avLst/>
              <a:gdLst/>
              <a:ahLst/>
              <a:cxnLst>
                <a:cxn ang="0">
                  <a:pos x="547" y="907"/>
                </a:cxn>
                <a:cxn ang="0">
                  <a:pos x="542" y="892"/>
                </a:cxn>
                <a:cxn ang="0">
                  <a:pos x="545" y="874"/>
                </a:cxn>
                <a:cxn ang="0">
                  <a:pos x="555" y="864"/>
                </a:cxn>
                <a:cxn ang="0">
                  <a:pos x="595" y="860"/>
                </a:cxn>
                <a:cxn ang="0">
                  <a:pos x="620" y="850"/>
                </a:cxn>
                <a:cxn ang="0">
                  <a:pos x="637" y="827"/>
                </a:cxn>
                <a:cxn ang="0">
                  <a:pos x="641" y="339"/>
                </a:cxn>
                <a:cxn ang="0">
                  <a:pos x="643" y="196"/>
                </a:cxn>
                <a:cxn ang="0">
                  <a:pos x="630" y="111"/>
                </a:cxn>
                <a:cxn ang="0">
                  <a:pos x="613" y="79"/>
                </a:cxn>
                <a:cxn ang="0">
                  <a:pos x="587" y="59"/>
                </a:cxn>
                <a:cxn ang="0">
                  <a:pos x="549" y="51"/>
                </a:cxn>
                <a:cxn ang="0">
                  <a:pos x="494" y="59"/>
                </a:cxn>
                <a:cxn ang="0">
                  <a:pos x="448" y="80"/>
                </a:cxn>
                <a:cxn ang="0">
                  <a:pos x="412" y="112"/>
                </a:cxn>
                <a:cxn ang="0">
                  <a:pos x="383" y="155"/>
                </a:cxn>
                <a:cxn ang="0">
                  <a:pos x="362" y="203"/>
                </a:cxn>
                <a:cxn ang="0">
                  <a:pos x="340" y="311"/>
                </a:cxn>
                <a:cxn ang="0">
                  <a:pos x="339" y="811"/>
                </a:cxn>
                <a:cxn ang="0">
                  <a:pos x="358" y="840"/>
                </a:cxn>
                <a:cxn ang="0">
                  <a:pos x="394" y="856"/>
                </a:cxn>
                <a:cxn ang="0">
                  <a:pos x="444" y="863"/>
                </a:cxn>
                <a:cxn ang="0">
                  <a:pos x="470" y="868"/>
                </a:cxn>
                <a:cxn ang="0">
                  <a:pos x="477" y="883"/>
                </a:cxn>
                <a:cxn ang="0">
                  <a:pos x="477" y="900"/>
                </a:cxn>
                <a:cxn ang="0">
                  <a:pos x="466" y="911"/>
                </a:cxn>
                <a:cxn ang="0">
                  <a:pos x="8" y="909"/>
                </a:cxn>
                <a:cxn ang="0">
                  <a:pos x="0" y="896"/>
                </a:cxn>
                <a:cxn ang="0">
                  <a:pos x="2" y="879"/>
                </a:cxn>
                <a:cxn ang="0">
                  <a:pos x="10" y="865"/>
                </a:cxn>
                <a:cxn ang="0">
                  <a:pos x="47" y="861"/>
                </a:cxn>
                <a:cxn ang="0">
                  <a:pos x="77" y="853"/>
                </a:cxn>
                <a:cxn ang="0">
                  <a:pos x="99" y="834"/>
                </a:cxn>
                <a:cxn ang="0">
                  <a:pos x="108" y="802"/>
                </a:cxn>
                <a:cxn ang="0">
                  <a:pos x="103" y="102"/>
                </a:cxn>
                <a:cxn ang="0">
                  <a:pos x="83" y="81"/>
                </a:cxn>
                <a:cxn ang="0">
                  <a:pos x="55" y="71"/>
                </a:cxn>
                <a:cxn ang="0">
                  <a:pos x="13" y="67"/>
                </a:cxn>
                <a:cxn ang="0">
                  <a:pos x="3" y="57"/>
                </a:cxn>
                <a:cxn ang="0">
                  <a:pos x="0" y="40"/>
                </a:cxn>
                <a:cxn ang="0">
                  <a:pos x="5" y="26"/>
                </a:cxn>
                <a:cxn ang="0">
                  <a:pos x="320" y="18"/>
                </a:cxn>
                <a:cxn ang="0">
                  <a:pos x="353" y="124"/>
                </a:cxn>
                <a:cxn ang="0">
                  <a:pos x="403" y="64"/>
                </a:cxn>
                <a:cxn ang="0">
                  <a:pos x="467" y="21"/>
                </a:cxn>
                <a:cxn ang="0">
                  <a:pos x="539" y="1"/>
                </a:cxn>
                <a:cxn ang="0">
                  <a:pos x="624" y="4"/>
                </a:cxn>
                <a:cxn ang="0">
                  <a:pos x="697" y="21"/>
                </a:cxn>
                <a:cxn ang="0">
                  <a:pos x="756" y="50"/>
                </a:cxn>
                <a:cxn ang="0">
                  <a:pos x="800" y="90"/>
                </a:cxn>
                <a:cxn ang="0">
                  <a:pos x="832" y="138"/>
                </a:cxn>
                <a:cxn ang="0">
                  <a:pos x="853" y="195"/>
                </a:cxn>
                <a:cxn ang="0">
                  <a:pos x="866" y="256"/>
                </a:cxn>
                <a:cxn ang="0">
                  <a:pos x="871" y="802"/>
                </a:cxn>
                <a:cxn ang="0">
                  <a:pos x="882" y="834"/>
                </a:cxn>
                <a:cxn ang="0">
                  <a:pos x="910" y="853"/>
                </a:cxn>
                <a:cxn ang="0">
                  <a:pos x="945" y="861"/>
                </a:cxn>
                <a:cxn ang="0">
                  <a:pos x="985" y="865"/>
                </a:cxn>
                <a:cxn ang="0">
                  <a:pos x="994" y="879"/>
                </a:cxn>
                <a:cxn ang="0">
                  <a:pos x="995" y="896"/>
                </a:cxn>
                <a:cxn ang="0">
                  <a:pos x="987" y="909"/>
                </a:cxn>
              </a:cxnLst>
              <a:rect l="0" t="0" r="r" b="b"/>
              <a:pathLst>
                <a:path w="995" h="911">
                  <a:moveTo>
                    <a:pt x="559" y="911"/>
                  </a:moveTo>
                  <a:lnTo>
                    <a:pt x="554" y="911"/>
                  </a:lnTo>
                  <a:lnTo>
                    <a:pt x="550" y="909"/>
                  </a:lnTo>
                  <a:lnTo>
                    <a:pt x="547" y="907"/>
                  </a:lnTo>
                  <a:lnTo>
                    <a:pt x="545" y="904"/>
                  </a:lnTo>
                  <a:lnTo>
                    <a:pt x="543" y="900"/>
                  </a:lnTo>
                  <a:lnTo>
                    <a:pt x="542" y="896"/>
                  </a:lnTo>
                  <a:lnTo>
                    <a:pt x="542" y="892"/>
                  </a:lnTo>
                  <a:lnTo>
                    <a:pt x="542" y="887"/>
                  </a:lnTo>
                  <a:lnTo>
                    <a:pt x="543" y="883"/>
                  </a:lnTo>
                  <a:lnTo>
                    <a:pt x="544" y="879"/>
                  </a:lnTo>
                  <a:lnTo>
                    <a:pt x="545" y="874"/>
                  </a:lnTo>
                  <a:lnTo>
                    <a:pt x="547" y="871"/>
                  </a:lnTo>
                  <a:lnTo>
                    <a:pt x="550" y="868"/>
                  </a:lnTo>
                  <a:lnTo>
                    <a:pt x="552" y="865"/>
                  </a:lnTo>
                  <a:lnTo>
                    <a:pt x="555" y="864"/>
                  </a:lnTo>
                  <a:lnTo>
                    <a:pt x="559" y="863"/>
                  </a:lnTo>
                  <a:lnTo>
                    <a:pt x="574" y="863"/>
                  </a:lnTo>
                  <a:lnTo>
                    <a:pt x="588" y="861"/>
                  </a:lnTo>
                  <a:lnTo>
                    <a:pt x="595" y="860"/>
                  </a:lnTo>
                  <a:lnTo>
                    <a:pt x="602" y="858"/>
                  </a:lnTo>
                  <a:lnTo>
                    <a:pt x="609" y="856"/>
                  </a:lnTo>
                  <a:lnTo>
                    <a:pt x="615" y="853"/>
                  </a:lnTo>
                  <a:lnTo>
                    <a:pt x="620" y="850"/>
                  </a:lnTo>
                  <a:lnTo>
                    <a:pt x="625" y="845"/>
                  </a:lnTo>
                  <a:lnTo>
                    <a:pt x="630" y="840"/>
                  </a:lnTo>
                  <a:lnTo>
                    <a:pt x="634" y="834"/>
                  </a:lnTo>
                  <a:lnTo>
                    <a:pt x="637" y="827"/>
                  </a:lnTo>
                  <a:lnTo>
                    <a:pt x="639" y="820"/>
                  </a:lnTo>
                  <a:lnTo>
                    <a:pt x="640" y="811"/>
                  </a:lnTo>
                  <a:lnTo>
                    <a:pt x="641" y="802"/>
                  </a:lnTo>
                  <a:lnTo>
                    <a:pt x="641" y="339"/>
                  </a:lnTo>
                  <a:lnTo>
                    <a:pt x="642" y="292"/>
                  </a:lnTo>
                  <a:lnTo>
                    <a:pt x="643" y="244"/>
                  </a:lnTo>
                  <a:lnTo>
                    <a:pt x="643" y="220"/>
                  </a:lnTo>
                  <a:lnTo>
                    <a:pt x="643" y="196"/>
                  </a:lnTo>
                  <a:lnTo>
                    <a:pt x="641" y="173"/>
                  </a:lnTo>
                  <a:lnTo>
                    <a:pt x="639" y="151"/>
                  </a:lnTo>
                  <a:lnTo>
                    <a:pt x="635" y="129"/>
                  </a:lnTo>
                  <a:lnTo>
                    <a:pt x="630" y="111"/>
                  </a:lnTo>
                  <a:lnTo>
                    <a:pt x="626" y="102"/>
                  </a:lnTo>
                  <a:lnTo>
                    <a:pt x="622" y="94"/>
                  </a:lnTo>
                  <a:lnTo>
                    <a:pt x="618" y="86"/>
                  </a:lnTo>
                  <a:lnTo>
                    <a:pt x="613" y="79"/>
                  </a:lnTo>
                  <a:lnTo>
                    <a:pt x="607" y="73"/>
                  </a:lnTo>
                  <a:lnTo>
                    <a:pt x="601" y="67"/>
                  </a:lnTo>
                  <a:lnTo>
                    <a:pt x="594" y="63"/>
                  </a:lnTo>
                  <a:lnTo>
                    <a:pt x="587" y="59"/>
                  </a:lnTo>
                  <a:lnTo>
                    <a:pt x="579" y="55"/>
                  </a:lnTo>
                  <a:lnTo>
                    <a:pt x="570" y="53"/>
                  </a:lnTo>
                  <a:lnTo>
                    <a:pt x="560" y="52"/>
                  </a:lnTo>
                  <a:lnTo>
                    <a:pt x="549" y="51"/>
                  </a:lnTo>
                  <a:lnTo>
                    <a:pt x="535" y="52"/>
                  </a:lnTo>
                  <a:lnTo>
                    <a:pt x="521" y="53"/>
                  </a:lnTo>
                  <a:lnTo>
                    <a:pt x="507" y="55"/>
                  </a:lnTo>
                  <a:lnTo>
                    <a:pt x="494" y="59"/>
                  </a:lnTo>
                  <a:lnTo>
                    <a:pt x="482" y="63"/>
                  </a:lnTo>
                  <a:lnTo>
                    <a:pt x="471" y="68"/>
                  </a:lnTo>
                  <a:lnTo>
                    <a:pt x="460" y="73"/>
                  </a:lnTo>
                  <a:lnTo>
                    <a:pt x="448" y="80"/>
                  </a:lnTo>
                  <a:lnTo>
                    <a:pt x="438" y="87"/>
                  </a:lnTo>
                  <a:lnTo>
                    <a:pt x="429" y="95"/>
                  </a:lnTo>
                  <a:lnTo>
                    <a:pt x="420" y="103"/>
                  </a:lnTo>
                  <a:lnTo>
                    <a:pt x="412" y="112"/>
                  </a:lnTo>
                  <a:lnTo>
                    <a:pt x="404" y="122"/>
                  </a:lnTo>
                  <a:lnTo>
                    <a:pt x="397" y="132"/>
                  </a:lnTo>
                  <a:lnTo>
                    <a:pt x="390" y="143"/>
                  </a:lnTo>
                  <a:lnTo>
                    <a:pt x="383" y="155"/>
                  </a:lnTo>
                  <a:lnTo>
                    <a:pt x="377" y="166"/>
                  </a:lnTo>
                  <a:lnTo>
                    <a:pt x="372" y="178"/>
                  </a:lnTo>
                  <a:lnTo>
                    <a:pt x="367" y="190"/>
                  </a:lnTo>
                  <a:lnTo>
                    <a:pt x="362" y="203"/>
                  </a:lnTo>
                  <a:lnTo>
                    <a:pt x="355" y="229"/>
                  </a:lnTo>
                  <a:lnTo>
                    <a:pt x="348" y="256"/>
                  </a:lnTo>
                  <a:lnTo>
                    <a:pt x="344" y="284"/>
                  </a:lnTo>
                  <a:lnTo>
                    <a:pt x="340" y="311"/>
                  </a:lnTo>
                  <a:lnTo>
                    <a:pt x="338" y="340"/>
                  </a:lnTo>
                  <a:lnTo>
                    <a:pt x="338" y="368"/>
                  </a:lnTo>
                  <a:lnTo>
                    <a:pt x="338" y="802"/>
                  </a:lnTo>
                  <a:lnTo>
                    <a:pt x="339" y="811"/>
                  </a:lnTo>
                  <a:lnTo>
                    <a:pt x="341" y="820"/>
                  </a:lnTo>
                  <a:lnTo>
                    <a:pt x="346" y="827"/>
                  </a:lnTo>
                  <a:lnTo>
                    <a:pt x="351" y="834"/>
                  </a:lnTo>
                  <a:lnTo>
                    <a:pt x="358" y="840"/>
                  </a:lnTo>
                  <a:lnTo>
                    <a:pt x="366" y="845"/>
                  </a:lnTo>
                  <a:lnTo>
                    <a:pt x="375" y="850"/>
                  </a:lnTo>
                  <a:lnTo>
                    <a:pt x="384" y="853"/>
                  </a:lnTo>
                  <a:lnTo>
                    <a:pt x="394" y="856"/>
                  </a:lnTo>
                  <a:lnTo>
                    <a:pt x="404" y="858"/>
                  </a:lnTo>
                  <a:lnTo>
                    <a:pt x="414" y="860"/>
                  </a:lnTo>
                  <a:lnTo>
                    <a:pt x="424" y="861"/>
                  </a:lnTo>
                  <a:lnTo>
                    <a:pt x="444" y="863"/>
                  </a:lnTo>
                  <a:lnTo>
                    <a:pt x="461" y="863"/>
                  </a:lnTo>
                  <a:lnTo>
                    <a:pt x="465" y="864"/>
                  </a:lnTo>
                  <a:lnTo>
                    <a:pt x="468" y="865"/>
                  </a:lnTo>
                  <a:lnTo>
                    <a:pt x="470" y="868"/>
                  </a:lnTo>
                  <a:lnTo>
                    <a:pt x="473" y="871"/>
                  </a:lnTo>
                  <a:lnTo>
                    <a:pt x="475" y="874"/>
                  </a:lnTo>
                  <a:lnTo>
                    <a:pt x="476" y="879"/>
                  </a:lnTo>
                  <a:lnTo>
                    <a:pt x="477" y="883"/>
                  </a:lnTo>
                  <a:lnTo>
                    <a:pt x="478" y="887"/>
                  </a:lnTo>
                  <a:lnTo>
                    <a:pt x="478" y="892"/>
                  </a:lnTo>
                  <a:lnTo>
                    <a:pt x="478" y="896"/>
                  </a:lnTo>
                  <a:lnTo>
                    <a:pt x="477" y="900"/>
                  </a:lnTo>
                  <a:lnTo>
                    <a:pt x="475" y="904"/>
                  </a:lnTo>
                  <a:lnTo>
                    <a:pt x="473" y="907"/>
                  </a:lnTo>
                  <a:lnTo>
                    <a:pt x="470" y="909"/>
                  </a:lnTo>
                  <a:lnTo>
                    <a:pt x="466" y="911"/>
                  </a:lnTo>
                  <a:lnTo>
                    <a:pt x="461" y="911"/>
                  </a:lnTo>
                  <a:lnTo>
                    <a:pt x="17" y="911"/>
                  </a:lnTo>
                  <a:lnTo>
                    <a:pt x="12" y="911"/>
                  </a:lnTo>
                  <a:lnTo>
                    <a:pt x="8" y="909"/>
                  </a:lnTo>
                  <a:lnTo>
                    <a:pt x="5" y="907"/>
                  </a:lnTo>
                  <a:lnTo>
                    <a:pt x="3" y="904"/>
                  </a:lnTo>
                  <a:lnTo>
                    <a:pt x="1" y="900"/>
                  </a:lnTo>
                  <a:lnTo>
                    <a:pt x="0" y="896"/>
                  </a:lnTo>
                  <a:lnTo>
                    <a:pt x="0" y="892"/>
                  </a:lnTo>
                  <a:lnTo>
                    <a:pt x="0" y="887"/>
                  </a:lnTo>
                  <a:lnTo>
                    <a:pt x="1" y="883"/>
                  </a:lnTo>
                  <a:lnTo>
                    <a:pt x="2" y="879"/>
                  </a:lnTo>
                  <a:lnTo>
                    <a:pt x="3" y="874"/>
                  </a:lnTo>
                  <a:lnTo>
                    <a:pt x="5" y="871"/>
                  </a:lnTo>
                  <a:lnTo>
                    <a:pt x="7" y="868"/>
                  </a:lnTo>
                  <a:lnTo>
                    <a:pt x="10" y="865"/>
                  </a:lnTo>
                  <a:lnTo>
                    <a:pt x="13" y="864"/>
                  </a:lnTo>
                  <a:lnTo>
                    <a:pt x="17" y="863"/>
                  </a:lnTo>
                  <a:lnTo>
                    <a:pt x="31" y="863"/>
                  </a:lnTo>
                  <a:lnTo>
                    <a:pt x="47" y="861"/>
                  </a:lnTo>
                  <a:lnTo>
                    <a:pt x="55" y="860"/>
                  </a:lnTo>
                  <a:lnTo>
                    <a:pt x="62" y="858"/>
                  </a:lnTo>
                  <a:lnTo>
                    <a:pt x="70" y="856"/>
                  </a:lnTo>
                  <a:lnTo>
                    <a:pt x="77" y="853"/>
                  </a:lnTo>
                  <a:lnTo>
                    <a:pt x="83" y="850"/>
                  </a:lnTo>
                  <a:lnTo>
                    <a:pt x="89" y="845"/>
                  </a:lnTo>
                  <a:lnTo>
                    <a:pt x="94" y="840"/>
                  </a:lnTo>
                  <a:lnTo>
                    <a:pt x="99" y="834"/>
                  </a:lnTo>
                  <a:lnTo>
                    <a:pt x="103" y="827"/>
                  </a:lnTo>
                  <a:lnTo>
                    <a:pt x="106" y="820"/>
                  </a:lnTo>
                  <a:lnTo>
                    <a:pt x="107" y="811"/>
                  </a:lnTo>
                  <a:lnTo>
                    <a:pt x="108" y="802"/>
                  </a:lnTo>
                  <a:lnTo>
                    <a:pt x="108" y="128"/>
                  </a:lnTo>
                  <a:lnTo>
                    <a:pt x="107" y="118"/>
                  </a:lnTo>
                  <a:lnTo>
                    <a:pt x="106" y="110"/>
                  </a:lnTo>
                  <a:lnTo>
                    <a:pt x="103" y="102"/>
                  </a:lnTo>
                  <a:lnTo>
                    <a:pt x="99" y="95"/>
                  </a:lnTo>
                  <a:lnTo>
                    <a:pt x="94" y="90"/>
                  </a:lnTo>
                  <a:lnTo>
                    <a:pt x="89" y="85"/>
                  </a:lnTo>
                  <a:lnTo>
                    <a:pt x="83" y="81"/>
                  </a:lnTo>
                  <a:lnTo>
                    <a:pt x="77" y="77"/>
                  </a:lnTo>
                  <a:lnTo>
                    <a:pt x="70" y="74"/>
                  </a:lnTo>
                  <a:lnTo>
                    <a:pt x="62" y="72"/>
                  </a:lnTo>
                  <a:lnTo>
                    <a:pt x="55" y="71"/>
                  </a:lnTo>
                  <a:lnTo>
                    <a:pt x="47" y="69"/>
                  </a:lnTo>
                  <a:lnTo>
                    <a:pt x="31" y="68"/>
                  </a:lnTo>
                  <a:lnTo>
                    <a:pt x="17" y="68"/>
                  </a:lnTo>
                  <a:lnTo>
                    <a:pt x="13" y="67"/>
                  </a:lnTo>
                  <a:lnTo>
                    <a:pt x="10" y="66"/>
                  </a:lnTo>
                  <a:lnTo>
                    <a:pt x="7" y="63"/>
                  </a:lnTo>
                  <a:lnTo>
                    <a:pt x="5" y="60"/>
                  </a:lnTo>
                  <a:lnTo>
                    <a:pt x="3" y="57"/>
                  </a:lnTo>
                  <a:lnTo>
                    <a:pt x="2" y="53"/>
                  </a:lnTo>
                  <a:lnTo>
                    <a:pt x="1" y="49"/>
                  </a:lnTo>
                  <a:lnTo>
                    <a:pt x="0" y="45"/>
                  </a:lnTo>
                  <a:lnTo>
                    <a:pt x="0" y="40"/>
                  </a:lnTo>
                  <a:lnTo>
                    <a:pt x="0" y="36"/>
                  </a:lnTo>
                  <a:lnTo>
                    <a:pt x="1" y="32"/>
                  </a:lnTo>
                  <a:lnTo>
                    <a:pt x="3" y="29"/>
                  </a:lnTo>
                  <a:lnTo>
                    <a:pt x="5" y="26"/>
                  </a:lnTo>
                  <a:lnTo>
                    <a:pt x="8" y="24"/>
                  </a:lnTo>
                  <a:lnTo>
                    <a:pt x="12" y="22"/>
                  </a:lnTo>
                  <a:lnTo>
                    <a:pt x="17" y="22"/>
                  </a:lnTo>
                  <a:lnTo>
                    <a:pt x="320" y="18"/>
                  </a:lnTo>
                  <a:lnTo>
                    <a:pt x="327" y="178"/>
                  </a:lnTo>
                  <a:lnTo>
                    <a:pt x="334" y="160"/>
                  </a:lnTo>
                  <a:lnTo>
                    <a:pt x="343" y="141"/>
                  </a:lnTo>
                  <a:lnTo>
                    <a:pt x="353" y="124"/>
                  </a:lnTo>
                  <a:lnTo>
                    <a:pt x="364" y="108"/>
                  </a:lnTo>
                  <a:lnTo>
                    <a:pt x="376" y="92"/>
                  </a:lnTo>
                  <a:lnTo>
                    <a:pt x="389" y="78"/>
                  </a:lnTo>
                  <a:lnTo>
                    <a:pt x="403" y="64"/>
                  </a:lnTo>
                  <a:lnTo>
                    <a:pt x="417" y="52"/>
                  </a:lnTo>
                  <a:lnTo>
                    <a:pt x="433" y="40"/>
                  </a:lnTo>
                  <a:lnTo>
                    <a:pt x="449" y="30"/>
                  </a:lnTo>
                  <a:lnTo>
                    <a:pt x="467" y="21"/>
                  </a:lnTo>
                  <a:lnTo>
                    <a:pt x="484" y="14"/>
                  </a:lnTo>
                  <a:lnTo>
                    <a:pt x="502" y="8"/>
                  </a:lnTo>
                  <a:lnTo>
                    <a:pt x="521" y="3"/>
                  </a:lnTo>
                  <a:lnTo>
                    <a:pt x="539" y="1"/>
                  </a:lnTo>
                  <a:lnTo>
                    <a:pt x="559" y="0"/>
                  </a:lnTo>
                  <a:lnTo>
                    <a:pt x="581" y="0"/>
                  </a:lnTo>
                  <a:lnTo>
                    <a:pt x="603" y="2"/>
                  </a:lnTo>
                  <a:lnTo>
                    <a:pt x="624" y="4"/>
                  </a:lnTo>
                  <a:lnTo>
                    <a:pt x="644" y="7"/>
                  </a:lnTo>
                  <a:lnTo>
                    <a:pt x="663" y="11"/>
                  </a:lnTo>
                  <a:lnTo>
                    <a:pt x="680" y="16"/>
                  </a:lnTo>
                  <a:lnTo>
                    <a:pt x="697" y="21"/>
                  </a:lnTo>
                  <a:lnTo>
                    <a:pt x="713" y="27"/>
                  </a:lnTo>
                  <a:lnTo>
                    <a:pt x="729" y="34"/>
                  </a:lnTo>
                  <a:lnTo>
                    <a:pt x="743" y="42"/>
                  </a:lnTo>
                  <a:lnTo>
                    <a:pt x="756" y="50"/>
                  </a:lnTo>
                  <a:lnTo>
                    <a:pt x="768" y="59"/>
                  </a:lnTo>
                  <a:lnTo>
                    <a:pt x="780" y="69"/>
                  </a:lnTo>
                  <a:lnTo>
                    <a:pt x="790" y="79"/>
                  </a:lnTo>
                  <a:lnTo>
                    <a:pt x="800" y="90"/>
                  </a:lnTo>
                  <a:lnTo>
                    <a:pt x="809" y="101"/>
                  </a:lnTo>
                  <a:lnTo>
                    <a:pt x="818" y="113"/>
                  </a:lnTo>
                  <a:lnTo>
                    <a:pt x="825" y="125"/>
                  </a:lnTo>
                  <a:lnTo>
                    <a:pt x="832" y="138"/>
                  </a:lnTo>
                  <a:lnTo>
                    <a:pt x="838" y="152"/>
                  </a:lnTo>
                  <a:lnTo>
                    <a:pt x="844" y="166"/>
                  </a:lnTo>
                  <a:lnTo>
                    <a:pt x="849" y="180"/>
                  </a:lnTo>
                  <a:lnTo>
                    <a:pt x="853" y="195"/>
                  </a:lnTo>
                  <a:lnTo>
                    <a:pt x="857" y="209"/>
                  </a:lnTo>
                  <a:lnTo>
                    <a:pt x="861" y="225"/>
                  </a:lnTo>
                  <a:lnTo>
                    <a:pt x="863" y="240"/>
                  </a:lnTo>
                  <a:lnTo>
                    <a:pt x="866" y="256"/>
                  </a:lnTo>
                  <a:lnTo>
                    <a:pt x="868" y="272"/>
                  </a:lnTo>
                  <a:lnTo>
                    <a:pt x="870" y="304"/>
                  </a:lnTo>
                  <a:lnTo>
                    <a:pt x="871" y="339"/>
                  </a:lnTo>
                  <a:lnTo>
                    <a:pt x="871" y="802"/>
                  </a:lnTo>
                  <a:lnTo>
                    <a:pt x="871" y="811"/>
                  </a:lnTo>
                  <a:lnTo>
                    <a:pt x="874" y="820"/>
                  </a:lnTo>
                  <a:lnTo>
                    <a:pt x="877" y="827"/>
                  </a:lnTo>
                  <a:lnTo>
                    <a:pt x="882" y="834"/>
                  </a:lnTo>
                  <a:lnTo>
                    <a:pt x="888" y="840"/>
                  </a:lnTo>
                  <a:lnTo>
                    <a:pt x="894" y="845"/>
                  </a:lnTo>
                  <a:lnTo>
                    <a:pt x="902" y="850"/>
                  </a:lnTo>
                  <a:lnTo>
                    <a:pt x="910" y="853"/>
                  </a:lnTo>
                  <a:lnTo>
                    <a:pt x="918" y="856"/>
                  </a:lnTo>
                  <a:lnTo>
                    <a:pt x="927" y="858"/>
                  </a:lnTo>
                  <a:lnTo>
                    <a:pt x="936" y="860"/>
                  </a:lnTo>
                  <a:lnTo>
                    <a:pt x="945" y="861"/>
                  </a:lnTo>
                  <a:lnTo>
                    <a:pt x="962" y="863"/>
                  </a:lnTo>
                  <a:lnTo>
                    <a:pt x="979" y="863"/>
                  </a:lnTo>
                  <a:lnTo>
                    <a:pt x="982" y="864"/>
                  </a:lnTo>
                  <a:lnTo>
                    <a:pt x="985" y="865"/>
                  </a:lnTo>
                  <a:lnTo>
                    <a:pt x="988" y="868"/>
                  </a:lnTo>
                  <a:lnTo>
                    <a:pt x="990" y="871"/>
                  </a:lnTo>
                  <a:lnTo>
                    <a:pt x="992" y="874"/>
                  </a:lnTo>
                  <a:lnTo>
                    <a:pt x="994" y="879"/>
                  </a:lnTo>
                  <a:lnTo>
                    <a:pt x="995" y="883"/>
                  </a:lnTo>
                  <a:lnTo>
                    <a:pt x="995" y="887"/>
                  </a:lnTo>
                  <a:lnTo>
                    <a:pt x="995" y="892"/>
                  </a:lnTo>
                  <a:lnTo>
                    <a:pt x="995" y="896"/>
                  </a:lnTo>
                  <a:lnTo>
                    <a:pt x="994" y="900"/>
                  </a:lnTo>
                  <a:lnTo>
                    <a:pt x="992" y="904"/>
                  </a:lnTo>
                  <a:lnTo>
                    <a:pt x="990" y="907"/>
                  </a:lnTo>
                  <a:lnTo>
                    <a:pt x="987" y="909"/>
                  </a:lnTo>
                  <a:lnTo>
                    <a:pt x="983" y="911"/>
                  </a:lnTo>
                  <a:lnTo>
                    <a:pt x="979" y="911"/>
                  </a:lnTo>
                  <a:lnTo>
                    <a:pt x="559" y="911"/>
                  </a:lnTo>
                  <a:close/>
                </a:path>
              </a:pathLst>
            </a:custGeom>
            <a:solidFill>
              <a:srgbClr val="006A53"/>
            </a:solidFill>
            <a:ln w="9525">
              <a:noFill/>
              <a:round/>
              <a:headEnd/>
              <a:tailEnd/>
            </a:ln>
          </p:spPr>
          <p:txBody>
            <a:bodyPr/>
            <a:lstStyle/>
            <a:p>
              <a:pPr>
                <a:defRPr/>
              </a:pPr>
              <a:endParaRPr lang="en-US" dirty="0"/>
            </a:p>
          </p:txBody>
        </p:sp>
        <p:sp>
          <p:nvSpPr>
            <p:cNvPr id="1159" name="Freeform 135"/>
            <p:cNvSpPr>
              <a:spLocks/>
            </p:cNvSpPr>
            <p:nvPr/>
          </p:nvSpPr>
          <p:spPr bwMode="black">
            <a:xfrm>
              <a:off x="1764" y="3959"/>
              <a:ext cx="74" cy="66"/>
            </a:xfrm>
            <a:custGeom>
              <a:avLst/>
              <a:gdLst/>
              <a:ahLst/>
              <a:cxnLst>
                <a:cxn ang="0">
                  <a:pos x="673" y="753"/>
                </a:cxn>
                <a:cxn ang="0">
                  <a:pos x="642" y="804"/>
                </a:cxn>
                <a:cxn ang="0">
                  <a:pos x="599" y="849"/>
                </a:cxn>
                <a:cxn ang="0">
                  <a:pos x="550" y="884"/>
                </a:cxn>
                <a:cxn ang="0">
                  <a:pos x="495" y="907"/>
                </a:cxn>
                <a:cxn ang="0">
                  <a:pos x="438" y="915"/>
                </a:cxn>
                <a:cxn ang="0">
                  <a:pos x="372" y="912"/>
                </a:cxn>
                <a:cxn ang="0">
                  <a:pos x="314" y="903"/>
                </a:cxn>
                <a:cxn ang="0">
                  <a:pos x="267" y="888"/>
                </a:cxn>
                <a:cxn ang="0">
                  <a:pos x="227" y="867"/>
                </a:cxn>
                <a:cxn ang="0">
                  <a:pos x="194" y="840"/>
                </a:cxn>
                <a:cxn ang="0">
                  <a:pos x="169" y="806"/>
                </a:cxn>
                <a:cxn ang="0">
                  <a:pos x="150" y="768"/>
                </a:cxn>
                <a:cxn ang="0">
                  <a:pos x="137" y="723"/>
                </a:cxn>
                <a:cxn ang="0">
                  <a:pos x="129" y="673"/>
                </a:cxn>
                <a:cxn ang="0">
                  <a:pos x="126" y="574"/>
                </a:cxn>
                <a:cxn ang="0">
                  <a:pos x="132" y="97"/>
                </a:cxn>
                <a:cxn ang="0">
                  <a:pos x="116" y="77"/>
                </a:cxn>
                <a:cxn ang="0">
                  <a:pos x="92" y="63"/>
                </a:cxn>
                <a:cxn ang="0">
                  <a:pos x="62" y="56"/>
                </a:cxn>
                <a:cxn ang="0">
                  <a:pos x="17" y="51"/>
                </a:cxn>
                <a:cxn ang="0">
                  <a:pos x="8" y="47"/>
                </a:cxn>
                <a:cxn ang="0">
                  <a:pos x="2" y="37"/>
                </a:cxn>
                <a:cxn ang="0">
                  <a:pos x="0" y="25"/>
                </a:cxn>
                <a:cxn ang="0">
                  <a:pos x="3" y="14"/>
                </a:cxn>
                <a:cxn ang="0">
                  <a:pos x="12" y="8"/>
                </a:cxn>
                <a:cxn ang="0">
                  <a:pos x="353" y="574"/>
                </a:cxn>
                <a:cxn ang="0">
                  <a:pos x="351" y="694"/>
                </a:cxn>
                <a:cxn ang="0">
                  <a:pos x="355" y="763"/>
                </a:cxn>
                <a:cxn ang="0">
                  <a:pos x="369" y="811"/>
                </a:cxn>
                <a:cxn ang="0">
                  <a:pos x="382" y="835"/>
                </a:cxn>
                <a:cxn ang="0">
                  <a:pos x="401" y="852"/>
                </a:cxn>
                <a:cxn ang="0">
                  <a:pos x="425" y="862"/>
                </a:cxn>
                <a:cxn ang="0">
                  <a:pos x="460" y="863"/>
                </a:cxn>
                <a:cxn ang="0">
                  <a:pos x="501" y="855"/>
                </a:cxn>
                <a:cxn ang="0">
                  <a:pos x="537" y="838"/>
                </a:cxn>
                <a:cxn ang="0">
                  <a:pos x="568" y="813"/>
                </a:cxn>
                <a:cxn ang="0">
                  <a:pos x="594" y="783"/>
                </a:cxn>
                <a:cxn ang="0">
                  <a:pos x="616" y="747"/>
                </a:cxn>
                <a:cxn ang="0">
                  <a:pos x="634" y="708"/>
                </a:cxn>
                <a:cxn ang="0">
                  <a:pos x="656" y="635"/>
                </a:cxn>
                <a:cxn ang="0">
                  <a:pos x="667" y="547"/>
                </a:cxn>
                <a:cxn ang="0">
                  <a:pos x="667" y="100"/>
                </a:cxn>
                <a:cxn ang="0">
                  <a:pos x="654" y="78"/>
                </a:cxn>
                <a:cxn ang="0">
                  <a:pos x="630" y="64"/>
                </a:cxn>
                <a:cxn ang="0">
                  <a:pos x="580" y="53"/>
                </a:cxn>
                <a:cxn ang="0">
                  <a:pos x="541" y="51"/>
                </a:cxn>
                <a:cxn ang="0">
                  <a:pos x="533" y="44"/>
                </a:cxn>
                <a:cxn ang="0">
                  <a:pos x="528" y="33"/>
                </a:cxn>
                <a:cxn ang="0">
                  <a:pos x="528" y="21"/>
                </a:cxn>
                <a:cxn ang="0">
                  <a:pos x="533" y="11"/>
                </a:cxn>
                <a:cxn ang="0">
                  <a:pos x="544" y="7"/>
                </a:cxn>
                <a:cxn ang="0">
                  <a:pos x="897" y="795"/>
                </a:cxn>
                <a:cxn ang="0">
                  <a:pos x="909" y="817"/>
                </a:cxn>
                <a:cxn ang="0">
                  <a:pos x="931" y="833"/>
                </a:cxn>
                <a:cxn ang="0">
                  <a:pos x="957" y="841"/>
                </a:cxn>
                <a:cxn ang="0">
                  <a:pos x="994" y="845"/>
                </a:cxn>
                <a:cxn ang="0">
                  <a:pos x="1017" y="847"/>
                </a:cxn>
                <a:cxn ang="0">
                  <a:pos x="1025" y="860"/>
                </a:cxn>
                <a:cxn ang="0">
                  <a:pos x="1026" y="877"/>
                </a:cxn>
                <a:cxn ang="0">
                  <a:pos x="1021" y="887"/>
                </a:cxn>
                <a:cxn ang="0">
                  <a:pos x="1011" y="891"/>
                </a:cxn>
              </a:cxnLst>
              <a:rect l="0" t="0" r="r" b="b"/>
              <a:pathLst>
                <a:path w="1027" h="915">
                  <a:moveTo>
                    <a:pt x="686" y="895"/>
                  </a:moveTo>
                  <a:lnTo>
                    <a:pt x="680" y="734"/>
                  </a:lnTo>
                  <a:lnTo>
                    <a:pt x="673" y="753"/>
                  </a:lnTo>
                  <a:lnTo>
                    <a:pt x="664" y="770"/>
                  </a:lnTo>
                  <a:lnTo>
                    <a:pt x="653" y="788"/>
                  </a:lnTo>
                  <a:lnTo>
                    <a:pt x="642" y="804"/>
                  </a:lnTo>
                  <a:lnTo>
                    <a:pt x="628" y="820"/>
                  </a:lnTo>
                  <a:lnTo>
                    <a:pt x="614" y="836"/>
                  </a:lnTo>
                  <a:lnTo>
                    <a:pt x="599" y="849"/>
                  </a:lnTo>
                  <a:lnTo>
                    <a:pt x="583" y="862"/>
                  </a:lnTo>
                  <a:lnTo>
                    <a:pt x="567" y="874"/>
                  </a:lnTo>
                  <a:lnTo>
                    <a:pt x="550" y="884"/>
                  </a:lnTo>
                  <a:lnTo>
                    <a:pt x="532" y="893"/>
                  </a:lnTo>
                  <a:lnTo>
                    <a:pt x="514" y="901"/>
                  </a:lnTo>
                  <a:lnTo>
                    <a:pt x="495" y="907"/>
                  </a:lnTo>
                  <a:lnTo>
                    <a:pt x="476" y="911"/>
                  </a:lnTo>
                  <a:lnTo>
                    <a:pt x="457" y="914"/>
                  </a:lnTo>
                  <a:lnTo>
                    <a:pt x="438" y="915"/>
                  </a:lnTo>
                  <a:lnTo>
                    <a:pt x="415" y="914"/>
                  </a:lnTo>
                  <a:lnTo>
                    <a:pt x="393" y="913"/>
                  </a:lnTo>
                  <a:lnTo>
                    <a:pt x="372" y="912"/>
                  </a:lnTo>
                  <a:lnTo>
                    <a:pt x="351" y="909"/>
                  </a:lnTo>
                  <a:lnTo>
                    <a:pt x="332" y="906"/>
                  </a:lnTo>
                  <a:lnTo>
                    <a:pt x="314" y="903"/>
                  </a:lnTo>
                  <a:lnTo>
                    <a:pt x="298" y="899"/>
                  </a:lnTo>
                  <a:lnTo>
                    <a:pt x="282" y="894"/>
                  </a:lnTo>
                  <a:lnTo>
                    <a:pt x="267" y="888"/>
                  </a:lnTo>
                  <a:lnTo>
                    <a:pt x="252" y="882"/>
                  </a:lnTo>
                  <a:lnTo>
                    <a:pt x="239" y="875"/>
                  </a:lnTo>
                  <a:lnTo>
                    <a:pt x="227" y="867"/>
                  </a:lnTo>
                  <a:lnTo>
                    <a:pt x="215" y="859"/>
                  </a:lnTo>
                  <a:lnTo>
                    <a:pt x="204" y="850"/>
                  </a:lnTo>
                  <a:lnTo>
                    <a:pt x="194" y="840"/>
                  </a:lnTo>
                  <a:lnTo>
                    <a:pt x="185" y="830"/>
                  </a:lnTo>
                  <a:lnTo>
                    <a:pt x="177" y="818"/>
                  </a:lnTo>
                  <a:lnTo>
                    <a:pt x="169" y="806"/>
                  </a:lnTo>
                  <a:lnTo>
                    <a:pt x="162" y="794"/>
                  </a:lnTo>
                  <a:lnTo>
                    <a:pt x="156" y="781"/>
                  </a:lnTo>
                  <a:lnTo>
                    <a:pt x="150" y="768"/>
                  </a:lnTo>
                  <a:lnTo>
                    <a:pt x="145" y="753"/>
                  </a:lnTo>
                  <a:lnTo>
                    <a:pt x="140" y="739"/>
                  </a:lnTo>
                  <a:lnTo>
                    <a:pt x="137" y="723"/>
                  </a:lnTo>
                  <a:lnTo>
                    <a:pt x="133" y="707"/>
                  </a:lnTo>
                  <a:lnTo>
                    <a:pt x="131" y="690"/>
                  </a:lnTo>
                  <a:lnTo>
                    <a:pt x="129" y="673"/>
                  </a:lnTo>
                  <a:lnTo>
                    <a:pt x="127" y="654"/>
                  </a:lnTo>
                  <a:lnTo>
                    <a:pt x="126" y="615"/>
                  </a:lnTo>
                  <a:lnTo>
                    <a:pt x="126" y="574"/>
                  </a:lnTo>
                  <a:lnTo>
                    <a:pt x="135" y="115"/>
                  </a:lnTo>
                  <a:lnTo>
                    <a:pt x="134" y="106"/>
                  </a:lnTo>
                  <a:lnTo>
                    <a:pt x="132" y="97"/>
                  </a:lnTo>
                  <a:lnTo>
                    <a:pt x="128" y="90"/>
                  </a:lnTo>
                  <a:lnTo>
                    <a:pt x="123" y="83"/>
                  </a:lnTo>
                  <a:lnTo>
                    <a:pt x="116" y="77"/>
                  </a:lnTo>
                  <a:lnTo>
                    <a:pt x="109" y="72"/>
                  </a:lnTo>
                  <a:lnTo>
                    <a:pt x="101" y="67"/>
                  </a:lnTo>
                  <a:lnTo>
                    <a:pt x="92" y="63"/>
                  </a:lnTo>
                  <a:lnTo>
                    <a:pt x="81" y="60"/>
                  </a:lnTo>
                  <a:lnTo>
                    <a:pt x="72" y="58"/>
                  </a:lnTo>
                  <a:lnTo>
                    <a:pt x="62" y="56"/>
                  </a:lnTo>
                  <a:lnTo>
                    <a:pt x="52" y="54"/>
                  </a:lnTo>
                  <a:lnTo>
                    <a:pt x="33" y="52"/>
                  </a:lnTo>
                  <a:lnTo>
                    <a:pt x="17" y="51"/>
                  </a:lnTo>
                  <a:lnTo>
                    <a:pt x="13" y="51"/>
                  </a:lnTo>
                  <a:lnTo>
                    <a:pt x="10" y="49"/>
                  </a:lnTo>
                  <a:lnTo>
                    <a:pt x="8" y="47"/>
                  </a:lnTo>
                  <a:lnTo>
                    <a:pt x="5" y="44"/>
                  </a:lnTo>
                  <a:lnTo>
                    <a:pt x="3" y="41"/>
                  </a:lnTo>
                  <a:lnTo>
                    <a:pt x="2" y="37"/>
                  </a:lnTo>
                  <a:lnTo>
                    <a:pt x="1" y="33"/>
                  </a:lnTo>
                  <a:lnTo>
                    <a:pt x="0" y="29"/>
                  </a:lnTo>
                  <a:lnTo>
                    <a:pt x="0" y="25"/>
                  </a:lnTo>
                  <a:lnTo>
                    <a:pt x="0" y="21"/>
                  </a:lnTo>
                  <a:lnTo>
                    <a:pt x="2" y="18"/>
                  </a:lnTo>
                  <a:lnTo>
                    <a:pt x="3" y="14"/>
                  </a:lnTo>
                  <a:lnTo>
                    <a:pt x="5" y="11"/>
                  </a:lnTo>
                  <a:lnTo>
                    <a:pt x="8" y="9"/>
                  </a:lnTo>
                  <a:lnTo>
                    <a:pt x="12" y="8"/>
                  </a:lnTo>
                  <a:lnTo>
                    <a:pt x="17" y="7"/>
                  </a:lnTo>
                  <a:lnTo>
                    <a:pt x="353" y="0"/>
                  </a:lnTo>
                  <a:lnTo>
                    <a:pt x="353" y="574"/>
                  </a:lnTo>
                  <a:lnTo>
                    <a:pt x="352" y="620"/>
                  </a:lnTo>
                  <a:lnTo>
                    <a:pt x="351" y="669"/>
                  </a:lnTo>
                  <a:lnTo>
                    <a:pt x="351" y="694"/>
                  </a:lnTo>
                  <a:lnTo>
                    <a:pt x="351" y="718"/>
                  </a:lnTo>
                  <a:lnTo>
                    <a:pt x="353" y="741"/>
                  </a:lnTo>
                  <a:lnTo>
                    <a:pt x="355" y="763"/>
                  </a:lnTo>
                  <a:lnTo>
                    <a:pt x="359" y="783"/>
                  </a:lnTo>
                  <a:lnTo>
                    <a:pt x="365" y="802"/>
                  </a:lnTo>
                  <a:lnTo>
                    <a:pt x="369" y="811"/>
                  </a:lnTo>
                  <a:lnTo>
                    <a:pt x="373" y="819"/>
                  </a:lnTo>
                  <a:lnTo>
                    <a:pt x="377" y="828"/>
                  </a:lnTo>
                  <a:lnTo>
                    <a:pt x="382" y="835"/>
                  </a:lnTo>
                  <a:lnTo>
                    <a:pt x="388" y="841"/>
                  </a:lnTo>
                  <a:lnTo>
                    <a:pt x="394" y="847"/>
                  </a:lnTo>
                  <a:lnTo>
                    <a:pt x="401" y="852"/>
                  </a:lnTo>
                  <a:lnTo>
                    <a:pt x="408" y="856"/>
                  </a:lnTo>
                  <a:lnTo>
                    <a:pt x="416" y="859"/>
                  </a:lnTo>
                  <a:lnTo>
                    <a:pt x="425" y="862"/>
                  </a:lnTo>
                  <a:lnTo>
                    <a:pt x="435" y="863"/>
                  </a:lnTo>
                  <a:lnTo>
                    <a:pt x="445" y="863"/>
                  </a:lnTo>
                  <a:lnTo>
                    <a:pt x="460" y="863"/>
                  </a:lnTo>
                  <a:lnTo>
                    <a:pt x="474" y="861"/>
                  </a:lnTo>
                  <a:lnTo>
                    <a:pt x="488" y="859"/>
                  </a:lnTo>
                  <a:lnTo>
                    <a:pt x="501" y="855"/>
                  </a:lnTo>
                  <a:lnTo>
                    <a:pt x="513" y="850"/>
                  </a:lnTo>
                  <a:lnTo>
                    <a:pt x="525" y="845"/>
                  </a:lnTo>
                  <a:lnTo>
                    <a:pt x="537" y="838"/>
                  </a:lnTo>
                  <a:lnTo>
                    <a:pt x="548" y="831"/>
                  </a:lnTo>
                  <a:lnTo>
                    <a:pt x="558" y="823"/>
                  </a:lnTo>
                  <a:lnTo>
                    <a:pt x="568" y="813"/>
                  </a:lnTo>
                  <a:lnTo>
                    <a:pt x="577" y="803"/>
                  </a:lnTo>
                  <a:lnTo>
                    <a:pt x="586" y="793"/>
                  </a:lnTo>
                  <a:lnTo>
                    <a:pt x="594" y="783"/>
                  </a:lnTo>
                  <a:lnTo>
                    <a:pt x="602" y="771"/>
                  </a:lnTo>
                  <a:lnTo>
                    <a:pt x="609" y="759"/>
                  </a:lnTo>
                  <a:lnTo>
                    <a:pt x="616" y="747"/>
                  </a:lnTo>
                  <a:lnTo>
                    <a:pt x="623" y="734"/>
                  </a:lnTo>
                  <a:lnTo>
                    <a:pt x="628" y="721"/>
                  </a:lnTo>
                  <a:lnTo>
                    <a:pt x="634" y="708"/>
                  </a:lnTo>
                  <a:lnTo>
                    <a:pt x="640" y="694"/>
                  </a:lnTo>
                  <a:lnTo>
                    <a:pt x="649" y="665"/>
                  </a:lnTo>
                  <a:lnTo>
                    <a:pt x="656" y="635"/>
                  </a:lnTo>
                  <a:lnTo>
                    <a:pt x="661" y="606"/>
                  </a:lnTo>
                  <a:lnTo>
                    <a:pt x="665" y="576"/>
                  </a:lnTo>
                  <a:lnTo>
                    <a:pt x="667" y="547"/>
                  </a:lnTo>
                  <a:lnTo>
                    <a:pt x="668" y="519"/>
                  </a:lnTo>
                  <a:lnTo>
                    <a:pt x="668" y="110"/>
                  </a:lnTo>
                  <a:lnTo>
                    <a:pt x="667" y="100"/>
                  </a:lnTo>
                  <a:lnTo>
                    <a:pt x="664" y="92"/>
                  </a:lnTo>
                  <a:lnTo>
                    <a:pt x="660" y="85"/>
                  </a:lnTo>
                  <a:lnTo>
                    <a:pt x="654" y="78"/>
                  </a:lnTo>
                  <a:lnTo>
                    <a:pt x="647" y="73"/>
                  </a:lnTo>
                  <a:lnTo>
                    <a:pt x="639" y="68"/>
                  </a:lnTo>
                  <a:lnTo>
                    <a:pt x="630" y="64"/>
                  </a:lnTo>
                  <a:lnTo>
                    <a:pt x="620" y="61"/>
                  </a:lnTo>
                  <a:lnTo>
                    <a:pt x="600" y="56"/>
                  </a:lnTo>
                  <a:lnTo>
                    <a:pt x="580" y="53"/>
                  </a:lnTo>
                  <a:lnTo>
                    <a:pt x="561" y="52"/>
                  </a:lnTo>
                  <a:lnTo>
                    <a:pt x="544" y="51"/>
                  </a:lnTo>
                  <a:lnTo>
                    <a:pt x="541" y="51"/>
                  </a:lnTo>
                  <a:lnTo>
                    <a:pt x="538" y="49"/>
                  </a:lnTo>
                  <a:lnTo>
                    <a:pt x="535" y="47"/>
                  </a:lnTo>
                  <a:lnTo>
                    <a:pt x="533" y="44"/>
                  </a:lnTo>
                  <a:lnTo>
                    <a:pt x="531" y="41"/>
                  </a:lnTo>
                  <a:lnTo>
                    <a:pt x="529" y="37"/>
                  </a:lnTo>
                  <a:lnTo>
                    <a:pt x="528" y="33"/>
                  </a:lnTo>
                  <a:lnTo>
                    <a:pt x="528" y="29"/>
                  </a:lnTo>
                  <a:lnTo>
                    <a:pt x="527" y="25"/>
                  </a:lnTo>
                  <a:lnTo>
                    <a:pt x="528" y="21"/>
                  </a:lnTo>
                  <a:lnTo>
                    <a:pt x="529" y="18"/>
                  </a:lnTo>
                  <a:lnTo>
                    <a:pt x="531" y="14"/>
                  </a:lnTo>
                  <a:lnTo>
                    <a:pt x="533" y="11"/>
                  </a:lnTo>
                  <a:lnTo>
                    <a:pt x="536" y="9"/>
                  </a:lnTo>
                  <a:lnTo>
                    <a:pt x="540" y="8"/>
                  </a:lnTo>
                  <a:lnTo>
                    <a:pt x="544" y="7"/>
                  </a:lnTo>
                  <a:lnTo>
                    <a:pt x="896" y="0"/>
                  </a:lnTo>
                  <a:lnTo>
                    <a:pt x="896" y="786"/>
                  </a:lnTo>
                  <a:lnTo>
                    <a:pt x="897" y="795"/>
                  </a:lnTo>
                  <a:lnTo>
                    <a:pt x="900" y="803"/>
                  </a:lnTo>
                  <a:lnTo>
                    <a:pt x="903" y="811"/>
                  </a:lnTo>
                  <a:lnTo>
                    <a:pt x="909" y="817"/>
                  </a:lnTo>
                  <a:lnTo>
                    <a:pt x="916" y="824"/>
                  </a:lnTo>
                  <a:lnTo>
                    <a:pt x="923" y="829"/>
                  </a:lnTo>
                  <a:lnTo>
                    <a:pt x="931" y="833"/>
                  </a:lnTo>
                  <a:lnTo>
                    <a:pt x="939" y="836"/>
                  </a:lnTo>
                  <a:lnTo>
                    <a:pt x="948" y="839"/>
                  </a:lnTo>
                  <a:lnTo>
                    <a:pt x="957" y="841"/>
                  </a:lnTo>
                  <a:lnTo>
                    <a:pt x="967" y="842"/>
                  </a:lnTo>
                  <a:lnTo>
                    <a:pt x="976" y="843"/>
                  </a:lnTo>
                  <a:lnTo>
                    <a:pt x="994" y="845"/>
                  </a:lnTo>
                  <a:lnTo>
                    <a:pt x="1011" y="845"/>
                  </a:lnTo>
                  <a:lnTo>
                    <a:pt x="1014" y="846"/>
                  </a:lnTo>
                  <a:lnTo>
                    <a:pt x="1017" y="847"/>
                  </a:lnTo>
                  <a:lnTo>
                    <a:pt x="1020" y="849"/>
                  </a:lnTo>
                  <a:lnTo>
                    <a:pt x="1022" y="852"/>
                  </a:lnTo>
                  <a:lnTo>
                    <a:pt x="1025" y="860"/>
                  </a:lnTo>
                  <a:lnTo>
                    <a:pt x="1027" y="868"/>
                  </a:lnTo>
                  <a:lnTo>
                    <a:pt x="1027" y="872"/>
                  </a:lnTo>
                  <a:lnTo>
                    <a:pt x="1026" y="877"/>
                  </a:lnTo>
                  <a:lnTo>
                    <a:pt x="1025" y="880"/>
                  </a:lnTo>
                  <a:lnTo>
                    <a:pt x="1024" y="884"/>
                  </a:lnTo>
                  <a:lnTo>
                    <a:pt x="1021" y="887"/>
                  </a:lnTo>
                  <a:lnTo>
                    <a:pt x="1019" y="889"/>
                  </a:lnTo>
                  <a:lnTo>
                    <a:pt x="1015" y="891"/>
                  </a:lnTo>
                  <a:lnTo>
                    <a:pt x="1011" y="891"/>
                  </a:lnTo>
                  <a:lnTo>
                    <a:pt x="686" y="895"/>
                  </a:lnTo>
                  <a:close/>
                </a:path>
              </a:pathLst>
            </a:custGeom>
            <a:solidFill>
              <a:srgbClr val="006A53"/>
            </a:solidFill>
            <a:ln w="9525">
              <a:noFill/>
              <a:round/>
              <a:headEnd/>
              <a:tailEnd/>
            </a:ln>
          </p:spPr>
          <p:txBody>
            <a:bodyPr/>
            <a:lstStyle/>
            <a:p>
              <a:pPr>
                <a:defRPr/>
              </a:pPr>
              <a:endParaRPr lang="en-US" dirty="0"/>
            </a:p>
          </p:txBody>
        </p:sp>
        <p:sp>
          <p:nvSpPr>
            <p:cNvPr id="1160" name="Freeform 136"/>
            <p:cNvSpPr>
              <a:spLocks/>
            </p:cNvSpPr>
            <p:nvPr/>
          </p:nvSpPr>
          <p:spPr bwMode="black">
            <a:xfrm>
              <a:off x="1843" y="3958"/>
              <a:ext cx="44" cy="67"/>
            </a:xfrm>
            <a:custGeom>
              <a:avLst/>
              <a:gdLst/>
              <a:ahLst/>
              <a:cxnLst>
                <a:cxn ang="0">
                  <a:pos x="297" y="923"/>
                </a:cxn>
                <a:cxn ang="0">
                  <a:pos x="194" y="888"/>
                </a:cxn>
                <a:cxn ang="0">
                  <a:pos x="115" y="867"/>
                </a:cxn>
                <a:cxn ang="0">
                  <a:pos x="79" y="879"/>
                </a:cxn>
                <a:cxn ang="0">
                  <a:pos x="54" y="908"/>
                </a:cxn>
                <a:cxn ang="0">
                  <a:pos x="57" y="567"/>
                </a:cxn>
                <a:cxn ang="0">
                  <a:pos x="112" y="690"/>
                </a:cxn>
                <a:cxn ang="0">
                  <a:pos x="188" y="793"/>
                </a:cxn>
                <a:cxn ang="0">
                  <a:pos x="248" y="846"/>
                </a:cxn>
                <a:cxn ang="0">
                  <a:pos x="315" y="880"/>
                </a:cxn>
                <a:cxn ang="0">
                  <a:pos x="383" y="889"/>
                </a:cxn>
                <a:cxn ang="0">
                  <a:pos x="443" y="874"/>
                </a:cxn>
                <a:cxn ang="0">
                  <a:pos x="506" y="822"/>
                </a:cxn>
                <a:cxn ang="0">
                  <a:pos x="539" y="758"/>
                </a:cxn>
                <a:cxn ang="0">
                  <a:pos x="540" y="709"/>
                </a:cxn>
                <a:cxn ang="0">
                  <a:pos x="525" y="674"/>
                </a:cxn>
                <a:cxn ang="0">
                  <a:pos x="462" y="619"/>
                </a:cxn>
                <a:cxn ang="0">
                  <a:pos x="314" y="565"/>
                </a:cxn>
                <a:cxn ang="0">
                  <a:pos x="147" y="509"/>
                </a:cxn>
                <a:cxn ang="0">
                  <a:pos x="76" y="468"/>
                </a:cxn>
                <a:cxn ang="0">
                  <a:pos x="36" y="427"/>
                </a:cxn>
                <a:cxn ang="0">
                  <a:pos x="11" y="376"/>
                </a:cxn>
                <a:cxn ang="0">
                  <a:pos x="1" y="309"/>
                </a:cxn>
                <a:cxn ang="0">
                  <a:pos x="7" y="236"/>
                </a:cxn>
                <a:cxn ang="0">
                  <a:pos x="33" y="168"/>
                </a:cxn>
                <a:cxn ang="0">
                  <a:pos x="76" y="108"/>
                </a:cxn>
                <a:cxn ang="0">
                  <a:pos x="131" y="59"/>
                </a:cxn>
                <a:cxn ang="0">
                  <a:pos x="194" y="24"/>
                </a:cxn>
                <a:cxn ang="0">
                  <a:pos x="261" y="4"/>
                </a:cxn>
                <a:cxn ang="0">
                  <a:pos x="340" y="2"/>
                </a:cxn>
                <a:cxn ang="0">
                  <a:pos x="411" y="19"/>
                </a:cxn>
                <a:cxn ang="0">
                  <a:pos x="486" y="44"/>
                </a:cxn>
                <a:cxn ang="0">
                  <a:pos x="530" y="42"/>
                </a:cxn>
                <a:cxn ang="0">
                  <a:pos x="585" y="11"/>
                </a:cxn>
                <a:cxn ang="0">
                  <a:pos x="616" y="47"/>
                </a:cxn>
                <a:cxn ang="0">
                  <a:pos x="616" y="279"/>
                </a:cxn>
                <a:cxn ang="0">
                  <a:pos x="609" y="309"/>
                </a:cxn>
                <a:cxn ang="0">
                  <a:pos x="587" y="310"/>
                </a:cxn>
                <a:cxn ang="0">
                  <a:pos x="570" y="296"/>
                </a:cxn>
                <a:cxn ang="0">
                  <a:pos x="532" y="210"/>
                </a:cxn>
                <a:cxn ang="0">
                  <a:pos x="473" y="125"/>
                </a:cxn>
                <a:cxn ang="0">
                  <a:pos x="422" y="81"/>
                </a:cxn>
                <a:cxn ang="0">
                  <a:pos x="358" y="51"/>
                </a:cxn>
                <a:cxn ang="0">
                  <a:pos x="284" y="43"/>
                </a:cxn>
                <a:cxn ang="0">
                  <a:pos x="228" y="52"/>
                </a:cxn>
                <a:cxn ang="0">
                  <a:pos x="186" y="73"/>
                </a:cxn>
                <a:cxn ang="0">
                  <a:pos x="143" y="127"/>
                </a:cxn>
                <a:cxn ang="0">
                  <a:pos x="128" y="190"/>
                </a:cxn>
                <a:cxn ang="0">
                  <a:pos x="140" y="248"/>
                </a:cxn>
                <a:cxn ang="0">
                  <a:pos x="192" y="289"/>
                </a:cxn>
                <a:cxn ang="0">
                  <a:pos x="329" y="335"/>
                </a:cxn>
                <a:cxn ang="0">
                  <a:pos x="508" y="394"/>
                </a:cxn>
                <a:cxn ang="0">
                  <a:pos x="584" y="439"/>
                </a:cxn>
                <a:cxn ang="0">
                  <a:pos x="630" y="487"/>
                </a:cxn>
                <a:cxn ang="0">
                  <a:pos x="661" y="547"/>
                </a:cxn>
                <a:cxn ang="0">
                  <a:pos x="673" y="622"/>
                </a:cxn>
                <a:cxn ang="0">
                  <a:pos x="665" y="714"/>
                </a:cxn>
                <a:cxn ang="0">
                  <a:pos x="633" y="789"/>
                </a:cxn>
                <a:cxn ang="0">
                  <a:pos x="586" y="849"/>
                </a:cxn>
                <a:cxn ang="0">
                  <a:pos x="528" y="891"/>
                </a:cxn>
                <a:cxn ang="0">
                  <a:pos x="467" y="918"/>
                </a:cxn>
              </a:cxnLst>
              <a:rect l="0" t="0" r="r" b="b"/>
              <a:pathLst>
                <a:path w="673" h="933">
                  <a:moveTo>
                    <a:pt x="376" y="933"/>
                  </a:moveTo>
                  <a:lnTo>
                    <a:pt x="355" y="933"/>
                  </a:lnTo>
                  <a:lnTo>
                    <a:pt x="335" y="931"/>
                  </a:lnTo>
                  <a:lnTo>
                    <a:pt x="316" y="927"/>
                  </a:lnTo>
                  <a:lnTo>
                    <a:pt x="297" y="923"/>
                  </a:lnTo>
                  <a:lnTo>
                    <a:pt x="278" y="918"/>
                  </a:lnTo>
                  <a:lnTo>
                    <a:pt x="261" y="913"/>
                  </a:lnTo>
                  <a:lnTo>
                    <a:pt x="243" y="907"/>
                  </a:lnTo>
                  <a:lnTo>
                    <a:pt x="226" y="901"/>
                  </a:lnTo>
                  <a:lnTo>
                    <a:pt x="194" y="888"/>
                  </a:lnTo>
                  <a:lnTo>
                    <a:pt x="165" y="878"/>
                  </a:lnTo>
                  <a:lnTo>
                    <a:pt x="151" y="874"/>
                  </a:lnTo>
                  <a:lnTo>
                    <a:pt x="138" y="870"/>
                  </a:lnTo>
                  <a:lnTo>
                    <a:pt x="126" y="868"/>
                  </a:lnTo>
                  <a:lnTo>
                    <a:pt x="115" y="867"/>
                  </a:lnTo>
                  <a:lnTo>
                    <a:pt x="107" y="868"/>
                  </a:lnTo>
                  <a:lnTo>
                    <a:pt x="99" y="870"/>
                  </a:lnTo>
                  <a:lnTo>
                    <a:pt x="93" y="872"/>
                  </a:lnTo>
                  <a:lnTo>
                    <a:pt x="85" y="875"/>
                  </a:lnTo>
                  <a:lnTo>
                    <a:pt x="79" y="879"/>
                  </a:lnTo>
                  <a:lnTo>
                    <a:pt x="74" y="883"/>
                  </a:lnTo>
                  <a:lnTo>
                    <a:pt x="70" y="887"/>
                  </a:lnTo>
                  <a:lnTo>
                    <a:pt x="65" y="891"/>
                  </a:lnTo>
                  <a:lnTo>
                    <a:pt x="58" y="900"/>
                  </a:lnTo>
                  <a:lnTo>
                    <a:pt x="54" y="908"/>
                  </a:lnTo>
                  <a:lnTo>
                    <a:pt x="51" y="913"/>
                  </a:lnTo>
                  <a:lnTo>
                    <a:pt x="50" y="915"/>
                  </a:lnTo>
                  <a:lnTo>
                    <a:pt x="15" y="915"/>
                  </a:lnTo>
                  <a:lnTo>
                    <a:pt x="15" y="567"/>
                  </a:lnTo>
                  <a:lnTo>
                    <a:pt x="57" y="567"/>
                  </a:lnTo>
                  <a:lnTo>
                    <a:pt x="64" y="588"/>
                  </a:lnTo>
                  <a:lnTo>
                    <a:pt x="72" y="611"/>
                  </a:lnTo>
                  <a:lnTo>
                    <a:pt x="83" y="636"/>
                  </a:lnTo>
                  <a:lnTo>
                    <a:pt x="97" y="663"/>
                  </a:lnTo>
                  <a:lnTo>
                    <a:pt x="112" y="690"/>
                  </a:lnTo>
                  <a:lnTo>
                    <a:pt x="128" y="716"/>
                  </a:lnTo>
                  <a:lnTo>
                    <a:pt x="147" y="743"/>
                  </a:lnTo>
                  <a:lnTo>
                    <a:pt x="167" y="768"/>
                  </a:lnTo>
                  <a:lnTo>
                    <a:pt x="177" y="781"/>
                  </a:lnTo>
                  <a:lnTo>
                    <a:pt x="188" y="793"/>
                  </a:lnTo>
                  <a:lnTo>
                    <a:pt x="199" y="804"/>
                  </a:lnTo>
                  <a:lnTo>
                    <a:pt x="211" y="815"/>
                  </a:lnTo>
                  <a:lnTo>
                    <a:pt x="223" y="826"/>
                  </a:lnTo>
                  <a:lnTo>
                    <a:pt x="235" y="837"/>
                  </a:lnTo>
                  <a:lnTo>
                    <a:pt x="248" y="846"/>
                  </a:lnTo>
                  <a:lnTo>
                    <a:pt x="261" y="854"/>
                  </a:lnTo>
                  <a:lnTo>
                    <a:pt x="274" y="862"/>
                  </a:lnTo>
                  <a:lnTo>
                    <a:pt x="287" y="869"/>
                  </a:lnTo>
                  <a:lnTo>
                    <a:pt x="301" y="875"/>
                  </a:lnTo>
                  <a:lnTo>
                    <a:pt x="315" y="880"/>
                  </a:lnTo>
                  <a:lnTo>
                    <a:pt x="329" y="884"/>
                  </a:lnTo>
                  <a:lnTo>
                    <a:pt x="344" y="887"/>
                  </a:lnTo>
                  <a:lnTo>
                    <a:pt x="358" y="889"/>
                  </a:lnTo>
                  <a:lnTo>
                    <a:pt x="374" y="890"/>
                  </a:lnTo>
                  <a:lnTo>
                    <a:pt x="383" y="889"/>
                  </a:lnTo>
                  <a:lnTo>
                    <a:pt x="392" y="888"/>
                  </a:lnTo>
                  <a:lnTo>
                    <a:pt x="401" y="887"/>
                  </a:lnTo>
                  <a:lnTo>
                    <a:pt x="410" y="885"/>
                  </a:lnTo>
                  <a:lnTo>
                    <a:pt x="427" y="881"/>
                  </a:lnTo>
                  <a:lnTo>
                    <a:pt x="443" y="874"/>
                  </a:lnTo>
                  <a:lnTo>
                    <a:pt x="458" y="866"/>
                  </a:lnTo>
                  <a:lnTo>
                    <a:pt x="471" y="857"/>
                  </a:lnTo>
                  <a:lnTo>
                    <a:pt x="484" y="846"/>
                  </a:lnTo>
                  <a:lnTo>
                    <a:pt x="496" y="834"/>
                  </a:lnTo>
                  <a:lnTo>
                    <a:pt x="506" y="822"/>
                  </a:lnTo>
                  <a:lnTo>
                    <a:pt x="516" y="810"/>
                  </a:lnTo>
                  <a:lnTo>
                    <a:pt x="524" y="797"/>
                  </a:lnTo>
                  <a:lnTo>
                    <a:pt x="530" y="784"/>
                  </a:lnTo>
                  <a:lnTo>
                    <a:pt x="535" y="770"/>
                  </a:lnTo>
                  <a:lnTo>
                    <a:pt x="539" y="758"/>
                  </a:lnTo>
                  <a:lnTo>
                    <a:pt x="542" y="745"/>
                  </a:lnTo>
                  <a:lnTo>
                    <a:pt x="542" y="733"/>
                  </a:lnTo>
                  <a:lnTo>
                    <a:pt x="542" y="725"/>
                  </a:lnTo>
                  <a:lnTo>
                    <a:pt x="541" y="716"/>
                  </a:lnTo>
                  <a:lnTo>
                    <a:pt x="540" y="709"/>
                  </a:lnTo>
                  <a:lnTo>
                    <a:pt x="538" y="701"/>
                  </a:lnTo>
                  <a:lnTo>
                    <a:pt x="535" y="694"/>
                  </a:lnTo>
                  <a:lnTo>
                    <a:pt x="533" y="687"/>
                  </a:lnTo>
                  <a:lnTo>
                    <a:pt x="529" y="680"/>
                  </a:lnTo>
                  <a:lnTo>
                    <a:pt x="525" y="674"/>
                  </a:lnTo>
                  <a:lnTo>
                    <a:pt x="516" y="660"/>
                  </a:lnTo>
                  <a:lnTo>
                    <a:pt x="505" y="649"/>
                  </a:lnTo>
                  <a:lnTo>
                    <a:pt x="492" y="639"/>
                  </a:lnTo>
                  <a:lnTo>
                    <a:pt x="478" y="629"/>
                  </a:lnTo>
                  <a:lnTo>
                    <a:pt x="462" y="619"/>
                  </a:lnTo>
                  <a:lnTo>
                    <a:pt x="444" y="611"/>
                  </a:lnTo>
                  <a:lnTo>
                    <a:pt x="426" y="603"/>
                  </a:lnTo>
                  <a:lnTo>
                    <a:pt x="406" y="595"/>
                  </a:lnTo>
                  <a:lnTo>
                    <a:pt x="361" y="580"/>
                  </a:lnTo>
                  <a:lnTo>
                    <a:pt x="314" y="565"/>
                  </a:lnTo>
                  <a:lnTo>
                    <a:pt x="276" y="554"/>
                  </a:lnTo>
                  <a:lnTo>
                    <a:pt x="239" y="543"/>
                  </a:lnTo>
                  <a:lnTo>
                    <a:pt x="206" y="532"/>
                  </a:lnTo>
                  <a:lnTo>
                    <a:pt x="175" y="520"/>
                  </a:lnTo>
                  <a:lnTo>
                    <a:pt x="147" y="509"/>
                  </a:lnTo>
                  <a:lnTo>
                    <a:pt x="121" y="496"/>
                  </a:lnTo>
                  <a:lnTo>
                    <a:pt x="109" y="490"/>
                  </a:lnTo>
                  <a:lnTo>
                    <a:pt x="98" y="482"/>
                  </a:lnTo>
                  <a:lnTo>
                    <a:pt x="87" y="475"/>
                  </a:lnTo>
                  <a:lnTo>
                    <a:pt x="76" y="468"/>
                  </a:lnTo>
                  <a:lnTo>
                    <a:pt x="67" y="461"/>
                  </a:lnTo>
                  <a:lnTo>
                    <a:pt x="58" y="453"/>
                  </a:lnTo>
                  <a:lnTo>
                    <a:pt x="50" y="445"/>
                  </a:lnTo>
                  <a:lnTo>
                    <a:pt x="43" y="436"/>
                  </a:lnTo>
                  <a:lnTo>
                    <a:pt x="36" y="427"/>
                  </a:lnTo>
                  <a:lnTo>
                    <a:pt x="30" y="418"/>
                  </a:lnTo>
                  <a:lnTo>
                    <a:pt x="24" y="408"/>
                  </a:lnTo>
                  <a:lnTo>
                    <a:pt x="19" y="398"/>
                  </a:lnTo>
                  <a:lnTo>
                    <a:pt x="15" y="387"/>
                  </a:lnTo>
                  <a:lnTo>
                    <a:pt x="11" y="376"/>
                  </a:lnTo>
                  <a:lnTo>
                    <a:pt x="8" y="364"/>
                  </a:lnTo>
                  <a:lnTo>
                    <a:pt x="5" y="352"/>
                  </a:lnTo>
                  <a:lnTo>
                    <a:pt x="3" y="338"/>
                  </a:lnTo>
                  <a:lnTo>
                    <a:pt x="1" y="325"/>
                  </a:lnTo>
                  <a:lnTo>
                    <a:pt x="1" y="309"/>
                  </a:lnTo>
                  <a:lnTo>
                    <a:pt x="0" y="294"/>
                  </a:lnTo>
                  <a:lnTo>
                    <a:pt x="1" y="279"/>
                  </a:lnTo>
                  <a:lnTo>
                    <a:pt x="2" y="265"/>
                  </a:lnTo>
                  <a:lnTo>
                    <a:pt x="4" y="250"/>
                  </a:lnTo>
                  <a:lnTo>
                    <a:pt x="7" y="236"/>
                  </a:lnTo>
                  <a:lnTo>
                    <a:pt x="11" y="222"/>
                  </a:lnTo>
                  <a:lnTo>
                    <a:pt x="16" y="208"/>
                  </a:lnTo>
                  <a:lnTo>
                    <a:pt x="21" y="195"/>
                  </a:lnTo>
                  <a:lnTo>
                    <a:pt x="27" y="181"/>
                  </a:lnTo>
                  <a:lnTo>
                    <a:pt x="33" y="168"/>
                  </a:lnTo>
                  <a:lnTo>
                    <a:pt x="41" y="156"/>
                  </a:lnTo>
                  <a:lnTo>
                    <a:pt x="49" y="144"/>
                  </a:lnTo>
                  <a:lnTo>
                    <a:pt x="57" y="131"/>
                  </a:lnTo>
                  <a:lnTo>
                    <a:pt x="66" y="119"/>
                  </a:lnTo>
                  <a:lnTo>
                    <a:pt x="76" y="108"/>
                  </a:lnTo>
                  <a:lnTo>
                    <a:pt x="87" y="97"/>
                  </a:lnTo>
                  <a:lnTo>
                    <a:pt x="97" y="87"/>
                  </a:lnTo>
                  <a:lnTo>
                    <a:pt x="108" y="77"/>
                  </a:lnTo>
                  <a:lnTo>
                    <a:pt x="119" y="68"/>
                  </a:lnTo>
                  <a:lnTo>
                    <a:pt x="131" y="59"/>
                  </a:lnTo>
                  <a:lnTo>
                    <a:pt x="143" y="51"/>
                  </a:lnTo>
                  <a:lnTo>
                    <a:pt x="155" y="43"/>
                  </a:lnTo>
                  <a:lnTo>
                    <a:pt x="168" y="36"/>
                  </a:lnTo>
                  <a:lnTo>
                    <a:pt x="180" y="30"/>
                  </a:lnTo>
                  <a:lnTo>
                    <a:pt x="194" y="24"/>
                  </a:lnTo>
                  <a:lnTo>
                    <a:pt x="207" y="18"/>
                  </a:lnTo>
                  <a:lnTo>
                    <a:pt x="220" y="14"/>
                  </a:lnTo>
                  <a:lnTo>
                    <a:pt x="233" y="10"/>
                  </a:lnTo>
                  <a:lnTo>
                    <a:pt x="247" y="6"/>
                  </a:lnTo>
                  <a:lnTo>
                    <a:pt x="261" y="4"/>
                  </a:lnTo>
                  <a:lnTo>
                    <a:pt x="274" y="2"/>
                  </a:lnTo>
                  <a:lnTo>
                    <a:pt x="288" y="1"/>
                  </a:lnTo>
                  <a:lnTo>
                    <a:pt x="301" y="0"/>
                  </a:lnTo>
                  <a:lnTo>
                    <a:pt x="321" y="1"/>
                  </a:lnTo>
                  <a:lnTo>
                    <a:pt x="340" y="2"/>
                  </a:lnTo>
                  <a:lnTo>
                    <a:pt x="356" y="5"/>
                  </a:lnTo>
                  <a:lnTo>
                    <a:pt x="372" y="8"/>
                  </a:lnTo>
                  <a:lnTo>
                    <a:pt x="386" y="11"/>
                  </a:lnTo>
                  <a:lnTo>
                    <a:pt x="399" y="15"/>
                  </a:lnTo>
                  <a:lnTo>
                    <a:pt x="411" y="19"/>
                  </a:lnTo>
                  <a:lnTo>
                    <a:pt x="422" y="23"/>
                  </a:lnTo>
                  <a:lnTo>
                    <a:pt x="444" y="32"/>
                  </a:lnTo>
                  <a:lnTo>
                    <a:pt x="464" y="39"/>
                  </a:lnTo>
                  <a:lnTo>
                    <a:pt x="475" y="42"/>
                  </a:lnTo>
                  <a:lnTo>
                    <a:pt x="486" y="44"/>
                  </a:lnTo>
                  <a:lnTo>
                    <a:pt x="497" y="46"/>
                  </a:lnTo>
                  <a:lnTo>
                    <a:pt x="509" y="46"/>
                  </a:lnTo>
                  <a:lnTo>
                    <a:pt x="516" y="46"/>
                  </a:lnTo>
                  <a:lnTo>
                    <a:pt x="523" y="44"/>
                  </a:lnTo>
                  <a:lnTo>
                    <a:pt x="530" y="42"/>
                  </a:lnTo>
                  <a:lnTo>
                    <a:pt x="537" y="40"/>
                  </a:lnTo>
                  <a:lnTo>
                    <a:pt x="551" y="33"/>
                  </a:lnTo>
                  <a:lnTo>
                    <a:pt x="564" y="25"/>
                  </a:lnTo>
                  <a:lnTo>
                    <a:pt x="576" y="17"/>
                  </a:lnTo>
                  <a:lnTo>
                    <a:pt x="585" y="11"/>
                  </a:lnTo>
                  <a:lnTo>
                    <a:pt x="591" y="6"/>
                  </a:lnTo>
                  <a:lnTo>
                    <a:pt x="594" y="4"/>
                  </a:lnTo>
                  <a:lnTo>
                    <a:pt x="616" y="4"/>
                  </a:lnTo>
                  <a:lnTo>
                    <a:pt x="616" y="16"/>
                  </a:lnTo>
                  <a:lnTo>
                    <a:pt x="616" y="47"/>
                  </a:lnTo>
                  <a:lnTo>
                    <a:pt x="616" y="91"/>
                  </a:lnTo>
                  <a:lnTo>
                    <a:pt x="616" y="143"/>
                  </a:lnTo>
                  <a:lnTo>
                    <a:pt x="616" y="196"/>
                  </a:lnTo>
                  <a:lnTo>
                    <a:pt x="616" y="243"/>
                  </a:lnTo>
                  <a:lnTo>
                    <a:pt x="616" y="279"/>
                  </a:lnTo>
                  <a:lnTo>
                    <a:pt x="616" y="298"/>
                  </a:lnTo>
                  <a:lnTo>
                    <a:pt x="615" y="302"/>
                  </a:lnTo>
                  <a:lnTo>
                    <a:pt x="614" y="305"/>
                  </a:lnTo>
                  <a:lnTo>
                    <a:pt x="612" y="307"/>
                  </a:lnTo>
                  <a:lnTo>
                    <a:pt x="609" y="309"/>
                  </a:lnTo>
                  <a:lnTo>
                    <a:pt x="606" y="311"/>
                  </a:lnTo>
                  <a:lnTo>
                    <a:pt x="603" y="312"/>
                  </a:lnTo>
                  <a:lnTo>
                    <a:pt x="599" y="312"/>
                  </a:lnTo>
                  <a:lnTo>
                    <a:pt x="595" y="312"/>
                  </a:lnTo>
                  <a:lnTo>
                    <a:pt x="587" y="310"/>
                  </a:lnTo>
                  <a:lnTo>
                    <a:pt x="579" y="307"/>
                  </a:lnTo>
                  <a:lnTo>
                    <a:pt x="576" y="305"/>
                  </a:lnTo>
                  <a:lnTo>
                    <a:pt x="573" y="302"/>
                  </a:lnTo>
                  <a:lnTo>
                    <a:pt x="571" y="299"/>
                  </a:lnTo>
                  <a:lnTo>
                    <a:pt x="570" y="296"/>
                  </a:lnTo>
                  <a:lnTo>
                    <a:pt x="565" y="283"/>
                  </a:lnTo>
                  <a:lnTo>
                    <a:pt x="559" y="267"/>
                  </a:lnTo>
                  <a:lnTo>
                    <a:pt x="552" y="250"/>
                  </a:lnTo>
                  <a:lnTo>
                    <a:pt x="543" y="230"/>
                  </a:lnTo>
                  <a:lnTo>
                    <a:pt x="532" y="210"/>
                  </a:lnTo>
                  <a:lnTo>
                    <a:pt x="520" y="189"/>
                  </a:lnTo>
                  <a:lnTo>
                    <a:pt x="506" y="167"/>
                  </a:lnTo>
                  <a:lnTo>
                    <a:pt x="491" y="146"/>
                  </a:lnTo>
                  <a:lnTo>
                    <a:pt x="482" y="135"/>
                  </a:lnTo>
                  <a:lnTo>
                    <a:pt x="473" y="125"/>
                  </a:lnTo>
                  <a:lnTo>
                    <a:pt x="464" y="115"/>
                  </a:lnTo>
                  <a:lnTo>
                    <a:pt x="454" y="106"/>
                  </a:lnTo>
                  <a:lnTo>
                    <a:pt x="444" y="97"/>
                  </a:lnTo>
                  <a:lnTo>
                    <a:pt x="433" y="88"/>
                  </a:lnTo>
                  <a:lnTo>
                    <a:pt x="422" y="81"/>
                  </a:lnTo>
                  <a:lnTo>
                    <a:pt x="410" y="73"/>
                  </a:lnTo>
                  <a:lnTo>
                    <a:pt x="398" y="66"/>
                  </a:lnTo>
                  <a:lnTo>
                    <a:pt x="385" y="60"/>
                  </a:lnTo>
                  <a:lnTo>
                    <a:pt x="372" y="55"/>
                  </a:lnTo>
                  <a:lnTo>
                    <a:pt x="358" y="51"/>
                  </a:lnTo>
                  <a:lnTo>
                    <a:pt x="343" y="47"/>
                  </a:lnTo>
                  <a:lnTo>
                    <a:pt x="329" y="45"/>
                  </a:lnTo>
                  <a:lnTo>
                    <a:pt x="314" y="43"/>
                  </a:lnTo>
                  <a:lnTo>
                    <a:pt x="298" y="42"/>
                  </a:lnTo>
                  <a:lnTo>
                    <a:pt x="284" y="43"/>
                  </a:lnTo>
                  <a:lnTo>
                    <a:pt x="272" y="44"/>
                  </a:lnTo>
                  <a:lnTo>
                    <a:pt x="260" y="45"/>
                  </a:lnTo>
                  <a:lnTo>
                    <a:pt x="248" y="47"/>
                  </a:lnTo>
                  <a:lnTo>
                    <a:pt x="238" y="49"/>
                  </a:lnTo>
                  <a:lnTo>
                    <a:pt x="228" y="52"/>
                  </a:lnTo>
                  <a:lnTo>
                    <a:pt x="218" y="56"/>
                  </a:lnTo>
                  <a:lnTo>
                    <a:pt x="209" y="60"/>
                  </a:lnTo>
                  <a:lnTo>
                    <a:pt x="201" y="64"/>
                  </a:lnTo>
                  <a:lnTo>
                    <a:pt x="193" y="68"/>
                  </a:lnTo>
                  <a:lnTo>
                    <a:pt x="186" y="73"/>
                  </a:lnTo>
                  <a:lnTo>
                    <a:pt x="180" y="78"/>
                  </a:lnTo>
                  <a:lnTo>
                    <a:pt x="168" y="89"/>
                  </a:lnTo>
                  <a:lnTo>
                    <a:pt x="158" y="101"/>
                  </a:lnTo>
                  <a:lnTo>
                    <a:pt x="150" y="114"/>
                  </a:lnTo>
                  <a:lnTo>
                    <a:pt x="143" y="127"/>
                  </a:lnTo>
                  <a:lnTo>
                    <a:pt x="138" y="141"/>
                  </a:lnTo>
                  <a:lnTo>
                    <a:pt x="134" y="154"/>
                  </a:lnTo>
                  <a:lnTo>
                    <a:pt x="131" y="167"/>
                  </a:lnTo>
                  <a:lnTo>
                    <a:pt x="129" y="179"/>
                  </a:lnTo>
                  <a:lnTo>
                    <a:pt x="128" y="190"/>
                  </a:lnTo>
                  <a:lnTo>
                    <a:pt x="128" y="201"/>
                  </a:lnTo>
                  <a:lnTo>
                    <a:pt x="128" y="214"/>
                  </a:lnTo>
                  <a:lnTo>
                    <a:pt x="131" y="226"/>
                  </a:lnTo>
                  <a:lnTo>
                    <a:pt x="135" y="237"/>
                  </a:lnTo>
                  <a:lnTo>
                    <a:pt x="140" y="248"/>
                  </a:lnTo>
                  <a:lnTo>
                    <a:pt x="147" y="257"/>
                  </a:lnTo>
                  <a:lnTo>
                    <a:pt x="156" y="266"/>
                  </a:lnTo>
                  <a:lnTo>
                    <a:pt x="166" y="274"/>
                  </a:lnTo>
                  <a:lnTo>
                    <a:pt x="178" y="282"/>
                  </a:lnTo>
                  <a:lnTo>
                    <a:pt x="192" y="289"/>
                  </a:lnTo>
                  <a:lnTo>
                    <a:pt x="207" y="296"/>
                  </a:lnTo>
                  <a:lnTo>
                    <a:pt x="223" y="303"/>
                  </a:lnTo>
                  <a:lnTo>
                    <a:pt x="241" y="309"/>
                  </a:lnTo>
                  <a:lnTo>
                    <a:pt x="282" y="323"/>
                  </a:lnTo>
                  <a:lnTo>
                    <a:pt x="329" y="335"/>
                  </a:lnTo>
                  <a:lnTo>
                    <a:pt x="370" y="347"/>
                  </a:lnTo>
                  <a:lnTo>
                    <a:pt x="408" y="358"/>
                  </a:lnTo>
                  <a:lnTo>
                    <a:pt x="444" y="369"/>
                  </a:lnTo>
                  <a:lnTo>
                    <a:pt x="477" y="381"/>
                  </a:lnTo>
                  <a:lnTo>
                    <a:pt x="508" y="394"/>
                  </a:lnTo>
                  <a:lnTo>
                    <a:pt x="536" y="408"/>
                  </a:lnTo>
                  <a:lnTo>
                    <a:pt x="549" y="415"/>
                  </a:lnTo>
                  <a:lnTo>
                    <a:pt x="561" y="423"/>
                  </a:lnTo>
                  <a:lnTo>
                    <a:pt x="573" y="431"/>
                  </a:lnTo>
                  <a:lnTo>
                    <a:pt x="584" y="439"/>
                  </a:lnTo>
                  <a:lnTo>
                    <a:pt x="595" y="448"/>
                  </a:lnTo>
                  <a:lnTo>
                    <a:pt x="605" y="457"/>
                  </a:lnTo>
                  <a:lnTo>
                    <a:pt x="614" y="466"/>
                  </a:lnTo>
                  <a:lnTo>
                    <a:pt x="622" y="476"/>
                  </a:lnTo>
                  <a:lnTo>
                    <a:pt x="630" y="487"/>
                  </a:lnTo>
                  <a:lnTo>
                    <a:pt x="638" y="498"/>
                  </a:lnTo>
                  <a:lnTo>
                    <a:pt x="645" y="510"/>
                  </a:lnTo>
                  <a:lnTo>
                    <a:pt x="651" y="522"/>
                  </a:lnTo>
                  <a:lnTo>
                    <a:pt x="656" y="534"/>
                  </a:lnTo>
                  <a:lnTo>
                    <a:pt x="661" y="547"/>
                  </a:lnTo>
                  <a:lnTo>
                    <a:pt x="665" y="561"/>
                  </a:lnTo>
                  <a:lnTo>
                    <a:pt x="668" y="575"/>
                  </a:lnTo>
                  <a:lnTo>
                    <a:pt x="670" y="590"/>
                  </a:lnTo>
                  <a:lnTo>
                    <a:pt x="672" y="605"/>
                  </a:lnTo>
                  <a:lnTo>
                    <a:pt x="673" y="622"/>
                  </a:lnTo>
                  <a:lnTo>
                    <a:pt x="673" y="639"/>
                  </a:lnTo>
                  <a:lnTo>
                    <a:pt x="673" y="658"/>
                  </a:lnTo>
                  <a:lnTo>
                    <a:pt x="671" y="678"/>
                  </a:lnTo>
                  <a:lnTo>
                    <a:pt x="669" y="696"/>
                  </a:lnTo>
                  <a:lnTo>
                    <a:pt x="665" y="714"/>
                  </a:lnTo>
                  <a:lnTo>
                    <a:pt x="661" y="730"/>
                  </a:lnTo>
                  <a:lnTo>
                    <a:pt x="655" y="746"/>
                  </a:lnTo>
                  <a:lnTo>
                    <a:pt x="649" y="761"/>
                  </a:lnTo>
                  <a:lnTo>
                    <a:pt x="642" y="776"/>
                  </a:lnTo>
                  <a:lnTo>
                    <a:pt x="633" y="789"/>
                  </a:lnTo>
                  <a:lnTo>
                    <a:pt x="625" y="802"/>
                  </a:lnTo>
                  <a:lnTo>
                    <a:pt x="616" y="815"/>
                  </a:lnTo>
                  <a:lnTo>
                    <a:pt x="607" y="826"/>
                  </a:lnTo>
                  <a:lnTo>
                    <a:pt x="597" y="838"/>
                  </a:lnTo>
                  <a:lnTo>
                    <a:pt x="586" y="849"/>
                  </a:lnTo>
                  <a:lnTo>
                    <a:pt x="575" y="858"/>
                  </a:lnTo>
                  <a:lnTo>
                    <a:pt x="564" y="867"/>
                  </a:lnTo>
                  <a:lnTo>
                    <a:pt x="552" y="876"/>
                  </a:lnTo>
                  <a:lnTo>
                    <a:pt x="541" y="884"/>
                  </a:lnTo>
                  <a:lnTo>
                    <a:pt x="528" y="891"/>
                  </a:lnTo>
                  <a:lnTo>
                    <a:pt x="516" y="897"/>
                  </a:lnTo>
                  <a:lnTo>
                    <a:pt x="504" y="903"/>
                  </a:lnTo>
                  <a:lnTo>
                    <a:pt x="492" y="909"/>
                  </a:lnTo>
                  <a:lnTo>
                    <a:pt x="479" y="914"/>
                  </a:lnTo>
                  <a:lnTo>
                    <a:pt x="467" y="918"/>
                  </a:lnTo>
                  <a:lnTo>
                    <a:pt x="443" y="925"/>
                  </a:lnTo>
                  <a:lnTo>
                    <a:pt x="419" y="930"/>
                  </a:lnTo>
                  <a:lnTo>
                    <a:pt x="397" y="933"/>
                  </a:lnTo>
                  <a:lnTo>
                    <a:pt x="376" y="933"/>
                  </a:lnTo>
                  <a:close/>
                </a:path>
              </a:pathLst>
            </a:custGeom>
            <a:solidFill>
              <a:srgbClr val="006A53"/>
            </a:solidFill>
            <a:ln w="9525">
              <a:noFill/>
              <a:round/>
              <a:headEnd/>
              <a:tailEnd/>
            </a:ln>
          </p:spPr>
          <p:txBody>
            <a:bodyPr/>
            <a:lstStyle/>
            <a:p>
              <a:pPr>
                <a:defRPr/>
              </a:pPr>
              <a:endParaRPr lang="en-US" dirty="0"/>
            </a:p>
          </p:txBody>
        </p:sp>
        <p:sp>
          <p:nvSpPr>
            <p:cNvPr id="1161" name="Freeform 137"/>
            <p:cNvSpPr>
              <a:spLocks/>
            </p:cNvSpPr>
            <p:nvPr/>
          </p:nvSpPr>
          <p:spPr bwMode="black">
            <a:xfrm>
              <a:off x="1894" y="3937"/>
              <a:ext cx="44" cy="88"/>
            </a:xfrm>
            <a:custGeom>
              <a:avLst/>
              <a:gdLst/>
              <a:ahLst/>
              <a:cxnLst>
                <a:cxn ang="0">
                  <a:pos x="346" y="1238"/>
                </a:cxn>
                <a:cxn ang="0">
                  <a:pos x="289" y="1225"/>
                </a:cxn>
                <a:cxn ang="0">
                  <a:pos x="255" y="1211"/>
                </a:cxn>
                <a:cxn ang="0">
                  <a:pos x="222" y="1192"/>
                </a:cxn>
                <a:cxn ang="0">
                  <a:pos x="191" y="1166"/>
                </a:cxn>
                <a:cxn ang="0">
                  <a:pos x="165" y="1134"/>
                </a:cxn>
                <a:cxn ang="0">
                  <a:pos x="144" y="1095"/>
                </a:cxn>
                <a:cxn ang="0">
                  <a:pos x="128" y="1049"/>
                </a:cxn>
                <a:cxn ang="0">
                  <a:pos x="120" y="995"/>
                </a:cxn>
                <a:cxn ang="0">
                  <a:pos x="130" y="364"/>
                </a:cxn>
                <a:cxn ang="0">
                  <a:pos x="12" y="313"/>
                </a:cxn>
                <a:cxn ang="0">
                  <a:pos x="50" y="305"/>
                </a:cxn>
                <a:cxn ang="0">
                  <a:pos x="89" y="289"/>
                </a:cxn>
                <a:cxn ang="0">
                  <a:pos x="127" y="265"/>
                </a:cxn>
                <a:cxn ang="0">
                  <a:pos x="164" y="236"/>
                </a:cxn>
                <a:cxn ang="0">
                  <a:pos x="200" y="203"/>
                </a:cxn>
                <a:cxn ang="0">
                  <a:pos x="231" y="166"/>
                </a:cxn>
                <a:cxn ang="0">
                  <a:pos x="258" y="128"/>
                </a:cxn>
                <a:cxn ang="0">
                  <a:pos x="279" y="87"/>
                </a:cxn>
                <a:cxn ang="0">
                  <a:pos x="294" y="49"/>
                </a:cxn>
                <a:cxn ang="0">
                  <a:pos x="301" y="12"/>
                </a:cxn>
                <a:cxn ang="0">
                  <a:pos x="360" y="313"/>
                </a:cxn>
                <a:cxn ang="0">
                  <a:pos x="360" y="364"/>
                </a:cxn>
                <a:cxn ang="0">
                  <a:pos x="361" y="1079"/>
                </a:cxn>
                <a:cxn ang="0">
                  <a:pos x="366" y="1120"/>
                </a:cxn>
                <a:cxn ang="0">
                  <a:pos x="377" y="1150"/>
                </a:cxn>
                <a:cxn ang="0">
                  <a:pos x="393" y="1168"/>
                </a:cxn>
                <a:cxn ang="0">
                  <a:pos x="416" y="1177"/>
                </a:cxn>
                <a:cxn ang="0">
                  <a:pos x="444" y="1178"/>
                </a:cxn>
                <a:cxn ang="0">
                  <a:pos x="469" y="1171"/>
                </a:cxn>
                <a:cxn ang="0">
                  <a:pos x="491" y="1158"/>
                </a:cxn>
                <a:cxn ang="0">
                  <a:pos x="509" y="1138"/>
                </a:cxn>
                <a:cxn ang="0">
                  <a:pos x="528" y="1103"/>
                </a:cxn>
                <a:cxn ang="0">
                  <a:pos x="547" y="1042"/>
                </a:cxn>
                <a:cxn ang="0">
                  <a:pos x="557" y="975"/>
                </a:cxn>
                <a:cxn ang="0">
                  <a:pos x="561" y="911"/>
                </a:cxn>
                <a:cxn ang="0">
                  <a:pos x="611" y="951"/>
                </a:cxn>
                <a:cxn ang="0">
                  <a:pos x="606" y="1006"/>
                </a:cxn>
                <a:cxn ang="0">
                  <a:pos x="597" y="1055"/>
                </a:cxn>
                <a:cxn ang="0">
                  <a:pos x="583" y="1098"/>
                </a:cxn>
                <a:cxn ang="0">
                  <a:pos x="566" y="1137"/>
                </a:cxn>
                <a:cxn ang="0">
                  <a:pos x="545" y="1169"/>
                </a:cxn>
                <a:cxn ang="0">
                  <a:pos x="521" y="1195"/>
                </a:cxn>
                <a:cxn ang="0">
                  <a:pos x="493" y="1215"/>
                </a:cxn>
                <a:cxn ang="0">
                  <a:pos x="461" y="1229"/>
                </a:cxn>
                <a:cxn ang="0">
                  <a:pos x="427" y="1238"/>
                </a:cxn>
                <a:cxn ang="0">
                  <a:pos x="389" y="1241"/>
                </a:cxn>
              </a:cxnLst>
              <a:rect l="0" t="0" r="r" b="b"/>
              <a:pathLst>
                <a:path w="612" h="1241">
                  <a:moveTo>
                    <a:pt x="389" y="1241"/>
                  </a:moveTo>
                  <a:lnTo>
                    <a:pt x="368" y="1240"/>
                  </a:lnTo>
                  <a:lnTo>
                    <a:pt x="346" y="1238"/>
                  </a:lnTo>
                  <a:lnTo>
                    <a:pt x="323" y="1234"/>
                  </a:lnTo>
                  <a:lnTo>
                    <a:pt x="300" y="1228"/>
                  </a:lnTo>
                  <a:lnTo>
                    <a:pt x="289" y="1225"/>
                  </a:lnTo>
                  <a:lnTo>
                    <a:pt x="277" y="1221"/>
                  </a:lnTo>
                  <a:lnTo>
                    <a:pt x="266" y="1216"/>
                  </a:lnTo>
                  <a:lnTo>
                    <a:pt x="255" y="1211"/>
                  </a:lnTo>
                  <a:lnTo>
                    <a:pt x="243" y="1205"/>
                  </a:lnTo>
                  <a:lnTo>
                    <a:pt x="233" y="1199"/>
                  </a:lnTo>
                  <a:lnTo>
                    <a:pt x="222" y="1192"/>
                  </a:lnTo>
                  <a:lnTo>
                    <a:pt x="212" y="1184"/>
                  </a:lnTo>
                  <a:lnTo>
                    <a:pt x="202" y="1176"/>
                  </a:lnTo>
                  <a:lnTo>
                    <a:pt x="191" y="1166"/>
                  </a:lnTo>
                  <a:lnTo>
                    <a:pt x="182" y="1157"/>
                  </a:lnTo>
                  <a:lnTo>
                    <a:pt x="173" y="1146"/>
                  </a:lnTo>
                  <a:lnTo>
                    <a:pt x="165" y="1134"/>
                  </a:lnTo>
                  <a:lnTo>
                    <a:pt x="157" y="1122"/>
                  </a:lnTo>
                  <a:lnTo>
                    <a:pt x="150" y="1109"/>
                  </a:lnTo>
                  <a:lnTo>
                    <a:pt x="144" y="1095"/>
                  </a:lnTo>
                  <a:lnTo>
                    <a:pt x="138" y="1081"/>
                  </a:lnTo>
                  <a:lnTo>
                    <a:pt x="133" y="1066"/>
                  </a:lnTo>
                  <a:lnTo>
                    <a:pt x="128" y="1049"/>
                  </a:lnTo>
                  <a:lnTo>
                    <a:pt x="125" y="1032"/>
                  </a:lnTo>
                  <a:lnTo>
                    <a:pt x="122" y="1014"/>
                  </a:lnTo>
                  <a:lnTo>
                    <a:pt x="120" y="995"/>
                  </a:lnTo>
                  <a:lnTo>
                    <a:pt x="119" y="975"/>
                  </a:lnTo>
                  <a:lnTo>
                    <a:pt x="119" y="953"/>
                  </a:lnTo>
                  <a:lnTo>
                    <a:pt x="130" y="364"/>
                  </a:lnTo>
                  <a:lnTo>
                    <a:pt x="0" y="364"/>
                  </a:lnTo>
                  <a:lnTo>
                    <a:pt x="0" y="313"/>
                  </a:lnTo>
                  <a:lnTo>
                    <a:pt x="12" y="313"/>
                  </a:lnTo>
                  <a:lnTo>
                    <a:pt x="25" y="311"/>
                  </a:lnTo>
                  <a:lnTo>
                    <a:pt x="38" y="309"/>
                  </a:lnTo>
                  <a:lnTo>
                    <a:pt x="50" y="305"/>
                  </a:lnTo>
                  <a:lnTo>
                    <a:pt x="63" y="300"/>
                  </a:lnTo>
                  <a:lnTo>
                    <a:pt x="76" y="295"/>
                  </a:lnTo>
                  <a:lnTo>
                    <a:pt x="89" y="289"/>
                  </a:lnTo>
                  <a:lnTo>
                    <a:pt x="102" y="282"/>
                  </a:lnTo>
                  <a:lnTo>
                    <a:pt x="115" y="274"/>
                  </a:lnTo>
                  <a:lnTo>
                    <a:pt x="127" y="265"/>
                  </a:lnTo>
                  <a:lnTo>
                    <a:pt x="140" y="256"/>
                  </a:lnTo>
                  <a:lnTo>
                    <a:pt x="152" y="246"/>
                  </a:lnTo>
                  <a:lnTo>
                    <a:pt x="164" y="236"/>
                  </a:lnTo>
                  <a:lnTo>
                    <a:pt x="176" y="225"/>
                  </a:lnTo>
                  <a:lnTo>
                    <a:pt x="188" y="214"/>
                  </a:lnTo>
                  <a:lnTo>
                    <a:pt x="200" y="203"/>
                  </a:lnTo>
                  <a:lnTo>
                    <a:pt x="211" y="191"/>
                  </a:lnTo>
                  <a:lnTo>
                    <a:pt x="221" y="179"/>
                  </a:lnTo>
                  <a:lnTo>
                    <a:pt x="231" y="166"/>
                  </a:lnTo>
                  <a:lnTo>
                    <a:pt x="241" y="153"/>
                  </a:lnTo>
                  <a:lnTo>
                    <a:pt x="250" y="141"/>
                  </a:lnTo>
                  <a:lnTo>
                    <a:pt x="258" y="128"/>
                  </a:lnTo>
                  <a:lnTo>
                    <a:pt x="266" y="114"/>
                  </a:lnTo>
                  <a:lnTo>
                    <a:pt x="273" y="101"/>
                  </a:lnTo>
                  <a:lnTo>
                    <a:pt x="279" y="87"/>
                  </a:lnTo>
                  <a:lnTo>
                    <a:pt x="285" y="74"/>
                  </a:lnTo>
                  <a:lnTo>
                    <a:pt x="290" y="61"/>
                  </a:lnTo>
                  <a:lnTo>
                    <a:pt x="294" y="49"/>
                  </a:lnTo>
                  <a:lnTo>
                    <a:pt x="297" y="36"/>
                  </a:lnTo>
                  <a:lnTo>
                    <a:pt x="300" y="24"/>
                  </a:lnTo>
                  <a:lnTo>
                    <a:pt x="301" y="12"/>
                  </a:lnTo>
                  <a:lnTo>
                    <a:pt x="302" y="0"/>
                  </a:lnTo>
                  <a:lnTo>
                    <a:pt x="360" y="0"/>
                  </a:lnTo>
                  <a:lnTo>
                    <a:pt x="360" y="313"/>
                  </a:lnTo>
                  <a:lnTo>
                    <a:pt x="561" y="313"/>
                  </a:lnTo>
                  <a:lnTo>
                    <a:pt x="561" y="364"/>
                  </a:lnTo>
                  <a:lnTo>
                    <a:pt x="360" y="364"/>
                  </a:lnTo>
                  <a:lnTo>
                    <a:pt x="360" y="1044"/>
                  </a:lnTo>
                  <a:lnTo>
                    <a:pt x="360" y="1062"/>
                  </a:lnTo>
                  <a:lnTo>
                    <a:pt x="361" y="1079"/>
                  </a:lnTo>
                  <a:lnTo>
                    <a:pt x="362" y="1094"/>
                  </a:lnTo>
                  <a:lnTo>
                    <a:pt x="364" y="1108"/>
                  </a:lnTo>
                  <a:lnTo>
                    <a:pt x="366" y="1120"/>
                  </a:lnTo>
                  <a:lnTo>
                    <a:pt x="369" y="1131"/>
                  </a:lnTo>
                  <a:lnTo>
                    <a:pt x="373" y="1142"/>
                  </a:lnTo>
                  <a:lnTo>
                    <a:pt x="377" y="1150"/>
                  </a:lnTo>
                  <a:lnTo>
                    <a:pt x="382" y="1157"/>
                  </a:lnTo>
                  <a:lnTo>
                    <a:pt x="387" y="1163"/>
                  </a:lnTo>
                  <a:lnTo>
                    <a:pt x="393" y="1168"/>
                  </a:lnTo>
                  <a:lnTo>
                    <a:pt x="400" y="1172"/>
                  </a:lnTo>
                  <a:lnTo>
                    <a:pt x="408" y="1175"/>
                  </a:lnTo>
                  <a:lnTo>
                    <a:pt x="416" y="1177"/>
                  </a:lnTo>
                  <a:lnTo>
                    <a:pt x="425" y="1178"/>
                  </a:lnTo>
                  <a:lnTo>
                    <a:pt x="435" y="1178"/>
                  </a:lnTo>
                  <a:lnTo>
                    <a:pt x="444" y="1178"/>
                  </a:lnTo>
                  <a:lnTo>
                    <a:pt x="453" y="1177"/>
                  </a:lnTo>
                  <a:lnTo>
                    <a:pt x="461" y="1174"/>
                  </a:lnTo>
                  <a:lnTo>
                    <a:pt x="469" y="1171"/>
                  </a:lnTo>
                  <a:lnTo>
                    <a:pt x="477" y="1168"/>
                  </a:lnTo>
                  <a:lnTo>
                    <a:pt x="484" y="1163"/>
                  </a:lnTo>
                  <a:lnTo>
                    <a:pt x="491" y="1158"/>
                  </a:lnTo>
                  <a:lnTo>
                    <a:pt x="497" y="1152"/>
                  </a:lnTo>
                  <a:lnTo>
                    <a:pt x="503" y="1145"/>
                  </a:lnTo>
                  <a:lnTo>
                    <a:pt x="509" y="1138"/>
                  </a:lnTo>
                  <a:lnTo>
                    <a:pt x="514" y="1129"/>
                  </a:lnTo>
                  <a:lnTo>
                    <a:pt x="519" y="1121"/>
                  </a:lnTo>
                  <a:lnTo>
                    <a:pt x="528" y="1103"/>
                  </a:lnTo>
                  <a:lnTo>
                    <a:pt x="535" y="1084"/>
                  </a:lnTo>
                  <a:lnTo>
                    <a:pt x="542" y="1063"/>
                  </a:lnTo>
                  <a:lnTo>
                    <a:pt x="547" y="1042"/>
                  </a:lnTo>
                  <a:lnTo>
                    <a:pt x="552" y="1020"/>
                  </a:lnTo>
                  <a:lnTo>
                    <a:pt x="555" y="998"/>
                  </a:lnTo>
                  <a:lnTo>
                    <a:pt x="557" y="975"/>
                  </a:lnTo>
                  <a:lnTo>
                    <a:pt x="559" y="952"/>
                  </a:lnTo>
                  <a:lnTo>
                    <a:pt x="560" y="931"/>
                  </a:lnTo>
                  <a:lnTo>
                    <a:pt x="561" y="911"/>
                  </a:lnTo>
                  <a:lnTo>
                    <a:pt x="612" y="911"/>
                  </a:lnTo>
                  <a:lnTo>
                    <a:pt x="612" y="931"/>
                  </a:lnTo>
                  <a:lnTo>
                    <a:pt x="611" y="951"/>
                  </a:lnTo>
                  <a:lnTo>
                    <a:pt x="610" y="971"/>
                  </a:lnTo>
                  <a:lnTo>
                    <a:pt x="608" y="989"/>
                  </a:lnTo>
                  <a:lnTo>
                    <a:pt x="606" y="1006"/>
                  </a:lnTo>
                  <a:lnTo>
                    <a:pt x="603" y="1023"/>
                  </a:lnTo>
                  <a:lnTo>
                    <a:pt x="600" y="1040"/>
                  </a:lnTo>
                  <a:lnTo>
                    <a:pt x="597" y="1055"/>
                  </a:lnTo>
                  <a:lnTo>
                    <a:pt x="593" y="1070"/>
                  </a:lnTo>
                  <a:lnTo>
                    <a:pt x="588" y="1085"/>
                  </a:lnTo>
                  <a:lnTo>
                    <a:pt x="583" y="1098"/>
                  </a:lnTo>
                  <a:lnTo>
                    <a:pt x="578" y="1112"/>
                  </a:lnTo>
                  <a:lnTo>
                    <a:pt x="572" y="1124"/>
                  </a:lnTo>
                  <a:lnTo>
                    <a:pt x="566" y="1137"/>
                  </a:lnTo>
                  <a:lnTo>
                    <a:pt x="560" y="1148"/>
                  </a:lnTo>
                  <a:lnTo>
                    <a:pt x="553" y="1159"/>
                  </a:lnTo>
                  <a:lnTo>
                    <a:pt x="545" y="1169"/>
                  </a:lnTo>
                  <a:lnTo>
                    <a:pt x="538" y="1178"/>
                  </a:lnTo>
                  <a:lnTo>
                    <a:pt x="529" y="1187"/>
                  </a:lnTo>
                  <a:lnTo>
                    <a:pt x="521" y="1195"/>
                  </a:lnTo>
                  <a:lnTo>
                    <a:pt x="512" y="1202"/>
                  </a:lnTo>
                  <a:lnTo>
                    <a:pt x="503" y="1209"/>
                  </a:lnTo>
                  <a:lnTo>
                    <a:pt x="493" y="1215"/>
                  </a:lnTo>
                  <a:lnTo>
                    <a:pt x="483" y="1220"/>
                  </a:lnTo>
                  <a:lnTo>
                    <a:pt x="472" y="1225"/>
                  </a:lnTo>
                  <a:lnTo>
                    <a:pt x="461" y="1229"/>
                  </a:lnTo>
                  <a:lnTo>
                    <a:pt x="450" y="1233"/>
                  </a:lnTo>
                  <a:lnTo>
                    <a:pt x="438" y="1236"/>
                  </a:lnTo>
                  <a:lnTo>
                    <a:pt x="427" y="1238"/>
                  </a:lnTo>
                  <a:lnTo>
                    <a:pt x="415" y="1240"/>
                  </a:lnTo>
                  <a:lnTo>
                    <a:pt x="402" y="1240"/>
                  </a:lnTo>
                  <a:lnTo>
                    <a:pt x="389" y="1241"/>
                  </a:lnTo>
                  <a:close/>
                </a:path>
              </a:pathLst>
            </a:custGeom>
            <a:solidFill>
              <a:srgbClr val="006A53"/>
            </a:solidFill>
            <a:ln w="9525">
              <a:noFill/>
              <a:round/>
              <a:headEnd/>
              <a:tailEnd/>
            </a:ln>
          </p:spPr>
          <p:txBody>
            <a:bodyPr/>
            <a:lstStyle/>
            <a:p>
              <a:pPr>
                <a:defRPr/>
              </a:pPr>
              <a:endParaRPr lang="en-US" dirty="0"/>
            </a:p>
          </p:txBody>
        </p:sp>
        <p:sp>
          <p:nvSpPr>
            <p:cNvPr id="1162" name="Freeform 138"/>
            <p:cNvSpPr>
              <a:spLocks noEditPoints="1"/>
            </p:cNvSpPr>
            <p:nvPr/>
          </p:nvSpPr>
          <p:spPr bwMode="black">
            <a:xfrm>
              <a:off x="1633" y="3927"/>
              <a:ext cx="129" cy="96"/>
            </a:xfrm>
            <a:custGeom>
              <a:avLst/>
              <a:gdLst/>
              <a:ahLst/>
              <a:cxnLst>
                <a:cxn ang="0">
                  <a:pos x="1109" y="279"/>
                </a:cxn>
                <a:cxn ang="0">
                  <a:pos x="1046" y="188"/>
                </a:cxn>
                <a:cxn ang="0">
                  <a:pos x="964" y="124"/>
                </a:cxn>
                <a:cxn ang="0">
                  <a:pos x="787" y="59"/>
                </a:cxn>
                <a:cxn ang="0">
                  <a:pos x="755" y="67"/>
                </a:cxn>
                <a:cxn ang="0">
                  <a:pos x="753" y="1183"/>
                </a:cxn>
                <a:cxn ang="0">
                  <a:pos x="777" y="1230"/>
                </a:cxn>
                <a:cxn ang="0">
                  <a:pos x="874" y="1266"/>
                </a:cxn>
                <a:cxn ang="0">
                  <a:pos x="953" y="1277"/>
                </a:cxn>
                <a:cxn ang="0">
                  <a:pos x="951" y="1336"/>
                </a:cxn>
                <a:cxn ang="0">
                  <a:pos x="556" y="1339"/>
                </a:cxn>
                <a:cxn ang="0">
                  <a:pos x="281" y="1328"/>
                </a:cxn>
                <a:cxn ang="0">
                  <a:pos x="287" y="1272"/>
                </a:cxn>
                <a:cxn ang="0">
                  <a:pos x="392" y="1259"/>
                </a:cxn>
                <a:cxn ang="0">
                  <a:pos x="466" y="1212"/>
                </a:cxn>
                <a:cxn ang="0">
                  <a:pos x="478" y="1168"/>
                </a:cxn>
                <a:cxn ang="0">
                  <a:pos x="470" y="62"/>
                </a:cxn>
                <a:cxn ang="0">
                  <a:pos x="412" y="65"/>
                </a:cxn>
                <a:cxn ang="0">
                  <a:pos x="313" y="109"/>
                </a:cxn>
                <a:cxn ang="0">
                  <a:pos x="213" y="183"/>
                </a:cxn>
                <a:cxn ang="0">
                  <a:pos x="128" y="282"/>
                </a:cxn>
                <a:cxn ang="0">
                  <a:pos x="70" y="400"/>
                </a:cxn>
                <a:cxn ang="0">
                  <a:pos x="45" y="472"/>
                </a:cxn>
                <a:cxn ang="0">
                  <a:pos x="12" y="474"/>
                </a:cxn>
                <a:cxn ang="0">
                  <a:pos x="0" y="371"/>
                </a:cxn>
                <a:cxn ang="0">
                  <a:pos x="1197" y="0"/>
                </a:cxn>
                <a:cxn ang="0">
                  <a:pos x="1197" y="355"/>
                </a:cxn>
                <a:cxn ang="0">
                  <a:pos x="1181" y="401"/>
                </a:cxn>
                <a:cxn ang="0">
                  <a:pos x="1148" y="393"/>
                </a:cxn>
                <a:cxn ang="0">
                  <a:pos x="1649" y="707"/>
                </a:cxn>
                <a:cxn ang="0">
                  <a:pos x="1600" y="665"/>
                </a:cxn>
                <a:cxn ang="0">
                  <a:pos x="1587" y="593"/>
                </a:cxn>
                <a:cxn ang="0">
                  <a:pos x="1615" y="533"/>
                </a:cxn>
                <a:cxn ang="0">
                  <a:pos x="1678" y="487"/>
                </a:cxn>
                <a:cxn ang="0">
                  <a:pos x="1663" y="463"/>
                </a:cxn>
                <a:cxn ang="0">
                  <a:pos x="1589" y="467"/>
                </a:cxn>
                <a:cxn ang="0">
                  <a:pos x="1524" y="525"/>
                </a:cxn>
                <a:cxn ang="0">
                  <a:pos x="1476" y="646"/>
                </a:cxn>
                <a:cxn ang="0">
                  <a:pos x="1444" y="902"/>
                </a:cxn>
                <a:cxn ang="0">
                  <a:pos x="1450" y="1265"/>
                </a:cxn>
                <a:cxn ang="0">
                  <a:pos x="1549" y="1291"/>
                </a:cxn>
                <a:cxn ang="0">
                  <a:pos x="1581" y="1307"/>
                </a:cxn>
                <a:cxn ang="0">
                  <a:pos x="1577" y="1335"/>
                </a:cxn>
                <a:cxn ang="0">
                  <a:pos x="1080" y="1335"/>
                </a:cxn>
                <a:cxn ang="0">
                  <a:pos x="1076" y="1307"/>
                </a:cxn>
                <a:cxn ang="0">
                  <a:pos x="1108" y="1291"/>
                </a:cxn>
                <a:cxn ang="0">
                  <a:pos x="1185" y="1273"/>
                </a:cxn>
                <a:cxn ang="0">
                  <a:pos x="1214" y="554"/>
                </a:cxn>
                <a:cxn ang="0">
                  <a:pos x="1185" y="508"/>
                </a:cxn>
                <a:cxn ang="0">
                  <a:pos x="1111" y="494"/>
                </a:cxn>
                <a:cxn ang="0">
                  <a:pos x="1095" y="474"/>
                </a:cxn>
                <a:cxn ang="0">
                  <a:pos x="1103" y="448"/>
                </a:cxn>
                <a:cxn ang="0">
                  <a:pos x="1453" y="546"/>
                </a:cxn>
                <a:cxn ang="0">
                  <a:pos x="1526" y="443"/>
                </a:cxn>
                <a:cxn ang="0">
                  <a:pos x="1612" y="412"/>
                </a:cxn>
                <a:cxn ang="0">
                  <a:pos x="1744" y="441"/>
                </a:cxn>
                <a:cxn ang="0">
                  <a:pos x="1799" y="533"/>
                </a:cxn>
                <a:cxn ang="0">
                  <a:pos x="1794" y="644"/>
                </a:cxn>
                <a:cxn ang="0">
                  <a:pos x="1739" y="703"/>
                </a:cxn>
              </a:cxnLst>
              <a:rect l="0" t="0" r="r" b="b"/>
              <a:pathLst>
                <a:path w="1803" h="1339">
                  <a:moveTo>
                    <a:pt x="1141" y="379"/>
                  </a:moveTo>
                  <a:lnTo>
                    <a:pt x="1137" y="361"/>
                  </a:lnTo>
                  <a:lnTo>
                    <a:pt x="1133" y="343"/>
                  </a:lnTo>
                  <a:lnTo>
                    <a:pt x="1128" y="326"/>
                  </a:lnTo>
                  <a:lnTo>
                    <a:pt x="1122" y="310"/>
                  </a:lnTo>
                  <a:lnTo>
                    <a:pt x="1116" y="294"/>
                  </a:lnTo>
                  <a:lnTo>
                    <a:pt x="1109" y="279"/>
                  </a:lnTo>
                  <a:lnTo>
                    <a:pt x="1102" y="264"/>
                  </a:lnTo>
                  <a:lnTo>
                    <a:pt x="1094" y="251"/>
                  </a:lnTo>
                  <a:lnTo>
                    <a:pt x="1085" y="237"/>
                  </a:lnTo>
                  <a:lnTo>
                    <a:pt x="1076" y="223"/>
                  </a:lnTo>
                  <a:lnTo>
                    <a:pt x="1066" y="211"/>
                  </a:lnTo>
                  <a:lnTo>
                    <a:pt x="1056" y="200"/>
                  </a:lnTo>
                  <a:lnTo>
                    <a:pt x="1046" y="188"/>
                  </a:lnTo>
                  <a:lnTo>
                    <a:pt x="1035" y="178"/>
                  </a:lnTo>
                  <a:lnTo>
                    <a:pt x="1024" y="168"/>
                  </a:lnTo>
                  <a:lnTo>
                    <a:pt x="1012" y="158"/>
                  </a:lnTo>
                  <a:lnTo>
                    <a:pt x="1001" y="149"/>
                  </a:lnTo>
                  <a:lnTo>
                    <a:pt x="989" y="140"/>
                  </a:lnTo>
                  <a:lnTo>
                    <a:pt x="976" y="132"/>
                  </a:lnTo>
                  <a:lnTo>
                    <a:pt x="964" y="124"/>
                  </a:lnTo>
                  <a:lnTo>
                    <a:pt x="938" y="110"/>
                  </a:lnTo>
                  <a:lnTo>
                    <a:pt x="912" y="98"/>
                  </a:lnTo>
                  <a:lnTo>
                    <a:pt x="885" y="87"/>
                  </a:lnTo>
                  <a:lnTo>
                    <a:pt x="858" y="77"/>
                  </a:lnTo>
                  <a:lnTo>
                    <a:pt x="831" y="69"/>
                  </a:lnTo>
                  <a:lnTo>
                    <a:pt x="803" y="62"/>
                  </a:lnTo>
                  <a:lnTo>
                    <a:pt x="787" y="59"/>
                  </a:lnTo>
                  <a:lnTo>
                    <a:pt x="775" y="58"/>
                  </a:lnTo>
                  <a:lnTo>
                    <a:pt x="770" y="58"/>
                  </a:lnTo>
                  <a:lnTo>
                    <a:pt x="765" y="59"/>
                  </a:lnTo>
                  <a:lnTo>
                    <a:pt x="762" y="60"/>
                  </a:lnTo>
                  <a:lnTo>
                    <a:pt x="759" y="62"/>
                  </a:lnTo>
                  <a:lnTo>
                    <a:pt x="757" y="64"/>
                  </a:lnTo>
                  <a:lnTo>
                    <a:pt x="755" y="67"/>
                  </a:lnTo>
                  <a:lnTo>
                    <a:pt x="754" y="71"/>
                  </a:lnTo>
                  <a:lnTo>
                    <a:pt x="753" y="75"/>
                  </a:lnTo>
                  <a:lnTo>
                    <a:pt x="752" y="84"/>
                  </a:lnTo>
                  <a:lnTo>
                    <a:pt x="752" y="96"/>
                  </a:lnTo>
                  <a:lnTo>
                    <a:pt x="752" y="1168"/>
                  </a:lnTo>
                  <a:lnTo>
                    <a:pt x="752" y="1176"/>
                  </a:lnTo>
                  <a:lnTo>
                    <a:pt x="753" y="1183"/>
                  </a:lnTo>
                  <a:lnTo>
                    <a:pt x="755" y="1190"/>
                  </a:lnTo>
                  <a:lnTo>
                    <a:pt x="756" y="1197"/>
                  </a:lnTo>
                  <a:lnTo>
                    <a:pt x="759" y="1203"/>
                  </a:lnTo>
                  <a:lnTo>
                    <a:pt x="762" y="1209"/>
                  </a:lnTo>
                  <a:lnTo>
                    <a:pt x="765" y="1215"/>
                  </a:lnTo>
                  <a:lnTo>
                    <a:pt x="769" y="1220"/>
                  </a:lnTo>
                  <a:lnTo>
                    <a:pt x="777" y="1230"/>
                  </a:lnTo>
                  <a:lnTo>
                    <a:pt x="787" y="1238"/>
                  </a:lnTo>
                  <a:lnTo>
                    <a:pt x="799" y="1245"/>
                  </a:lnTo>
                  <a:lnTo>
                    <a:pt x="813" y="1251"/>
                  </a:lnTo>
                  <a:lnTo>
                    <a:pt x="827" y="1256"/>
                  </a:lnTo>
                  <a:lnTo>
                    <a:pt x="842" y="1260"/>
                  </a:lnTo>
                  <a:lnTo>
                    <a:pt x="858" y="1264"/>
                  </a:lnTo>
                  <a:lnTo>
                    <a:pt x="874" y="1266"/>
                  </a:lnTo>
                  <a:lnTo>
                    <a:pt x="892" y="1268"/>
                  </a:lnTo>
                  <a:lnTo>
                    <a:pt x="909" y="1270"/>
                  </a:lnTo>
                  <a:lnTo>
                    <a:pt x="927" y="1271"/>
                  </a:lnTo>
                  <a:lnTo>
                    <a:pt x="945" y="1271"/>
                  </a:lnTo>
                  <a:lnTo>
                    <a:pt x="948" y="1272"/>
                  </a:lnTo>
                  <a:lnTo>
                    <a:pt x="951" y="1274"/>
                  </a:lnTo>
                  <a:lnTo>
                    <a:pt x="953" y="1277"/>
                  </a:lnTo>
                  <a:lnTo>
                    <a:pt x="955" y="1282"/>
                  </a:lnTo>
                  <a:lnTo>
                    <a:pt x="957" y="1293"/>
                  </a:lnTo>
                  <a:lnTo>
                    <a:pt x="958" y="1305"/>
                  </a:lnTo>
                  <a:lnTo>
                    <a:pt x="957" y="1318"/>
                  </a:lnTo>
                  <a:lnTo>
                    <a:pt x="955" y="1328"/>
                  </a:lnTo>
                  <a:lnTo>
                    <a:pt x="953" y="1333"/>
                  </a:lnTo>
                  <a:lnTo>
                    <a:pt x="951" y="1336"/>
                  </a:lnTo>
                  <a:lnTo>
                    <a:pt x="948" y="1338"/>
                  </a:lnTo>
                  <a:lnTo>
                    <a:pt x="945" y="1339"/>
                  </a:lnTo>
                  <a:lnTo>
                    <a:pt x="875" y="1339"/>
                  </a:lnTo>
                  <a:lnTo>
                    <a:pt x="800" y="1339"/>
                  </a:lnTo>
                  <a:lnTo>
                    <a:pt x="722" y="1339"/>
                  </a:lnTo>
                  <a:lnTo>
                    <a:pt x="640" y="1339"/>
                  </a:lnTo>
                  <a:lnTo>
                    <a:pt x="556" y="1339"/>
                  </a:lnTo>
                  <a:lnTo>
                    <a:pt x="468" y="1339"/>
                  </a:lnTo>
                  <a:lnTo>
                    <a:pt x="380" y="1339"/>
                  </a:lnTo>
                  <a:lnTo>
                    <a:pt x="290" y="1339"/>
                  </a:lnTo>
                  <a:lnTo>
                    <a:pt x="287" y="1338"/>
                  </a:lnTo>
                  <a:lnTo>
                    <a:pt x="284" y="1336"/>
                  </a:lnTo>
                  <a:lnTo>
                    <a:pt x="282" y="1333"/>
                  </a:lnTo>
                  <a:lnTo>
                    <a:pt x="281" y="1328"/>
                  </a:lnTo>
                  <a:lnTo>
                    <a:pt x="278" y="1318"/>
                  </a:lnTo>
                  <a:lnTo>
                    <a:pt x="278" y="1305"/>
                  </a:lnTo>
                  <a:lnTo>
                    <a:pt x="278" y="1293"/>
                  </a:lnTo>
                  <a:lnTo>
                    <a:pt x="281" y="1282"/>
                  </a:lnTo>
                  <a:lnTo>
                    <a:pt x="282" y="1277"/>
                  </a:lnTo>
                  <a:lnTo>
                    <a:pt x="284" y="1274"/>
                  </a:lnTo>
                  <a:lnTo>
                    <a:pt x="287" y="1272"/>
                  </a:lnTo>
                  <a:lnTo>
                    <a:pt x="290" y="1271"/>
                  </a:lnTo>
                  <a:lnTo>
                    <a:pt x="308" y="1271"/>
                  </a:lnTo>
                  <a:lnTo>
                    <a:pt x="326" y="1270"/>
                  </a:lnTo>
                  <a:lnTo>
                    <a:pt x="343" y="1267"/>
                  </a:lnTo>
                  <a:lnTo>
                    <a:pt x="360" y="1265"/>
                  </a:lnTo>
                  <a:lnTo>
                    <a:pt x="377" y="1262"/>
                  </a:lnTo>
                  <a:lnTo>
                    <a:pt x="392" y="1259"/>
                  </a:lnTo>
                  <a:lnTo>
                    <a:pt x="407" y="1254"/>
                  </a:lnTo>
                  <a:lnTo>
                    <a:pt x="421" y="1249"/>
                  </a:lnTo>
                  <a:lnTo>
                    <a:pt x="433" y="1242"/>
                  </a:lnTo>
                  <a:lnTo>
                    <a:pt x="444" y="1235"/>
                  </a:lnTo>
                  <a:lnTo>
                    <a:pt x="454" y="1226"/>
                  </a:lnTo>
                  <a:lnTo>
                    <a:pt x="463" y="1217"/>
                  </a:lnTo>
                  <a:lnTo>
                    <a:pt x="466" y="1212"/>
                  </a:lnTo>
                  <a:lnTo>
                    <a:pt x="469" y="1207"/>
                  </a:lnTo>
                  <a:lnTo>
                    <a:pt x="472" y="1201"/>
                  </a:lnTo>
                  <a:lnTo>
                    <a:pt x="474" y="1195"/>
                  </a:lnTo>
                  <a:lnTo>
                    <a:pt x="476" y="1189"/>
                  </a:lnTo>
                  <a:lnTo>
                    <a:pt x="477" y="1182"/>
                  </a:lnTo>
                  <a:lnTo>
                    <a:pt x="478" y="1175"/>
                  </a:lnTo>
                  <a:lnTo>
                    <a:pt x="478" y="1168"/>
                  </a:lnTo>
                  <a:lnTo>
                    <a:pt x="478" y="96"/>
                  </a:lnTo>
                  <a:lnTo>
                    <a:pt x="478" y="84"/>
                  </a:lnTo>
                  <a:lnTo>
                    <a:pt x="477" y="75"/>
                  </a:lnTo>
                  <a:lnTo>
                    <a:pt x="476" y="71"/>
                  </a:lnTo>
                  <a:lnTo>
                    <a:pt x="475" y="67"/>
                  </a:lnTo>
                  <a:lnTo>
                    <a:pt x="473" y="64"/>
                  </a:lnTo>
                  <a:lnTo>
                    <a:pt x="470" y="62"/>
                  </a:lnTo>
                  <a:lnTo>
                    <a:pt x="468" y="60"/>
                  </a:lnTo>
                  <a:lnTo>
                    <a:pt x="464" y="59"/>
                  </a:lnTo>
                  <a:lnTo>
                    <a:pt x="460" y="58"/>
                  </a:lnTo>
                  <a:lnTo>
                    <a:pt x="455" y="58"/>
                  </a:lnTo>
                  <a:lnTo>
                    <a:pt x="442" y="59"/>
                  </a:lnTo>
                  <a:lnTo>
                    <a:pt x="425" y="62"/>
                  </a:lnTo>
                  <a:lnTo>
                    <a:pt x="412" y="65"/>
                  </a:lnTo>
                  <a:lnTo>
                    <a:pt x="398" y="70"/>
                  </a:lnTo>
                  <a:lnTo>
                    <a:pt x="385" y="75"/>
                  </a:lnTo>
                  <a:lnTo>
                    <a:pt x="370" y="80"/>
                  </a:lnTo>
                  <a:lnTo>
                    <a:pt x="356" y="87"/>
                  </a:lnTo>
                  <a:lnTo>
                    <a:pt x="342" y="94"/>
                  </a:lnTo>
                  <a:lnTo>
                    <a:pt x="328" y="101"/>
                  </a:lnTo>
                  <a:lnTo>
                    <a:pt x="313" y="109"/>
                  </a:lnTo>
                  <a:lnTo>
                    <a:pt x="299" y="118"/>
                  </a:lnTo>
                  <a:lnTo>
                    <a:pt x="284" y="128"/>
                  </a:lnTo>
                  <a:lnTo>
                    <a:pt x="270" y="138"/>
                  </a:lnTo>
                  <a:lnTo>
                    <a:pt x="255" y="148"/>
                  </a:lnTo>
                  <a:lnTo>
                    <a:pt x="241" y="159"/>
                  </a:lnTo>
                  <a:lnTo>
                    <a:pt x="227" y="171"/>
                  </a:lnTo>
                  <a:lnTo>
                    <a:pt x="213" y="183"/>
                  </a:lnTo>
                  <a:lnTo>
                    <a:pt x="200" y="196"/>
                  </a:lnTo>
                  <a:lnTo>
                    <a:pt x="187" y="209"/>
                  </a:lnTo>
                  <a:lnTo>
                    <a:pt x="174" y="222"/>
                  </a:lnTo>
                  <a:lnTo>
                    <a:pt x="162" y="237"/>
                  </a:lnTo>
                  <a:lnTo>
                    <a:pt x="150" y="252"/>
                  </a:lnTo>
                  <a:lnTo>
                    <a:pt x="139" y="267"/>
                  </a:lnTo>
                  <a:lnTo>
                    <a:pt x="128" y="282"/>
                  </a:lnTo>
                  <a:lnTo>
                    <a:pt x="118" y="298"/>
                  </a:lnTo>
                  <a:lnTo>
                    <a:pt x="108" y="314"/>
                  </a:lnTo>
                  <a:lnTo>
                    <a:pt x="99" y="330"/>
                  </a:lnTo>
                  <a:lnTo>
                    <a:pt x="91" y="347"/>
                  </a:lnTo>
                  <a:lnTo>
                    <a:pt x="83" y="364"/>
                  </a:lnTo>
                  <a:lnTo>
                    <a:pt x="76" y="382"/>
                  </a:lnTo>
                  <a:lnTo>
                    <a:pt x="70" y="400"/>
                  </a:lnTo>
                  <a:lnTo>
                    <a:pt x="65" y="418"/>
                  </a:lnTo>
                  <a:lnTo>
                    <a:pt x="60" y="437"/>
                  </a:lnTo>
                  <a:lnTo>
                    <a:pt x="57" y="455"/>
                  </a:lnTo>
                  <a:lnTo>
                    <a:pt x="55" y="460"/>
                  </a:lnTo>
                  <a:lnTo>
                    <a:pt x="52" y="465"/>
                  </a:lnTo>
                  <a:lnTo>
                    <a:pt x="49" y="469"/>
                  </a:lnTo>
                  <a:lnTo>
                    <a:pt x="45" y="472"/>
                  </a:lnTo>
                  <a:lnTo>
                    <a:pt x="41" y="474"/>
                  </a:lnTo>
                  <a:lnTo>
                    <a:pt x="36" y="476"/>
                  </a:lnTo>
                  <a:lnTo>
                    <a:pt x="31" y="477"/>
                  </a:lnTo>
                  <a:lnTo>
                    <a:pt x="26" y="477"/>
                  </a:lnTo>
                  <a:lnTo>
                    <a:pt x="21" y="477"/>
                  </a:lnTo>
                  <a:lnTo>
                    <a:pt x="16" y="476"/>
                  </a:lnTo>
                  <a:lnTo>
                    <a:pt x="12" y="474"/>
                  </a:lnTo>
                  <a:lnTo>
                    <a:pt x="8" y="472"/>
                  </a:lnTo>
                  <a:lnTo>
                    <a:pt x="4" y="469"/>
                  </a:lnTo>
                  <a:lnTo>
                    <a:pt x="2" y="465"/>
                  </a:lnTo>
                  <a:lnTo>
                    <a:pt x="0" y="460"/>
                  </a:lnTo>
                  <a:lnTo>
                    <a:pt x="0" y="455"/>
                  </a:lnTo>
                  <a:lnTo>
                    <a:pt x="0" y="427"/>
                  </a:lnTo>
                  <a:lnTo>
                    <a:pt x="0" y="371"/>
                  </a:lnTo>
                  <a:lnTo>
                    <a:pt x="0" y="298"/>
                  </a:lnTo>
                  <a:lnTo>
                    <a:pt x="0" y="216"/>
                  </a:lnTo>
                  <a:lnTo>
                    <a:pt x="0" y="137"/>
                  </a:lnTo>
                  <a:lnTo>
                    <a:pt x="0" y="68"/>
                  </a:lnTo>
                  <a:lnTo>
                    <a:pt x="0" y="18"/>
                  </a:lnTo>
                  <a:lnTo>
                    <a:pt x="0" y="0"/>
                  </a:lnTo>
                  <a:lnTo>
                    <a:pt x="1197" y="0"/>
                  </a:lnTo>
                  <a:lnTo>
                    <a:pt x="1197" y="15"/>
                  </a:lnTo>
                  <a:lnTo>
                    <a:pt x="1197" y="56"/>
                  </a:lnTo>
                  <a:lnTo>
                    <a:pt x="1197" y="113"/>
                  </a:lnTo>
                  <a:lnTo>
                    <a:pt x="1197" y="179"/>
                  </a:lnTo>
                  <a:lnTo>
                    <a:pt x="1197" y="247"/>
                  </a:lnTo>
                  <a:lnTo>
                    <a:pt x="1197" y="308"/>
                  </a:lnTo>
                  <a:lnTo>
                    <a:pt x="1197" y="355"/>
                  </a:lnTo>
                  <a:lnTo>
                    <a:pt x="1197" y="379"/>
                  </a:lnTo>
                  <a:lnTo>
                    <a:pt x="1197" y="384"/>
                  </a:lnTo>
                  <a:lnTo>
                    <a:pt x="1195" y="389"/>
                  </a:lnTo>
                  <a:lnTo>
                    <a:pt x="1192" y="393"/>
                  </a:lnTo>
                  <a:lnTo>
                    <a:pt x="1189" y="396"/>
                  </a:lnTo>
                  <a:lnTo>
                    <a:pt x="1185" y="398"/>
                  </a:lnTo>
                  <a:lnTo>
                    <a:pt x="1181" y="401"/>
                  </a:lnTo>
                  <a:lnTo>
                    <a:pt x="1176" y="402"/>
                  </a:lnTo>
                  <a:lnTo>
                    <a:pt x="1171" y="402"/>
                  </a:lnTo>
                  <a:lnTo>
                    <a:pt x="1166" y="402"/>
                  </a:lnTo>
                  <a:lnTo>
                    <a:pt x="1161" y="401"/>
                  </a:lnTo>
                  <a:lnTo>
                    <a:pt x="1156" y="398"/>
                  </a:lnTo>
                  <a:lnTo>
                    <a:pt x="1152" y="396"/>
                  </a:lnTo>
                  <a:lnTo>
                    <a:pt x="1148" y="393"/>
                  </a:lnTo>
                  <a:lnTo>
                    <a:pt x="1145" y="389"/>
                  </a:lnTo>
                  <a:lnTo>
                    <a:pt x="1142" y="384"/>
                  </a:lnTo>
                  <a:lnTo>
                    <a:pt x="1141" y="379"/>
                  </a:lnTo>
                  <a:close/>
                  <a:moveTo>
                    <a:pt x="1681" y="713"/>
                  </a:moveTo>
                  <a:lnTo>
                    <a:pt x="1669" y="712"/>
                  </a:lnTo>
                  <a:lnTo>
                    <a:pt x="1659" y="710"/>
                  </a:lnTo>
                  <a:lnTo>
                    <a:pt x="1649" y="707"/>
                  </a:lnTo>
                  <a:lnTo>
                    <a:pt x="1639" y="704"/>
                  </a:lnTo>
                  <a:lnTo>
                    <a:pt x="1630" y="699"/>
                  </a:lnTo>
                  <a:lnTo>
                    <a:pt x="1623" y="694"/>
                  </a:lnTo>
                  <a:lnTo>
                    <a:pt x="1616" y="688"/>
                  </a:lnTo>
                  <a:lnTo>
                    <a:pt x="1610" y="681"/>
                  </a:lnTo>
                  <a:lnTo>
                    <a:pt x="1604" y="673"/>
                  </a:lnTo>
                  <a:lnTo>
                    <a:pt x="1600" y="665"/>
                  </a:lnTo>
                  <a:lnTo>
                    <a:pt x="1596" y="656"/>
                  </a:lnTo>
                  <a:lnTo>
                    <a:pt x="1592" y="646"/>
                  </a:lnTo>
                  <a:lnTo>
                    <a:pt x="1590" y="636"/>
                  </a:lnTo>
                  <a:lnTo>
                    <a:pt x="1588" y="625"/>
                  </a:lnTo>
                  <a:lnTo>
                    <a:pt x="1587" y="613"/>
                  </a:lnTo>
                  <a:lnTo>
                    <a:pt x="1586" y="601"/>
                  </a:lnTo>
                  <a:lnTo>
                    <a:pt x="1587" y="593"/>
                  </a:lnTo>
                  <a:lnTo>
                    <a:pt x="1587" y="586"/>
                  </a:lnTo>
                  <a:lnTo>
                    <a:pt x="1589" y="579"/>
                  </a:lnTo>
                  <a:lnTo>
                    <a:pt x="1590" y="572"/>
                  </a:lnTo>
                  <a:lnTo>
                    <a:pt x="1595" y="560"/>
                  </a:lnTo>
                  <a:lnTo>
                    <a:pt x="1601" y="550"/>
                  </a:lnTo>
                  <a:lnTo>
                    <a:pt x="1608" y="541"/>
                  </a:lnTo>
                  <a:lnTo>
                    <a:pt x="1615" y="533"/>
                  </a:lnTo>
                  <a:lnTo>
                    <a:pt x="1624" y="526"/>
                  </a:lnTo>
                  <a:lnTo>
                    <a:pt x="1632" y="521"/>
                  </a:lnTo>
                  <a:lnTo>
                    <a:pt x="1650" y="510"/>
                  </a:lnTo>
                  <a:lnTo>
                    <a:pt x="1665" y="501"/>
                  </a:lnTo>
                  <a:lnTo>
                    <a:pt x="1670" y="497"/>
                  </a:lnTo>
                  <a:lnTo>
                    <a:pt x="1675" y="492"/>
                  </a:lnTo>
                  <a:lnTo>
                    <a:pt x="1678" y="487"/>
                  </a:lnTo>
                  <a:lnTo>
                    <a:pt x="1679" y="481"/>
                  </a:lnTo>
                  <a:lnTo>
                    <a:pt x="1679" y="477"/>
                  </a:lnTo>
                  <a:lnTo>
                    <a:pt x="1678" y="474"/>
                  </a:lnTo>
                  <a:lnTo>
                    <a:pt x="1676" y="471"/>
                  </a:lnTo>
                  <a:lnTo>
                    <a:pt x="1675" y="469"/>
                  </a:lnTo>
                  <a:lnTo>
                    <a:pt x="1670" y="465"/>
                  </a:lnTo>
                  <a:lnTo>
                    <a:pt x="1663" y="463"/>
                  </a:lnTo>
                  <a:lnTo>
                    <a:pt x="1655" y="461"/>
                  </a:lnTo>
                  <a:lnTo>
                    <a:pt x="1646" y="461"/>
                  </a:lnTo>
                  <a:lnTo>
                    <a:pt x="1635" y="461"/>
                  </a:lnTo>
                  <a:lnTo>
                    <a:pt x="1625" y="461"/>
                  </a:lnTo>
                  <a:lnTo>
                    <a:pt x="1613" y="462"/>
                  </a:lnTo>
                  <a:lnTo>
                    <a:pt x="1601" y="464"/>
                  </a:lnTo>
                  <a:lnTo>
                    <a:pt x="1589" y="467"/>
                  </a:lnTo>
                  <a:lnTo>
                    <a:pt x="1579" y="472"/>
                  </a:lnTo>
                  <a:lnTo>
                    <a:pt x="1568" y="478"/>
                  </a:lnTo>
                  <a:lnTo>
                    <a:pt x="1559" y="486"/>
                  </a:lnTo>
                  <a:lnTo>
                    <a:pt x="1549" y="494"/>
                  </a:lnTo>
                  <a:lnTo>
                    <a:pt x="1541" y="503"/>
                  </a:lnTo>
                  <a:lnTo>
                    <a:pt x="1532" y="514"/>
                  </a:lnTo>
                  <a:lnTo>
                    <a:pt x="1524" y="525"/>
                  </a:lnTo>
                  <a:lnTo>
                    <a:pt x="1517" y="538"/>
                  </a:lnTo>
                  <a:lnTo>
                    <a:pt x="1510" y="551"/>
                  </a:lnTo>
                  <a:lnTo>
                    <a:pt x="1503" y="565"/>
                  </a:lnTo>
                  <a:lnTo>
                    <a:pt x="1497" y="581"/>
                  </a:lnTo>
                  <a:lnTo>
                    <a:pt x="1491" y="596"/>
                  </a:lnTo>
                  <a:lnTo>
                    <a:pt x="1485" y="612"/>
                  </a:lnTo>
                  <a:lnTo>
                    <a:pt x="1476" y="646"/>
                  </a:lnTo>
                  <a:lnTo>
                    <a:pt x="1467" y="681"/>
                  </a:lnTo>
                  <a:lnTo>
                    <a:pt x="1460" y="717"/>
                  </a:lnTo>
                  <a:lnTo>
                    <a:pt x="1455" y="756"/>
                  </a:lnTo>
                  <a:lnTo>
                    <a:pt x="1450" y="793"/>
                  </a:lnTo>
                  <a:lnTo>
                    <a:pt x="1447" y="830"/>
                  </a:lnTo>
                  <a:lnTo>
                    <a:pt x="1445" y="867"/>
                  </a:lnTo>
                  <a:lnTo>
                    <a:pt x="1444" y="902"/>
                  </a:lnTo>
                  <a:lnTo>
                    <a:pt x="1436" y="1234"/>
                  </a:lnTo>
                  <a:lnTo>
                    <a:pt x="1436" y="1239"/>
                  </a:lnTo>
                  <a:lnTo>
                    <a:pt x="1437" y="1243"/>
                  </a:lnTo>
                  <a:lnTo>
                    <a:pt x="1438" y="1247"/>
                  </a:lnTo>
                  <a:lnTo>
                    <a:pt x="1440" y="1251"/>
                  </a:lnTo>
                  <a:lnTo>
                    <a:pt x="1444" y="1259"/>
                  </a:lnTo>
                  <a:lnTo>
                    <a:pt x="1450" y="1265"/>
                  </a:lnTo>
                  <a:lnTo>
                    <a:pt x="1457" y="1271"/>
                  </a:lnTo>
                  <a:lnTo>
                    <a:pt x="1466" y="1276"/>
                  </a:lnTo>
                  <a:lnTo>
                    <a:pt x="1475" y="1280"/>
                  </a:lnTo>
                  <a:lnTo>
                    <a:pt x="1485" y="1283"/>
                  </a:lnTo>
                  <a:lnTo>
                    <a:pt x="1507" y="1287"/>
                  </a:lnTo>
                  <a:lnTo>
                    <a:pt x="1529" y="1290"/>
                  </a:lnTo>
                  <a:lnTo>
                    <a:pt x="1549" y="1291"/>
                  </a:lnTo>
                  <a:lnTo>
                    <a:pt x="1566" y="1291"/>
                  </a:lnTo>
                  <a:lnTo>
                    <a:pt x="1570" y="1292"/>
                  </a:lnTo>
                  <a:lnTo>
                    <a:pt x="1573" y="1293"/>
                  </a:lnTo>
                  <a:lnTo>
                    <a:pt x="1575" y="1296"/>
                  </a:lnTo>
                  <a:lnTo>
                    <a:pt x="1578" y="1299"/>
                  </a:lnTo>
                  <a:lnTo>
                    <a:pt x="1579" y="1302"/>
                  </a:lnTo>
                  <a:lnTo>
                    <a:pt x="1581" y="1307"/>
                  </a:lnTo>
                  <a:lnTo>
                    <a:pt x="1582" y="1311"/>
                  </a:lnTo>
                  <a:lnTo>
                    <a:pt x="1583" y="1315"/>
                  </a:lnTo>
                  <a:lnTo>
                    <a:pt x="1583" y="1320"/>
                  </a:lnTo>
                  <a:lnTo>
                    <a:pt x="1582" y="1324"/>
                  </a:lnTo>
                  <a:lnTo>
                    <a:pt x="1581" y="1328"/>
                  </a:lnTo>
                  <a:lnTo>
                    <a:pt x="1580" y="1332"/>
                  </a:lnTo>
                  <a:lnTo>
                    <a:pt x="1577" y="1335"/>
                  </a:lnTo>
                  <a:lnTo>
                    <a:pt x="1574" y="1337"/>
                  </a:lnTo>
                  <a:lnTo>
                    <a:pt x="1571" y="1339"/>
                  </a:lnTo>
                  <a:lnTo>
                    <a:pt x="1566" y="1339"/>
                  </a:lnTo>
                  <a:lnTo>
                    <a:pt x="1091" y="1339"/>
                  </a:lnTo>
                  <a:lnTo>
                    <a:pt x="1086" y="1339"/>
                  </a:lnTo>
                  <a:lnTo>
                    <a:pt x="1083" y="1337"/>
                  </a:lnTo>
                  <a:lnTo>
                    <a:pt x="1080" y="1335"/>
                  </a:lnTo>
                  <a:lnTo>
                    <a:pt x="1077" y="1332"/>
                  </a:lnTo>
                  <a:lnTo>
                    <a:pt x="1076" y="1328"/>
                  </a:lnTo>
                  <a:lnTo>
                    <a:pt x="1075" y="1324"/>
                  </a:lnTo>
                  <a:lnTo>
                    <a:pt x="1074" y="1320"/>
                  </a:lnTo>
                  <a:lnTo>
                    <a:pt x="1074" y="1315"/>
                  </a:lnTo>
                  <a:lnTo>
                    <a:pt x="1075" y="1311"/>
                  </a:lnTo>
                  <a:lnTo>
                    <a:pt x="1076" y="1307"/>
                  </a:lnTo>
                  <a:lnTo>
                    <a:pt x="1077" y="1302"/>
                  </a:lnTo>
                  <a:lnTo>
                    <a:pt x="1079" y="1299"/>
                  </a:lnTo>
                  <a:lnTo>
                    <a:pt x="1081" y="1296"/>
                  </a:lnTo>
                  <a:lnTo>
                    <a:pt x="1084" y="1293"/>
                  </a:lnTo>
                  <a:lnTo>
                    <a:pt x="1087" y="1292"/>
                  </a:lnTo>
                  <a:lnTo>
                    <a:pt x="1091" y="1291"/>
                  </a:lnTo>
                  <a:lnTo>
                    <a:pt x="1108" y="1291"/>
                  </a:lnTo>
                  <a:lnTo>
                    <a:pt x="1127" y="1289"/>
                  </a:lnTo>
                  <a:lnTo>
                    <a:pt x="1137" y="1288"/>
                  </a:lnTo>
                  <a:lnTo>
                    <a:pt x="1148" y="1286"/>
                  </a:lnTo>
                  <a:lnTo>
                    <a:pt x="1158" y="1284"/>
                  </a:lnTo>
                  <a:lnTo>
                    <a:pt x="1167" y="1281"/>
                  </a:lnTo>
                  <a:lnTo>
                    <a:pt x="1177" y="1278"/>
                  </a:lnTo>
                  <a:lnTo>
                    <a:pt x="1185" y="1273"/>
                  </a:lnTo>
                  <a:lnTo>
                    <a:pt x="1193" y="1268"/>
                  </a:lnTo>
                  <a:lnTo>
                    <a:pt x="1200" y="1262"/>
                  </a:lnTo>
                  <a:lnTo>
                    <a:pt x="1206" y="1255"/>
                  </a:lnTo>
                  <a:lnTo>
                    <a:pt x="1210" y="1248"/>
                  </a:lnTo>
                  <a:lnTo>
                    <a:pt x="1213" y="1239"/>
                  </a:lnTo>
                  <a:lnTo>
                    <a:pt x="1214" y="1230"/>
                  </a:lnTo>
                  <a:lnTo>
                    <a:pt x="1214" y="554"/>
                  </a:lnTo>
                  <a:lnTo>
                    <a:pt x="1213" y="545"/>
                  </a:lnTo>
                  <a:lnTo>
                    <a:pt x="1211" y="536"/>
                  </a:lnTo>
                  <a:lnTo>
                    <a:pt x="1208" y="529"/>
                  </a:lnTo>
                  <a:lnTo>
                    <a:pt x="1203" y="522"/>
                  </a:lnTo>
                  <a:lnTo>
                    <a:pt x="1198" y="517"/>
                  </a:lnTo>
                  <a:lnTo>
                    <a:pt x="1192" y="512"/>
                  </a:lnTo>
                  <a:lnTo>
                    <a:pt x="1185" y="508"/>
                  </a:lnTo>
                  <a:lnTo>
                    <a:pt x="1178" y="504"/>
                  </a:lnTo>
                  <a:lnTo>
                    <a:pt x="1170" y="501"/>
                  </a:lnTo>
                  <a:lnTo>
                    <a:pt x="1161" y="499"/>
                  </a:lnTo>
                  <a:lnTo>
                    <a:pt x="1153" y="497"/>
                  </a:lnTo>
                  <a:lnTo>
                    <a:pt x="1144" y="496"/>
                  </a:lnTo>
                  <a:lnTo>
                    <a:pt x="1127" y="494"/>
                  </a:lnTo>
                  <a:lnTo>
                    <a:pt x="1111" y="494"/>
                  </a:lnTo>
                  <a:lnTo>
                    <a:pt x="1108" y="493"/>
                  </a:lnTo>
                  <a:lnTo>
                    <a:pt x="1105" y="492"/>
                  </a:lnTo>
                  <a:lnTo>
                    <a:pt x="1102" y="489"/>
                  </a:lnTo>
                  <a:lnTo>
                    <a:pt x="1100" y="486"/>
                  </a:lnTo>
                  <a:lnTo>
                    <a:pt x="1098" y="483"/>
                  </a:lnTo>
                  <a:lnTo>
                    <a:pt x="1096" y="479"/>
                  </a:lnTo>
                  <a:lnTo>
                    <a:pt x="1095" y="474"/>
                  </a:lnTo>
                  <a:lnTo>
                    <a:pt x="1095" y="470"/>
                  </a:lnTo>
                  <a:lnTo>
                    <a:pt x="1095" y="466"/>
                  </a:lnTo>
                  <a:lnTo>
                    <a:pt x="1095" y="461"/>
                  </a:lnTo>
                  <a:lnTo>
                    <a:pt x="1096" y="457"/>
                  </a:lnTo>
                  <a:lnTo>
                    <a:pt x="1098" y="454"/>
                  </a:lnTo>
                  <a:lnTo>
                    <a:pt x="1100" y="451"/>
                  </a:lnTo>
                  <a:lnTo>
                    <a:pt x="1103" y="448"/>
                  </a:lnTo>
                  <a:lnTo>
                    <a:pt x="1107" y="447"/>
                  </a:lnTo>
                  <a:lnTo>
                    <a:pt x="1111" y="446"/>
                  </a:lnTo>
                  <a:lnTo>
                    <a:pt x="1433" y="446"/>
                  </a:lnTo>
                  <a:lnTo>
                    <a:pt x="1433" y="606"/>
                  </a:lnTo>
                  <a:lnTo>
                    <a:pt x="1439" y="586"/>
                  </a:lnTo>
                  <a:lnTo>
                    <a:pt x="1446" y="565"/>
                  </a:lnTo>
                  <a:lnTo>
                    <a:pt x="1453" y="546"/>
                  </a:lnTo>
                  <a:lnTo>
                    <a:pt x="1461" y="528"/>
                  </a:lnTo>
                  <a:lnTo>
                    <a:pt x="1469" y="511"/>
                  </a:lnTo>
                  <a:lnTo>
                    <a:pt x="1479" y="495"/>
                  </a:lnTo>
                  <a:lnTo>
                    <a:pt x="1489" y="480"/>
                  </a:lnTo>
                  <a:lnTo>
                    <a:pt x="1500" y="467"/>
                  </a:lnTo>
                  <a:lnTo>
                    <a:pt x="1512" y="454"/>
                  </a:lnTo>
                  <a:lnTo>
                    <a:pt x="1526" y="443"/>
                  </a:lnTo>
                  <a:lnTo>
                    <a:pt x="1540" y="434"/>
                  </a:lnTo>
                  <a:lnTo>
                    <a:pt x="1556" y="426"/>
                  </a:lnTo>
                  <a:lnTo>
                    <a:pt x="1565" y="423"/>
                  </a:lnTo>
                  <a:lnTo>
                    <a:pt x="1573" y="420"/>
                  </a:lnTo>
                  <a:lnTo>
                    <a:pt x="1582" y="417"/>
                  </a:lnTo>
                  <a:lnTo>
                    <a:pt x="1592" y="415"/>
                  </a:lnTo>
                  <a:lnTo>
                    <a:pt x="1612" y="412"/>
                  </a:lnTo>
                  <a:lnTo>
                    <a:pt x="1634" y="411"/>
                  </a:lnTo>
                  <a:lnTo>
                    <a:pt x="1658" y="412"/>
                  </a:lnTo>
                  <a:lnTo>
                    <a:pt x="1678" y="415"/>
                  </a:lnTo>
                  <a:lnTo>
                    <a:pt x="1697" y="419"/>
                  </a:lnTo>
                  <a:lnTo>
                    <a:pt x="1715" y="425"/>
                  </a:lnTo>
                  <a:lnTo>
                    <a:pt x="1730" y="433"/>
                  </a:lnTo>
                  <a:lnTo>
                    <a:pt x="1744" y="441"/>
                  </a:lnTo>
                  <a:lnTo>
                    <a:pt x="1756" y="451"/>
                  </a:lnTo>
                  <a:lnTo>
                    <a:pt x="1767" y="462"/>
                  </a:lnTo>
                  <a:lnTo>
                    <a:pt x="1776" y="475"/>
                  </a:lnTo>
                  <a:lnTo>
                    <a:pt x="1783" y="488"/>
                  </a:lnTo>
                  <a:lnTo>
                    <a:pt x="1790" y="502"/>
                  </a:lnTo>
                  <a:lnTo>
                    <a:pt x="1795" y="517"/>
                  </a:lnTo>
                  <a:lnTo>
                    <a:pt x="1799" y="533"/>
                  </a:lnTo>
                  <a:lnTo>
                    <a:pt x="1801" y="549"/>
                  </a:lnTo>
                  <a:lnTo>
                    <a:pt x="1803" y="566"/>
                  </a:lnTo>
                  <a:lnTo>
                    <a:pt x="1803" y="584"/>
                  </a:lnTo>
                  <a:lnTo>
                    <a:pt x="1803" y="601"/>
                  </a:lnTo>
                  <a:lnTo>
                    <a:pt x="1801" y="617"/>
                  </a:lnTo>
                  <a:lnTo>
                    <a:pt x="1798" y="631"/>
                  </a:lnTo>
                  <a:lnTo>
                    <a:pt x="1794" y="644"/>
                  </a:lnTo>
                  <a:lnTo>
                    <a:pt x="1789" y="656"/>
                  </a:lnTo>
                  <a:lnTo>
                    <a:pt x="1782" y="667"/>
                  </a:lnTo>
                  <a:lnTo>
                    <a:pt x="1775" y="676"/>
                  </a:lnTo>
                  <a:lnTo>
                    <a:pt x="1767" y="684"/>
                  </a:lnTo>
                  <a:lnTo>
                    <a:pt x="1759" y="691"/>
                  </a:lnTo>
                  <a:lnTo>
                    <a:pt x="1749" y="698"/>
                  </a:lnTo>
                  <a:lnTo>
                    <a:pt x="1739" y="703"/>
                  </a:lnTo>
                  <a:lnTo>
                    <a:pt x="1728" y="707"/>
                  </a:lnTo>
                  <a:lnTo>
                    <a:pt x="1717" y="710"/>
                  </a:lnTo>
                  <a:lnTo>
                    <a:pt x="1705" y="712"/>
                  </a:lnTo>
                  <a:lnTo>
                    <a:pt x="1693" y="713"/>
                  </a:lnTo>
                  <a:lnTo>
                    <a:pt x="1681" y="713"/>
                  </a:lnTo>
                  <a:close/>
                </a:path>
              </a:pathLst>
            </a:custGeom>
            <a:solidFill>
              <a:srgbClr val="006A53"/>
            </a:solidFill>
            <a:ln w="9525">
              <a:noFill/>
              <a:round/>
              <a:headEnd/>
              <a:tailEnd/>
            </a:ln>
          </p:spPr>
          <p:txBody>
            <a:bodyPr/>
            <a:lstStyle/>
            <a:p>
              <a:pPr>
                <a:defRPr/>
              </a:pPr>
              <a:endParaRPr lang="en-US" dirty="0"/>
            </a:p>
          </p:txBody>
        </p:sp>
      </p:grpSp>
      <p:pic>
        <p:nvPicPr>
          <p:cNvPr id="1033" name="Picture 203"/>
          <p:cNvPicPr>
            <a:picLocks noChangeAspect="1" noChangeArrowheads="1"/>
          </p:cNvPicPr>
          <p:nvPr/>
        </p:nvPicPr>
        <p:blipFill>
          <a:blip r:embed="rId15" cstate="print">
            <a:lum bright="12000"/>
          </a:blip>
          <a:srcRect l="10063" t="6898" b="8154"/>
          <a:stretch>
            <a:fillRect/>
          </a:stretch>
        </p:blipFill>
        <p:spPr bwMode="auto">
          <a:xfrm>
            <a:off x="104775" y="77788"/>
            <a:ext cx="755650" cy="708025"/>
          </a:xfrm>
          <a:prstGeom prst="rect">
            <a:avLst/>
          </a:prstGeom>
          <a:noFill/>
          <a:ln w="9525" algn="ctr">
            <a:noFill/>
            <a:miter lim="800000"/>
            <a:headEnd/>
            <a:tailEnd/>
          </a:ln>
        </p:spPr>
      </p:pic>
    </p:spTree>
  </p:cSld>
  <p:clrMap bg1="lt1" tx1="dk1" bg2="lt2" tx2="dk2" accent1="accent1" accent2="accent2" accent3="accent3" accent4="accent4" accent5="accent5" accent6="accent6" hlink="hlink" folHlink="folHlink"/>
  <p:sldLayoutIdLst>
    <p:sldLayoutId id="2147483975" r:id="rId1"/>
    <p:sldLayoutId id="2147483954" r:id="rId2"/>
    <p:sldLayoutId id="2147483984" r:id="rId3"/>
    <p:sldLayoutId id="2147483983" r:id="rId4"/>
    <p:sldLayoutId id="2147483982" r:id="rId5"/>
    <p:sldLayoutId id="2147483981" r:id="rId6"/>
    <p:sldLayoutId id="2147483976" r:id="rId7"/>
    <p:sldLayoutId id="2147483977" r:id="rId8"/>
    <p:sldLayoutId id="2147483978" r:id="rId9"/>
    <p:sldLayoutId id="2147483979" r:id="rId10"/>
    <p:sldLayoutId id="2147483980" r:id="rId11"/>
    <p:sldLayoutId id="2147483985" r:id="rId12"/>
    <p:sldLayoutId id="2147483986" r:id="rId13"/>
  </p:sldLayoutIdLst>
  <p:transition>
    <p:fade/>
  </p:transition>
  <p:timing>
    <p:tnLst>
      <p:par>
        <p:cTn id="1" dur="indefinite" restart="never" nodeType="tmRoot"/>
      </p:par>
    </p:tnLst>
  </p:timing>
  <p:txStyles>
    <p:titleStyle>
      <a:lvl1pPr algn="l" defTabSz="1019175" rtl="0" eaLnBrk="0" fontAlgn="base" hangingPunct="0">
        <a:lnSpc>
          <a:spcPct val="80000"/>
        </a:lnSpc>
        <a:spcBef>
          <a:spcPct val="0"/>
        </a:spcBef>
        <a:spcAft>
          <a:spcPct val="0"/>
        </a:spcAft>
        <a:tabLst>
          <a:tab pos="3949700" algn="r"/>
        </a:tabLst>
        <a:defRPr sz="2300" b="1">
          <a:solidFill>
            <a:srgbClr val="FFFFFF"/>
          </a:solidFill>
          <a:latin typeface="+mj-lt"/>
          <a:ea typeface="+mj-ea"/>
          <a:cs typeface="+mj-cs"/>
        </a:defRPr>
      </a:lvl1pPr>
      <a:lvl2pPr algn="l" defTabSz="1019175" rtl="0" eaLnBrk="0" fontAlgn="base" hangingPunct="0">
        <a:lnSpc>
          <a:spcPct val="80000"/>
        </a:lnSpc>
        <a:spcBef>
          <a:spcPct val="0"/>
        </a:spcBef>
        <a:spcAft>
          <a:spcPct val="0"/>
        </a:spcAft>
        <a:tabLst>
          <a:tab pos="3949700" algn="r"/>
        </a:tabLst>
        <a:defRPr sz="2300" b="1">
          <a:solidFill>
            <a:srgbClr val="FFFFFF"/>
          </a:solidFill>
          <a:latin typeface="Century Gothic" pitchFamily="34" charset="0"/>
          <a:cs typeface="Arial" charset="0"/>
        </a:defRPr>
      </a:lvl2pPr>
      <a:lvl3pPr algn="l" defTabSz="1019175" rtl="0" eaLnBrk="0" fontAlgn="base" hangingPunct="0">
        <a:lnSpc>
          <a:spcPct val="80000"/>
        </a:lnSpc>
        <a:spcBef>
          <a:spcPct val="0"/>
        </a:spcBef>
        <a:spcAft>
          <a:spcPct val="0"/>
        </a:spcAft>
        <a:tabLst>
          <a:tab pos="3949700" algn="r"/>
        </a:tabLst>
        <a:defRPr sz="2300" b="1">
          <a:solidFill>
            <a:srgbClr val="FFFFFF"/>
          </a:solidFill>
          <a:latin typeface="Century Gothic" pitchFamily="34" charset="0"/>
          <a:cs typeface="Arial" charset="0"/>
        </a:defRPr>
      </a:lvl3pPr>
      <a:lvl4pPr algn="l" defTabSz="1019175" rtl="0" eaLnBrk="0" fontAlgn="base" hangingPunct="0">
        <a:lnSpc>
          <a:spcPct val="80000"/>
        </a:lnSpc>
        <a:spcBef>
          <a:spcPct val="0"/>
        </a:spcBef>
        <a:spcAft>
          <a:spcPct val="0"/>
        </a:spcAft>
        <a:tabLst>
          <a:tab pos="3949700" algn="r"/>
        </a:tabLst>
        <a:defRPr sz="2300" b="1">
          <a:solidFill>
            <a:srgbClr val="FFFFFF"/>
          </a:solidFill>
          <a:latin typeface="Century Gothic" pitchFamily="34" charset="0"/>
          <a:cs typeface="Arial" charset="0"/>
        </a:defRPr>
      </a:lvl4pPr>
      <a:lvl5pPr algn="l" defTabSz="1019175" rtl="0" eaLnBrk="0" fontAlgn="base" hangingPunct="0">
        <a:lnSpc>
          <a:spcPct val="80000"/>
        </a:lnSpc>
        <a:spcBef>
          <a:spcPct val="0"/>
        </a:spcBef>
        <a:spcAft>
          <a:spcPct val="0"/>
        </a:spcAft>
        <a:tabLst>
          <a:tab pos="3949700" algn="r"/>
        </a:tabLst>
        <a:defRPr sz="2300" b="1">
          <a:solidFill>
            <a:srgbClr val="FFFFFF"/>
          </a:solidFill>
          <a:latin typeface="Century Gothic" pitchFamily="34" charset="0"/>
          <a:cs typeface="Arial" charset="0"/>
        </a:defRPr>
      </a:lvl5pPr>
      <a:lvl6pPr marL="457200" algn="l" defTabSz="1019175" rtl="0" eaLnBrk="0" fontAlgn="base" hangingPunct="0">
        <a:lnSpc>
          <a:spcPct val="80000"/>
        </a:lnSpc>
        <a:spcBef>
          <a:spcPct val="0"/>
        </a:spcBef>
        <a:spcAft>
          <a:spcPct val="0"/>
        </a:spcAft>
        <a:tabLst>
          <a:tab pos="3949700" algn="r"/>
        </a:tabLst>
        <a:defRPr sz="2300" b="1">
          <a:solidFill>
            <a:srgbClr val="FFFFFF"/>
          </a:solidFill>
          <a:latin typeface="Century Gothic" pitchFamily="34" charset="0"/>
          <a:cs typeface="Arial" charset="0"/>
        </a:defRPr>
      </a:lvl6pPr>
      <a:lvl7pPr marL="914400" algn="l" defTabSz="1019175" rtl="0" eaLnBrk="0" fontAlgn="base" hangingPunct="0">
        <a:lnSpc>
          <a:spcPct val="80000"/>
        </a:lnSpc>
        <a:spcBef>
          <a:spcPct val="0"/>
        </a:spcBef>
        <a:spcAft>
          <a:spcPct val="0"/>
        </a:spcAft>
        <a:tabLst>
          <a:tab pos="3949700" algn="r"/>
        </a:tabLst>
        <a:defRPr sz="2300" b="1">
          <a:solidFill>
            <a:srgbClr val="FFFFFF"/>
          </a:solidFill>
          <a:latin typeface="Century Gothic" pitchFamily="34" charset="0"/>
          <a:cs typeface="Arial" charset="0"/>
        </a:defRPr>
      </a:lvl7pPr>
      <a:lvl8pPr marL="1371600" algn="l" defTabSz="1019175" rtl="0" eaLnBrk="0" fontAlgn="base" hangingPunct="0">
        <a:lnSpc>
          <a:spcPct val="80000"/>
        </a:lnSpc>
        <a:spcBef>
          <a:spcPct val="0"/>
        </a:spcBef>
        <a:spcAft>
          <a:spcPct val="0"/>
        </a:spcAft>
        <a:tabLst>
          <a:tab pos="3949700" algn="r"/>
        </a:tabLst>
        <a:defRPr sz="2300" b="1">
          <a:solidFill>
            <a:srgbClr val="FFFFFF"/>
          </a:solidFill>
          <a:latin typeface="Century Gothic" pitchFamily="34" charset="0"/>
          <a:cs typeface="Arial" charset="0"/>
        </a:defRPr>
      </a:lvl8pPr>
      <a:lvl9pPr marL="1828800" algn="l" defTabSz="1019175" rtl="0" eaLnBrk="0" fontAlgn="base" hangingPunct="0">
        <a:lnSpc>
          <a:spcPct val="80000"/>
        </a:lnSpc>
        <a:spcBef>
          <a:spcPct val="0"/>
        </a:spcBef>
        <a:spcAft>
          <a:spcPct val="0"/>
        </a:spcAft>
        <a:tabLst>
          <a:tab pos="3949700" algn="r"/>
        </a:tabLst>
        <a:defRPr sz="2300" b="1">
          <a:solidFill>
            <a:srgbClr val="FFFFFF"/>
          </a:solidFill>
          <a:latin typeface="Century Gothic" pitchFamily="34" charset="0"/>
          <a:cs typeface="Arial" charset="0"/>
        </a:defRPr>
      </a:lvl9pPr>
    </p:titleStyle>
    <p:bodyStyle>
      <a:lvl1pPr marL="187325" indent="-187325" algn="l" defTabSz="1019175" rtl="0" eaLnBrk="0" fontAlgn="base" hangingPunct="0">
        <a:spcBef>
          <a:spcPct val="45000"/>
        </a:spcBef>
        <a:spcAft>
          <a:spcPct val="0"/>
        </a:spcAft>
        <a:buClr>
          <a:srgbClr val="007A60"/>
        </a:buClr>
        <a:buSzPct val="70000"/>
        <a:buFont typeface="Wingdings" pitchFamily="2" charset="2"/>
        <a:buChar char="n"/>
        <a:defRPr sz="1800">
          <a:solidFill>
            <a:srgbClr val="000000"/>
          </a:solidFill>
          <a:latin typeface="Arial" pitchFamily="34" charset="0"/>
          <a:ea typeface="+mn-ea"/>
          <a:cs typeface="Arial" pitchFamily="34" charset="0"/>
        </a:defRPr>
      </a:lvl1pPr>
      <a:lvl2pPr marL="508000" indent="-188913" algn="l" defTabSz="1019175" rtl="0" eaLnBrk="0" fontAlgn="base" hangingPunct="0">
        <a:spcBef>
          <a:spcPct val="45000"/>
        </a:spcBef>
        <a:spcAft>
          <a:spcPct val="0"/>
        </a:spcAft>
        <a:buClr>
          <a:srgbClr val="D67E52"/>
        </a:buClr>
        <a:buSzPct val="75000"/>
        <a:buFont typeface="Wingdings" pitchFamily="2" charset="2"/>
        <a:buChar char="u"/>
        <a:defRPr sz="1400">
          <a:solidFill>
            <a:srgbClr val="000000"/>
          </a:solidFill>
          <a:latin typeface="Arial" pitchFamily="34" charset="0"/>
          <a:cs typeface="Arial" pitchFamily="34" charset="0"/>
        </a:defRPr>
      </a:lvl2pPr>
      <a:lvl3pPr marL="957263" indent="-187325" algn="l" defTabSz="1019175" rtl="0" eaLnBrk="0" fontAlgn="base" hangingPunct="0">
        <a:spcBef>
          <a:spcPct val="45000"/>
        </a:spcBef>
        <a:spcAft>
          <a:spcPct val="0"/>
        </a:spcAft>
        <a:buClr>
          <a:srgbClr val="6A9BBC"/>
        </a:buClr>
        <a:buSzPct val="125000"/>
        <a:buFont typeface="Webdings" pitchFamily="18" charset="2"/>
        <a:buChar char="4"/>
        <a:defRPr sz="1400">
          <a:solidFill>
            <a:srgbClr val="000000"/>
          </a:solidFill>
          <a:latin typeface="Arial" pitchFamily="34" charset="0"/>
          <a:cs typeface="Arial" pitchFamily="34" charset="0"/>
        </a:defRPr>
      </a:lvl3pPr>
      <a:lvl4pPr marL="1528763" indent="-255588" algn="l" defTabSz="1019175" rtl="0" eaLnBrk="0" fontAlgn="base" hangingPunct="0">
        <a:lnSpc>
          <a:spcPct val="95000"/>
        </a:lnSpc>
        <a:spcBef>
          <a:spcPct val="35000"/>
        </a:spcBef>
        <a:spcAft>
          <a:spcPct val="0"/>
        </a:spcAft>
        <a:buClr>
          <a:srgbClr val="00644F"/>
        </a:buClr>
        <a:buSzPct val="85000"/>
        <a:buFont typeface="Symbol" pitchFamily="18" charset="2"/>
        <a:buChar char="·"/>
        <a:defRPr sz="1200">
          <a:solidFill>
            <a:srgbClr val="000000"/>
          </a:solidFill>
          <a:latin typeface="+mj-lt"/>
          <a:cs typeface="+mn-cs"/>
        </a:defRPr>
      </a:lvl4pPr>
      <a:lvl5pPr marL="2038350" indent="-255588" algn="l" defTabSz="1019175" rtl="0" eaLnBrk="0" fontAlgn="base" hangingPunct="0">
        <a:lnSpc>
          <a:spcPct val="95000"/>
        </a:lnSpc>
        <a:spcBef>
          <a:spcPct val="35000"/>
        </a:spcBef>
        <a:spcAft>
          <a:spcPct val="0"/>
        </a:spcAft>
        <a:buChar char="-"/>
        <a:defRPr sz="1200">
          <a:solidFill>
            <a:srgbClr val="000000"/>
          </a:solidFill>
          <a:latin typeface="+mj-lt"/>
          <a:cs typeface="+mn-cs"/>
        </a:defRPr>
      </a:lvl5pPr>
      <a:lvl6pPr marL="2495550" indent="-255588" algn="l" defTabSz="1019175" rtl="0" fontAlgn="base">
        <a:lnSpc>
          <a:spcPct val="95000"/>
        </a:lnSpc>
        <a:spcBef>
          <a:spcPct val="35000"/>
        </a:spcBef>
        <a:spcAft>
          <a:spcPct val="0"/>
        </a:spcAft>
        <a:buChar char="-"/>
        <a:defRPr sz="1200">
          <a:solidFill>
            <a:srgbClr val="000000"/>
          </a:solidFill>
          <a:latin typeface="+mj-lt"/>
          <a:cs typeface="+mn-cs"/>
        </a:defRPr>
      </a:lvl6pPr>
      <a:lvl7pPr marL="2952750" indent="-255588" algn="l" defTabSz="1019175" rtl="0" fontAlgn="base">
        <a:lnSpc>
          <a:spcPct val="95000"/>
        </a:lnSpc>
        <a:spcBef>
          <a:spcPct val="35000"/>
        </a:spcBef>
        <a:spcAft>
          <a:spcPct val="0"/>
        </a:spcAft>
        <a:buChar char="-"/>
        <a:defRPr sz="1200">
          <a:solidFill>
            <a:srgbClr val="000000"/>
          </a:solidFill>
          <a:latin typeface="+mj-lt"/>
          <a:cs typeface="+mn-cs"/>
        </a:defRPr>
      </a:lvl7pPr>
      <a:lvl8pPr marL="3409950" indent="-255588" algn="l" defTabSz="1019175" rtl="0" fontAlgn="base">
        <a:lnSpc>
          <a:spcPct val="95000"/>
        </a:lnSpc>
        <a:spcBef>
          <a:spcPct val="35000"/>
        </a:spcBef>
        <a:spcAft>
          <a:spcPct val="0"/>
        </a:spcAft>
        <a:buChar char="-"/>
        <a:defRPr sz="1200">
          <a:solidFill>
            <a:srgbClr val="000000"/>
          </a:solidFill>
          <a:latin typeface="+mj-lt"/>
          <a:cs typeface="+mn-cs"/>
        </a:defRPr>
      </a:lvl8pPr>
      <a:lvl9pPr marL="3867150" indent="-255588" algn="l" defTabSz="1019175" rtl="0" fontAlgn="base">
        <a:lnSpc>
          <a:spcPct val="95000"/>
        </a:lnSpc>
        <a:spcBef>
          <a:spcPct val="35000"/>
        </a:spcBef>
        <a:spcAft>
          <a:spcPct val="0"/>
        </a:spcAft>
        <a:buChar char="-"/>
        <a:defRPr sz="1200">
          <a:solidFill>
            <a:srgbClr val="000000"/>
          </a:solidFill>
          <a:latin typeface="+mj-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bm.com/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Microsoft_Excel_97-2003_Worksheet1.xls"/></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slideLayout" Target="../slideLayouts/slideLayout2.xml"/><Relationship Id="rId4" Type="http://schemas.openxmlformats.org/officeDocument/2006/relationships/audio" Target="../media/audio3.wav"/><Relationship Id="rId9" Type="http://schemas.openxmlformats.org/officeDocument/2006/relationships/image" Target="../media/image12.png"/></Relationships>
</file>

<file path=ppt/slides/_rels/slide4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ealthadvisor.northerntrust.com/"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reeform 2"/>
          <p:cNvSpPr>
            <a:spLocks/>
          </p:cNvSpPr>
          <p:nvPr/>
        </p:nvSpPr>
        <p:spPr bwMode="black">
          <a:xfrm>
            <a:off x="7827963" y="7051675"/>
            <a:ext cx="1587" cy="1588"/>
          </a:xfrm>
          <a:custGeom>
            <a:avLst/>
            <a:gdLst>
              <a:gd name="T0" fmla="*/ 0 w 1"/>
              <a:gd name="T1" fmla="*/ 0 h 1588"/>
              <a:gd name="T2" fmla="*/ 2147483647 w 1"/>
              <a:gd name="T3" fmla="*/ 0 h 1588"/>
              <a:gd name="T4" fmla="*/ 2147483647 w 1"/>
              <a:gd name="T5" fmla="*/ 0 h 1588"/>
              <a:gd name="T6" fmla="*/ 2147483647 w 1"/>
              <a:gd name="T7" fmla="*/ 0 h 1588"/>
              <a:gd name="T8" fmla="*/ 2147483647 w 1"/>
              <a:gd name="T9" fmla="*/ 0 h 1588"/>
              <a:gd name="T10" fmla="*/ 2147483647 w 1"/>
              <a:gd name="T11" fmla="*/ 0 h 1588"/>
              <a:gd name="T12" fmla="*/ 2147483647 w 1"/>
              <a:gd name="T13" fmla="*/ 0 h 1588"/>
              <a:gd name="T14" fmla="*/ 2147483647 w 1"/>
              <a:gd name="T15" fmla="*/ 0 h 1588"/>
              <a:gd name="T16" fmla="*/ 0 w 1"/>
              <a:gd name="T17" fmla="*/ 0 h 15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588"/>
              <a:gd name="T29" fmla="*/ 1 w 1"/>
              <a:gd name="T30" fmla="*/ 1588 h 15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588">
                <a:moveTo>
                  <a:pt x="0" y="0"/>
                </a:moveTo>
                <a:lnTo>
                  <a:pt x="1" y="0"/>
                </a:lnTo>
                <a:lnTo>
                  <a:pt x="0" y="0"/>
                </a:lnTo>
                <a:close/>
              </a:path>
            </a:pathLst>
          </a:custGeom>
          <a:solidFill>
            <a:schemeClr val="bg2"/>
          </a:solidFill>
          <a:ln w="9525">
            <a:noFill/>
            <a:round/>
            <a:headEnd/>
            <a:tailEnd/>
          </a:ln>
        </p:spPr>
        <p:txBody>
          <a:bodyPr/>
          <a:lstStyle/>
          <a:p>
            <a:endParaRPr lang="en-US" dirty="0"/>
          </a:p>
        </p:txBody>
      </p:sp>
      <p:sp>
        <p:nvSpPr>
          <p:cNvPr id="5123" name="Freeform 3"/>
          <p:cNvSpPr>
            <a:spLocks/>
          </p:cNvSpPr>
          <p:nvPr/>
        </p:nvSpPr>
        <p:spPr bwMode="black">
          <a:xfrm>
            <a:off x="7827963" y="7051675"/>
            <a:ext cx="1587" cy="1588"/>
          </a:xfrm>
          <a:custGeom>
            <a:avLst/>
            <a:gdLst>
              <a:gd name="T0" fmla="*/ 0 w 1"/>
              <a:gd name="T1" fmla="*/ 0 h 1588"/>
              <a:gd name="T2" fmla="*/ 2147483647 w 1"/>
              <a:gd name="T3" fmla="*/ 0 h 1588"/>
              <a:gd name="T4" fmla="*/ 2147483647 w 1"/>
              <a:gd name="T5" fmla="*/ 0 h 1588"/>
              <a:gd name="T6" fmla="*/ 2147483647 w 1"/>
              <a:gd name="T7" fmla="*/ 0 h 1588"/>
              <a:gd name="T8" fmla="*/ 2147483647 w 1"/>
              <a:gd name="T9" fmla="*/ 0 h 1588"/>
              <a:gd name="T10" fmla="*/ 2147483647 w 1"/>
              <a:gd name="T11" fmla="*/ 0 h 1588"/>
              <a:gd name="T12" fmla="*/ 2147483647 w 1"/>
              <a:gd name="T13" fmla="*/ 0 h 1588"/>
              <a:gd name="T14" fmla="*/ 2147483647 w 1"/>
              <a:gd name="T15" fmla="*/ 0 h 1588"/>
              <a:gd name="T16" fmla="*/ 0 w 1"/>
              <a:gd name="T17" fmla="*/ 0 h 15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588"/>
              <a:gd name="T29" fmla="*/ 1 w 1"/>
              <a:gd name="T30" fmla="*/ 1588 h 15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588">
                <a:moveTo>
                  <a:pt x="0" y="0"/>
                </a:moveTo>
                <a:lnTo>
                  <a:pt x="1" y="0"/>
                </a:lnTo>
                <a:lnTo>
                  <a:pt x="0" y="0"/>
                </a:lnTo>
                <a:close/>
              </a:path>
            </a:pathLst>
          </a:custGeom>
          <a:solidFill>
            <a:schemeClr val="bg2"/>
          </a:solidFill>
          <a:ln w="9525">
            <a:noFill/>
            <a:round/>
            <a:headEnd/>
            <a:tailEnd/>
          </a:ln>
        </p:spPr>
        <p:txBody>
          <a:bodyPr/>
          <a:lstStyle/>
          <a:p>
            <a:endParaRPr lang="en-US" dirty="0"/>
          </a:p>
        </p:txBody>
      </p:sp>
      <p:sp>
        <p:nvSpPr>
          <p:cNvPr id="5124" name="Rectangle 5"/>
          <p:cNvSpPr>
            <a:spLocks noChangeArrowheads="1"/>
          </p:cNvSpPr>
          <p:nvPr/>
        </p:nvSpPr>
        <p:spPr bwMode="auto">
          <a:xfrm>
            <a:off x="3416300" y="1782763"/>
            <a:ext cx="6019800" cy="793750"/>
          </a:xfrm>
          <a:prstGeom prst="rect">
            <a:avLst/>
          </a:prstGeom>
          <a:noFill/>
          <a:ln w="12700">
            <a:noFill/>
            <a:miter lim="800000"/>
            <a:headEnd/>
            <a:tailEnd/>
          </a:ln>
        </p:spPr>
        <p:txBody>
          <a:bodyPr lIns="0" tIns="49526" rIns="99052" bIns="49526" anchor="b"/>
          <a:lstStyle/>
          <a:p>
            <a:pPr algn="l" defTabSz="1019175" eaLnBrk="0" hangingPunct="0">
              <a:lnSpc>
                <a:spcPct val="95000"/>
              </a:lnSpc>
              <a:spcBef>
                <a:spcPct val="5000"/>
              </a:spcBef>
              <a:tabLst>
                <a:tab pos="3949700" algn="r"/>
              </a:tabLst>
            </a:pPr>
            <a:endParaRPr lang="en-US" altLang="en-US" sz="3100" b="1" i="1" dirty="0">
              <a:solidFill>
                <a:schemeClr val="bg1"/>
              </a:solidFill>
              <a:latin typeface="Century Gothic" pitchFamily="34" charset="0"/>
            </a:endParaRPr>
          </a:p>
          <a:p>
            <a:pPr algn="l" defTabSz="1019175" eaLnBrk="0" hangingPunct="0">
              <a:lnSpc>
                <a:spcPct val="95000"/>
              </a:lnSpc>
              <a:spcBef>
                <a:spcPct val="5000"/>
              </a:spcBef>
              <a:tabLst>
                <a:tab pos="3949700" algn="r"/>
              </a:tabLst>
            </a:pPr>
            <a:endParaRPr lang="en-US" altLang="en-US" sz="3100" b="1" i="1" dirty="0">
              <a:solidFill>
                <a:schemeClr val="bg1"/>
              </a:solidFill>
              <a:latin typeface="Century Gothic" pitchFamily="34" charset="0"/>
            </a:endParaRPr>
          </a:p>
          <a:p>
            <a:pPr algn="l" defTabSz="1019175" eaLnBrk="0" hangingPunct="0">
              <a:lnSpc>
                <a:spcPct val="95000"/>
              </a:lnSpc>
              <a:spcBef>
                <a:spcPct val="5000"/>
              </a:spcBef>
              <a:tabLst>
                <a:tab pos="3949700" algn="r"/>
              </a:tabLst>
            </a:pPr>
            <a:endParaRPr lang="en-US" altLang="en-US" sz="3100" b="1" i="1" dirty="0">
              <a:solidFill>
                <a:schemeClr val="bg1"/>
              </a:solidFill>
              <a:latin typeface="Century Gothic" pitchFamily="34" charset="0"/>
            </a:endParaRPr>
          </a:p>
          <a:p>
            <a:pPr defTabSz="1019175" eaLnBrk="0" hangingPunct="0">
              <a:lnSpc>
                <a:spcPct val="95000"/>
              </a:lnSpc>
              <a:spcBef>
                <a:spcPct val="5000"/>
              </a:spcBef>
              <a:tabLst>
                <a:tab pos="3949700" algn="r"/>
              </a:tabLst>
            </a:pPr>
            <a:r>
              <a:rPr lang="en-US" sz="2800" b="1" i="1" dirty="0" smtClean="0">
                <a:solidFill>
                  <a:schemeClr val="bg1"/>
                </a:solidFill>
              </a:rPr>
              <a:t>Wealth Transfer Trends … Near</a:t>
            </a:r>
          </a:p>
          <a:p>
            <a:pPr defTabSz="1019175" eaLnBrk="0" hangingPunct="0">
              <a:lnSpc>
                <a:spcPct val="95000"/>
              </a:lnSpc>
              <a:spcBef>
                <a:spcPct val="5000"/>
              </a:spcBef>
              <a:tabLst>
                <a:tab pos="3949700" algn="r"/>
              </a:tabLst>
            </a:pPr>
            <a:r>
              <a:rPr lang="en-US" altLang="en-US" sz="2800" b="1" i="1" dirty="0" smtClean="0">
                <a:solidFill>
                  <a:schemeClr val="bg1"/>
                </a:solidFill>
                <a:latin typeface="Century Gothic" pitchFamily="34" charset="0"/>
              </a:rPr>
              <a:t>The Edge of the Fiscal Cliff</a:t>
            </a:r>
            <a:endParaRPr lang="en-US" altLang="en-US" sz="2800" b="1" i="1" dirty="0">
              <a:solidFill>
                <a:schemeClr val="bg1"/>
              </a:solidFill>
              <a:latin typeface="Century Gothic" pitchFamily="34" charset="0"/>
            </a:endParaRPr>
          </a:p>
        </p:txBody>
      </p:sp>
      <p:sp>
        <p:nvSpPr>
          <p:cNvPr id="5125" name="Rectangle 8"/>
          <p:cNvSpPr>
            <a:spLocks noChangeArrowheads="1"/>
          </p:cNvSpPr>
          <p:nvPr/>
        </p:nvSpPr>
        <p:spPr bwMode="auto">
          <a:xfrm>
            <a:off x="4935538" y="1889125"/>
            <a:ext cx="4867275" cy="334963"/>
          </a:xfrm>
          <a:prstGeom prst="rect">
            <a:avLst/>
          </a:prstGeom>
          <a:noFill/>
          <a:ln w="12700">
            <a:noFill/>
            <a:miter lim="800000"/>
            <a:headEnd/>
            <a:tailEnd/>
          </a:ln>
        </p:spPr>
        <p:txBody>
          <a:bodyPr lIns="0" tIns="49526" rIns="99052" bIns="49526"/>
          <a:lstStyle/>
          <a:p>
            <a:pPr algn="l" defTabSz="1019175" eaLnBrk="0" hangingPunct="0">
              <a:lnSpc>
                <a:spcPct val="95000"/>
              </a:lnSpc>
              <a:spcBef>
                <a:spcPct val="5000"/>
              </a:spcBef>
              <a:tabLst>
                <a:tab pos="3949700" algn="r"/>
              </a:tabLst>
            </a:pPr>
            <a:endParaRPr lang="en-US" altLang="en-US" sz="2000" dirty="0">
              <a:solidFill>
                <a:schemeClr val="folHlink"/>
              </a:solidFill>
              <a:latin typeface="Century Gothic" pitchFamily="34" charset="0"/>
            </a:endParaRPr>
          </a:p>
        </p:txBody>
      </p:sp>
      <p:sp>
        <p:nvSpPr>
          <p:cNvPr id="5127" name="Rectangle 10"/>
          <p:cNvSpPr>
            <a:spLocks noChangeArrowheads="1"/>
          </p:cNvSpPr>
          <p:nvPr/>
        </p:nvSpPr>
        <p:spPr bwMode="auto">
          <a:xfrm>
            <a:off x="320675" y="6000750"/>
            <a:ext cx="4302125" cy="1276350"/>
          </a:xfrm>
          <a:prstGeom prst="rect">
            <a:avLst/>
          </a:prstGeom>
          <a:noFill/>
          <a:ln w="12700">
            <a:noFill/>
            <a:miter lim="800000"/>
            <a:headEnd/>
            <a:tailEnd/>
          </a:ln>
        </p:spPr>
        <p:txBody>
          <a:bodyPr lIns="0" tIns="49526" rIns="99052" bIns="49526"/>
          <a:lstStyle/>
          <a:p>
            <a:pPr algn="l" defTabSz="1019175" eaLnBrk="0" hangingPunct="0">
              <a:lnSpc>
                <a:spcPct val="105000"/>
              </a:lnSpc>
              <a:spcBef>
                <a:spcPct val="5000"/>
              </a:spcBef>
              <a:tabLst>
                <a:tab pos="3949700" algn="r"/>
              </a:tabLst>
            </a:pPr>
            <a:r>
              <a:rPr lang="en-US" altLang="en-US" sz="1600" b="1" dirty="0" smtClean="0">
                <a:latin typeface="Arial" pitchFamily="34" charset="0"/>
                <a:cs typeface="Arial" pitchFamily="34" charset="0"/>
              </a:rPr>
              <a:t>Presented by:</a:t>
            </a:r>
          </a:p>
          <a:p>
            <a:pPr algn="l" defTabSz="1019175" eaLnBrk="0" hangingPunct="0">
              <a:lnSpc>
                <a:spcPct val="105000"/>
              </a:lnSpc>
              <a:spcBef>
                <a:spcPct val="5000"/>
              </a:spcBef>
              <a:tabLst>
                <a:tab pos="3949700" algn="r"/>
              </a:tabLst>
            </a:pPr>
            <a:r>
              <a:rPr lang="en-US" altLang="en-US" sz="1600" b="1" dirty="0" smtClean="0">
                <a:latin typeface="Arial" pitchFamily="34" charset="0"/>
                <a:cs typeface="Arial" pitchFamily="34" charset="0"/>
              </a:rPr>
              <a:t>R. Hugh Magill</a:t>
            </a:r>
            <a:endParaRPr lang="en-US" altLang="en-US" sz="1600" b="1" dirty="0">
              <a:latin typeface="Arial" pitchFamily="34" charset="0"/>
              <a:cs typeface="Arial" pitchFamily="34" charset="0"/>
            </a:endParaRPr>
          </a:p>
          <a:p>
            <a:pPr algn="l" defTabSz="1019175" eaLnBrk="0" hangingPunct="0">
              <a:lnSpc>
                <a:spcPct val="105000"/>
              </a:lnSpc>
              <a:spcBef>
                <a:spcPct val="5000"/>
              </a:spcBef>
              <a:tabLst>
                <a:tab pos="3949700" algn="r"/>
              </a:tabLst>
            </a:pPr>
            <a:r>
              <a:rPr lang="en-US" altLang="en-US" sz="1600" dirty="0" smtClean="0">
                <a:latin typeface="Arial" pitchFamily="34" charset="0"/>
                <a:cs typeface="Arial" pitchFamily="34" charset="0"/>
              </a:rPr>
              <a:t>Executive Vice President and</a:t>
            </a:r>
          </a:p>
          <a:p>
            <a:pPr algn="l" defTabSz="1019175" eaLnBrk="0" hangingPunct="0">
              <a:lnSpc>
                <a:spcPct val="105000"/>
              </a:lnSpc>
              <a:spcBef>
                <a:spcPct val="5000"/>
              </a:spcBef>
              <a:tabLst>
                <a:tab pos="3949700" algn="r"/>
              </a:tabLst>
            </a:pPr>
            <a:r>
              <a:rPr lang="en-US" altLang="en-US" sz="1600" dirty="0" smtClean="0">
                <a:latin typeface="Arial" pitchFamily="34" charset="0"/>
                <a:cs typeface="Arial" pitchFamily="34" charset="0"/>
              </a:rPr>
              <a:t>Chief Fiduciary Officer</a:t>
            </a:r>
            <a:endParaRPr lang="en-US" altLang="en-US" sz="1600" dirty="0">
              <a:latin typeface="Century Gothic" pitchFamily="34" charset="0"/>
            </a:endParaRPr>
          </a:p>
        </p:txBody>
      </p:sp>
      <p:sp>
        <p:nvSpPr>
          <p:cNvPr id="5128" name="Rectangle 11"/>
          <p:cNvSpPr>
            <a:spLocks noChangeArrowheads="1"/>
          </p:cNvSpPr>
          <p:nvPr/>
        </p:nvSpPr>
        <p:spPr bwMode="auto">
          <a:xfrm>
            <a:off x="3597275" y="5551487"/>
            <a:ext cx="2832100" cy="493713"/>
          </a:xfrm>
          <a:prstGeom prst="rect">
            <a:avLst/>
          </a:prstGeom>
          <a:noFill/>
          <a:ln w="12700">
            <a:noFill/>
            <a:miter lim="800000"/>
            <a:headEnd/>
            <a:tailEnd/>
          </a:ln>
        </p:spPr>
        <p:txBody>
          <a:bodyPr lIns="0" tIns="49526" rIns="99052" bIns="49526"/>
          <a:lstStyle/>
          <a:p>
            <a:pPr algn="l" defTabSz="1019175" eaLnBrk="0" hangingPunct="0">
              <a:lnSpc>
                <a:spcPct val="105000"/>
              </a:lnSpc>
              <a:spcBef>
                <a:spcPct val="5000"/>
              </a:spcBef>
              <a:tabLst>
                <a:tab pos="3949700" algn="r"/>
              </a:tabLst>
            </a:pPr>
            <a:endParaRPr lang="en-US" altLang="en-US" sz="1300" dirty="0">
              <a:solidFill>
                <a:schemeClr val="bg1"/>
              </a:solidFill>
              <a:latin typeface="Century Gothic" pitchFamily="34" charset="0"/>
            </a:endParaRPr>
          </a:p>
        </p:txBody>
      </p:sp>
      <p:sp>
        <p:nvSpPr>
          <p:cNvPr id="5130" name="Rectangle 17"/>
          <p:cNvSpPr>
            <a:spLocks noChangeArrowheads="1"/>
          </p:cNvSpPr>
          <p:nvPr/>
        </p:nvSpPr>
        <p:spPr bwMode="auto">
          <a:xfrm>
            <a:off x="6861175" y="5581650"/>
            <a:ext cx="2832100" cy="493713"/>
          </a:xfrm>
          <a:prstGeom prst="rect">
            <a:avLst/>
          </a:prstGeom>
          <a:noFill/>
          <a:ln w="12700">
            <a:noFill/>
            <a:miter lim="800000"/>
            <a:headEnd/>
            <a:tailEnd/>
          </a:ln>
        </p:spPr>
        <p:txBody>
          <a:bodyPr lIns="0" tIns="49526" rIns="99052" bIns="49526"/>
          <a:lstStyle/>
          <a:p>
            <a:pPr algn="l" defTabSz="1019175" eaLnBrk="0" hangingPunct="0">
              <a:lnSpc>
                <a:spcPct val="105000"/>
              </a:lnSpc>
              <a:spcBef>
                <a:spcPct val="5000"/>
              </a:spcBef>
              <a:tabLst>
                <a:tab pos="3949700" algn="r"/>
              </a:tabLst>
            </a:pPr>
            <a:endParaRPr lang="en-US" altLang="en-US" sz="1300" dirty="0">
              <a:solidFill>
                <a:schemeClr val="bg1"/>
              </a:solidFill>
              <a:latin typeface="Century Gothic" pitchFamily="34" charset="0"/>
            </a:endParaRPr>
          </a:p>
        </p:txBody>
      </p:sp>
      <p:sp>
        <p:nvSpPr>
          <p:cNvPr id="5131" name="Text Box 18">
            <a:hlinkClick r:id="rId3"/>
          </p:cNvPr>
          <p:cNvSpPr txBox="1">
            <a:spLocks noChangeArrowheads="1"/>
          </p:cNvSpPr>
          <p:nvPr/>
        </p:nvSpPr>
        <p:spPr bwMode="auto">
          <a:xfrm>
            <a:off x="6707188" y="7396163"/>
            <a:ext cx="3162300" cy="292100"/>
          </a:xfrm>
          <a:prstGeom prst="rect">
            <a:avLst/>
          </a:prstGeom>
          <a:noFill/>
          <a:ln w="12700">
            <a:noFill/>
            <a:miter lim="800000"/>
            <a:headEnd/>
            <a:tailEnd/>
          </a:ln>
        </p:spPr>
        <p:txBody>
          <a:bodyPr lIns="0" tIns="50941" rIns="101882" bIns="50941">
            <a:spAutoFit/>
          </a:bodyPr>
          <a:lstStyle/>
          <a:p>
            <a:pPr algn="r" defTabSz="1019175" eaLnBrk="0" hangingPunct="0">
              <a:lnSpc>
                <a:spcPct val="125000"/>
              </a:lnSpc>
            </a:pPr>
            <a:r>
              <a:rPr lang="en-GB" sz="1000" dirty="0">
                <a:solidFill>
                  <a:schemeClr val="bg2"/>
                </a:solidFill>
              </a:rPr>
              <a:t>northerntrust.com</a:t>
            </a:r>
            <a:endParaRPr lang="en-GB" sz="1000" dirty="0">
              <a:solidFill>
                <a:schemeClr val="bg2"/>
              </a:solidFill>
              <a:latin typeface="Symbol" pitchFamily="18" charset="2"/>
            </a:endParaRPr>
          </a:p>
        </p:txBody>
      </p:sp>
      <p:sp>
        <p:nvSpPr>
          <p:cNvPr id="5132" name="Rectangle 10"/>
          <p:cNvSpPr>
            <a:spLocks noChangeArrowheads="1"/>
          </p:cNvSpPr>
          <p:nvPr/>
        </p:nvSpPr>
        <p:spPr bwMode="auto">
          <a:xfrm>
            <a:off x="295275" y="6165850"/>
            <a:ext cx="2105025" cy="1276350"/>
          </a:xfrm>
          <a:prstGeom prst="rect">
            <a:avLst/>
          </a:prstGeom>
          <a:noFill/>
          <a:ln w="12700">
            <a:noFill/>
            <a:miter lim="800000"/>
            <a:headEnd/>
            <a:tailEnd/>
          </a:ln>
        </p:spPr>
        <p:txBody>
          <a:bodyPr lIns="0" tIns="49526" rIns="99052" bIns="49526"/>
          <a:lstStyle/>
          <a:p>
            <a:pPr algn="l" defTabSz="1019175" eaLnBrk="0" hangingPunct="0">
              <a:lnSpc>
                <a:spcPct val="105000"/>
              </a:lnSpc>
              <a:spcBef>
                <a:spcPct val="5000"/>
              </a:spcBef>
              <a:tabLst>
                <a:tab pos="3949700" algn="r"/>
              </a:tabLst>
            </a:pPr>
            <a:endParaRPr lang="en-US" altLang="en-US" sz="1200" dirty="0">
              <a:solidFill>
                <a:schemeClr val="bg1"/>
              </a:solidFill>
              <a:latin typeface="Century Gothic" pitchFamily="34" charset="0"/>
            </a:endParaRPr>
          </a:p>
        </p:txBody>
      </p:sp>
      <p:sp>
        <p:nvSpPr>
          <p:cNvPr id="5133" name="Rectangle 10"/>
          <p:cNvSpPr>
            <a:spLocks noChangeArrowheads="1"/>
          </p:cNvSpPr>
          <p:nvPr/>
        </p:nvSpPr>
        <p:spPr bwMode="auto">
          <a:xfrm>
            <a:off x="4889500" y="5022850"/>
            <a:ext cx="4711700" cy="1276350"/>
          </a:xfrm>
          <a:prstGeom prst="rect">
            <a:avLst/>
          </a:prstGeom>
          <a:noFill/>
          <a:ln w="12700">
            <a:noFill/>
            <a:miter lim="800000"/>
            <a:headEnd/>
            <a:tailEnd/>
          </a:ln>
        </p:spPr>
        <p:txBody>
          <a:bodyPr lIns="0" tIns="49526" rIns="99052" bIns="49526"/>
          <a:lstStyle/>
          <a:p>
            <a:pPr algn="l" defTabSz="1019175" eaLnBrk="0" hangingPunct="0">
              <a:lnSpc>
                <a:spcPct val="105000"/>
              </a:lnSpc>
              <a:spcBef>
                <a:spcPct val="5000"/>
              </a:spcBef>
              <a:tabLst>
                <a:tab pos="3949700" algn="r"/>
              </a:tabLst>
            </a:pPr>
            <a:endParaRPr lang="en-US" altLang="en-US" sz="1600" dirty="0">
              <a:latin typeface="Century Gothic" pitchFamily="34" charset="0"/>
            </a:endParaRPr>
          </a:p>
        </p:txBody>
      </p:sp>
      <p:sp>
        <p:nvSpPr>
          <p:cNvPr id="5134" name="Rectangle 10"/>
          <p:cNvSpPr>
            <a:spLocks noChangeArrowheads="1"/>
          </p:cNvSpPr>
          <p:nvPr/>
        </p:nvSpPr>
        <p:spPr bwMode="auto">
          <a:xfrm>
            <a:off x="2822575" y="6165850"/>
            <a:ext cx="2105025" cy="1276350"/>
          </a:xfrm>
          <a:prstGeom prst="rect">
            <a:avLst/>
          </a:prstGeom>
          <a:noFill/>
          <a:ln w="12700">
            <a:noFill/>
            <a:miter lim="800000"/>
            <a:headEnd/>
            <a:tailEnd/>
          </a:ln>
        </p:spPr>
        <p:txBody>
          <a:bodyPr lIns="0" tIns="49526" rIns="99052" bIns="49526"/>
          <a:lstStyle/>
          <a:p>
            <a:pPr algn="l" defTabSz="1019175" eaLnBrk="0" hangingPunct="0">
              <a:lnSpc>
                <a:spcPct val="105000"/>
              </a:lnSpc>
              <a:spcBef>
                <a:spcPct val="5000"/>
              </a:spcBef>
              <a:tabLst>
                <a:tab pos="3949700" algn="r"/>
              </a:tabLst>
            </a:pPr>
            <a:endParaRPr lang="en-US" altLang="en-US" sz="1200" dirty="0">
              <a:solidFill>
                <a:schemeClr val="bg1"/>
              </a:solidFill>
              <a:latin typeface="Century Gothic"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39483" y="210089"/>
            <a:ext cx="8572817" cy="543037"/>
          </a:xfrm>
        </p:spPr>
        <p:txBody>
          <a:bodyPr/>
          <a:lstStyle/>
          <a:p>
            <a:pPr eaLnBrk="1" hangingPunct="1"/>
            <a:r>
              <a:rPr lang="en-US" dirty="0" smtClean="0"/>
              <a:t>Demographic Trends</a:t>
            </a:r>
          </a:p>
        </p:txBody>
      </p:sp>
      <p:sp>
        <p:nvSpPr>
          <p:cNvPr id="22531" name="Line 3"/>
          <p:cNvSpPr>
            <a:spLocks noChangeShapeType="1"/>
          </p:cNvSpPr>
          <p:nvPr/>
        </p:nvSpPr>
        <p:spPr bwMode="auto">
          <a:xfrm>
            <a:off x="1014572" y="1329585"/>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22532" name="Line 4"/>
          <p:cNvSpPr>
            <a:spLocks noChangeShapeType="1"/>
          </p:cNvSpPr>
          <p:nvPr/>
        </p:nvSpPr>
        <p:spPr bwMode="auto">
          <a:xfrm>
            <a:off x="9387840" y="1329585"/>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22533" name="Line 5"/>
          <p:cNvSpPr>
            <a:spLocks noChangeShapeType="1"/>
          </p:cNvSpPr>
          <p:nvPr/>
        </p:nvSpPr>
        <p:spPr bwMode="auto">
          <a:xfrm>
            <a:off x="1014572" y="2142808"/>
            <a:ext cx="2434273" cy="0"/>
          </a:xfrm>
          <a:prstGeom prst="line">
            <a:avLst/>
          </a:prstGeom>
          <a:noFill/>
          <a:ln w="12700">
            <a:noFill/>
            <a:round/>
            <a:headEnd/>
            <a:tailEnd/>
          </a:ln>
        </p:spPr>
        <p:txBody>
          <a:bodyPr lIns="50941" tIns="50941" rIns="50941" bIns="50941">
            <a:spAutoFit/>
          </a:bodyPr>
          <a:lstStyle/>
          <a:p>
            <a:endParaRPr lang="en-US" dirty="0"/>
          </a:p>
        </p:txBody>
      </p:sp>
      <p:sp>
        <p:nvSpPr>
          <p:cNvPr id="22534" name="Line 6"/>
          <p:cNvSpPr>
            <a:spLocks noChangeShapeType="1"/>
          </p:cNvSpPr>
          <p:nvPr/>
        </p:nvSpPr>
        <p:spPr bwMode="auto">
          <a:xfrm>
            <a:off x="1014572" y="2142808"/>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22535" name="Line 7"/>
          <p:cNvSpPr>
            <a:spLocks noChangeShapeType="1"/>
          </p:cNvSpPr>
          <p:nvPr/>
        </p:nvSpPr>
        <p:spPr bwMode="auto">
          <a:xfrm>
            <a:off x="9022874" y="2142808"/>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22536" name="Line 8"/>
          <p:cNvSpPr>
            <a:spLocks noChangeShapeType="1"/>
          </p:cNvSpPr>
          <p:nvPr/>
        </p:nvSpPr>
        <p:spPr bwMode="auto">
          <a:xfrm>
            <a:off x="3448844" y="2142808"/>
            <a:ext cx="2807970" cy="0"/>
          </a:xfrm>
          <a:prstGeom prst="line">
            <a:avLst/>
          </a:prstGeom>
          <a:noFill/>
          <a:ln w="12700">
            <a:noFill/>
            <a:round/>
            <a:headEnd/>
            <a:tailEnd/>
          </a:ln>
        </p:spPr>
        <p:txBody>
          <a:bodyPr lIns="50941" tIns="50941" rIns="50941" bIns="50941">
            <a:spAutoFit/>
          </a:bodyPr>
          <a:lstStyle/>
          <a:p>
            <a:endParaRPr lang="en-US" dirty="0"/>
          </a:p>
        </p:txBody>
      </p:sp>
      <p:sp>
        <p:nvSpPr>
          <p:cNvPr id="22537" name="Line 9"/>
          <p:cNvSpPr>
            <a:spLocks noChangeShapeType="1"/>
          </p:cNvSpPr>
          <p:nvPr/>
        </p:nvSpPr>
        <p:spPr bwMode="auto">
          <a:xfrm>
            <a:off x="6256814" y="2142808"/>
            <a:ext cx="2766060" cy="0"/>
          </a:xfrm>
          <a:prstGeom prst="line">
            <a:avLst/>
          </a:prstGeom>
          <a:noFill/>
          <a:ln w="12700">
            <a:noFill/>
            <a:round/>
            <a:headEnd/>
            <a:tailEnd/>
          </a:ln>
        </p:spPr>
        <p:txBody>
          <a:bodyPr lIns="50941" tIns="50941" rIns="50941" bIns="50941">
            <a:spAutoFit/>
          </a:bodyPr>
          <a:lstStyle/>
          <a:p>
            <a:endParaRPr lang="en-US" dirty="0"/>
          </a:p>
        </p:txBody>
      </p:sp>
      <p:sp>
        <p:nvSpPr>
          <p:cNvPr id="22538" name="Line 10"/>
          <p:cNvSpPr>
            <a:spLocks noChangeShapeType="1"/>
          </p:cNvSpPr>
          <p:nvPr/>
        </p:nvSpPr>
        <p:spPr bwMode="auto">
          <a:xfrm>
            <a:off x="1014572" y="2968625"/>
            <a:ext cx="2434273" cy="0"/>
          </a:xfrm>
          <a:prstGeom prst="line">
            <a:avLst/>
          </a:prstGeom>
          <a:noFill/>
          <a:ln w="12700">
            <a:noFill/>
            <a:round/>
            <a:headEnd/>
            <a:tailEnd/>
          </a:ln>
        </p:spPr>
        <p:txBody>
          <a:bodyPr lIns="50941" tIns="50941" rIns="50941" bIns="50941">
            <a:spAutoFit/>
          </a:bodyPr>
          <a:lstStyle/>
          <a:p>
            <a:endParaRPr lang="en-US" dirty="0"/>
          </a:p>
        </p:txBody>
      </p:sp>
      <p:sp>
        <p:nvSpPr>
          <p:cNvPr id="22539" name="Line 11"/>
          <p:cNvSpPr>
            <a:spLocks noChangeShapeType="1"/>
          </p:cNvSpPr>
          <p:nvPr/>
        </p:nvSpPr>
        <p:spPr bwMode="auto">
          <a:xfrm>
            <a:off x="1014572" y="2968625"/>
            <a:ext cx="0" cy="827617"/>
          </a:xfrm>
          <a:prstGeom prst="line">
            <a:avLst/>
          </a:prstGeom>
          <a:noFill/>
          <a:ln w="12700" cap="sq">
            <a:noFill/>
            <a:round/>
            <a:headEnd/>
            <a:tailEnd/>
          </a:ln>
        </p:spPr>
        <p:txBody>
          <a:bodyPr lIns="50941" tIns="50941" rIns="50941" bIns="50941">
            <a:spAutoFit/>
          </a:bodyPr>
          <a:lstStyle/>
          <a:p>
            <a:endParaRPr lang="en-US" dirty="0"/>
          </a:p>
        </p:txBody>
      </p:sp>
      <p:sp>
        <p:nvSpPr>
          <p:cNvPr id="22540" name="Line 12"/>
          <p:cNvSpPr>
            <a:spLocks noChangeShapeType="1"/>
          </p:cNvSpPr>
          <p:nvPr/>
        </p:nvSpPr>
        <p:spPr bwMode="auto">
          <a:xfrm>
            <a:off x="9022874" y="2968625"/>
            <a:ext cx="0" cy="827617"/>
          </a:xfrm>
          <a:prstGeom prst="line">
            <a:avLst/>
          </a:prstGeom>
          <a:noFill/>
          <a:ln w="12700" cap="sq">
            <a:noFill/>
            <a:round/>
            <a:headEnd/>
            <a:tailEnd/>
          </a:ln>
        </p:spPr>
        <p:txBody>
          <a:bodyPr lIns="50941" tIns="50941" rIns="50941" bIns="50941">
            <a:spAutoFit/>
          </a:bodyPr>
          <a:lstStyle/>
          <a:p>
            <a:endParaRPr lang="en-US" dirty="0"/>
          </a:p>
        </p:txBody>
      </p:sp>
      <p:sp>
        <p:nvSpPr>
          <p:cNvPr id="22541" name="Line 13"/>
          <p:cNvSpPr>
            <a:spLocks noChangeShapeType="1"/>
          </p:cNvSpPr>
          <p:nvPr/>
        </p:nvSpPr>
        <p:spPr bwMode="auto">
          <a:xfrm>
            <a:off x="3448844" y="2968625"/>
            <a:ext cx="2807970" cy="0"/>
          </a:xfrm>
          <a:prstGeom prst="line">
            <a:avLst/>
          </a:prstGeom>
          <a:noFill/>
          <a:ln w="12700">
            <a:noFill/>
            <a:round/>
            <a:headEnd/>
            <a:tailEnd/>
          </a:ln>
        </p:spPr>
        <p:txBody>
          <a:bodyPr lIns="50941" tIns="50941" rIns="50941" bIns="50941">
            <a:spAutoFit/>
          </a:bodyPr>
          <a:lstStyle/>
          <a:p>
            <a:endParaRPr lang="en-US" dirty="0"/>
          </a:p>
        </p:txBody>
      </p:sp>
      <p:sp>
        <p:nvSpPr>
          <p:cNvPr id="22542" name="Line 14"/>
          <p:cNvSpPr>
            <a:spLocks noChangeShapeType="1"/>
          </p:cNvSpPr>
          <p:nvPr/>
        </p:nvSpPr>
        <p:spPr bwMode="auto">
          <a:xfrm>
            <a:off x="6256814" y="2968625"/>
            <a:ext cx="2766060" cy="0"/>
          </a:xfrm>
          <a:prstGeom prst="line">
            <a:avLst/>
          </a:prstGeom>
          <a:noFill/>
          <a:ln w="12700">
            <a:noFill/>
            <a:round/>
            <a:headEnd/>
            <a:tailEnd/>
          </a:ln>
        </p:spPr>
        <p:txBody>
          <a:bodyPr lIns="50941" tIns="50941" rIns="50941" bIns="50941">
            <a:spAutoFit/>
          </a:bodyPr>
          <a:lstStyle/>
          <a:p>
            <a:endParaRPr lang="en-US" dirty="0"/>
          </a:p>
        </p:txBody>
      </p:sp>
      <p:sp>
        <p:nvSpPr>
          <p:cNvPr id="22543" name="Line 15"/>
          <p:cNvSpPr>
            <a:spLocks noChangeShapeType="1"/>
          </p:cNvSpPr>
          <p:nvPr/>
        </p:nvSpPr>
        <p:spPr bwMode="auto">
          <a:xfrm>
            <a:off x="1014572" y="3790845"/>
            <a:ext cx="2434273" cy="0"/>
          </a:xfrm>
          <a:prstGeom prst="line">
            <a:avLst/>
          </a:prstGeom>
          <a:noFill/>
          <a:ln w="12700">
            <a:noFill/>
            <a:round/>
            <a:headEnd/>
            <a:tailEnd/>
          </a:ln>
        </p:spPr>
        <p:txBody>
          <a:bodyPr lIns="50941" tIns="50941" rIns="50941" bIns="50941">
            <a:spAutoFit/>
          </a:bodyPr>
          <a:lstStyle/>
          <a:p>
            <a:endParaRPr lang="en-US" dirty="0"/>
          </a:p>
        </p:txBody>
      </p:sp>
      <p:sp>
        <p:nvSpPr>
          <p:cNvPr id="22544" name="Line 16"/>
          <p:cNvSpPr>
            <a:spLocks noChangeShapeType="1"/>
          </p:cNvSpPr>
          <p:nvPr/>
        </p:nvSpPr>
        <p:spPr bwMode="auto">
          <a:xfrm>
            <a:off x="1014572" y="3790845"/>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22545" name="Line 17"/>
          <p:cNvSpPr>
            <a:spLocks noChangeShapeType="1"/>
          </p:cNvSpPr>
          <p:nvPr/>
        </p:nvSpPr>
        <p:spPr bwMode="auto">
          <a:xfrm>
            <a:off x="9022874" y="3790845"/>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22546" name="Line 18"/>
          <p:cNvSpPr>
            <a:spLocks noChangeShapeType="1"/>
          </p:cNvSpPr>
          <p:nvPr/>
        </p:nvSpPr>
        <p:spPr bwMode="auto">
          <a:xfrm>
            <a:off x="3448844" y="3790845"/>
            <a:ext cx="2807970" cy="0"/>
          </a:xfrm>
          <a:prstGeom prst="line">
            <a:avLst/>
          </a:prstGeom>
          <a:noFill/>
          <a:ln w="12700">
            <a:noFill/>
            <a:round/>
            <a:headEnd/>
            <a:tailEnd/>
          </a:ln>
        </p:spPr>
        <p:txBody>
          <a:bodyPr lIns="50941" tIns="50941" rIns="50941" bIns="50941">
            <a:spAutoFit/>
          </a:bodyPr>
          <a:lstStyle/>
          <a:p>
            <a:endParaRPr lang="en-US" dirty="0"/>
          </a:p>
        </p:txBody>
      </p:sp>
      <p:sp>
        <p:nvSpPr>
          <p:cNvPr id="22547" name="Line 19"/>
          <p:cNvSpPr>
            <a:spLocks noChangeShapeType="1"/>
          </p:cNvSpPr>
          <p:nvPr/>
        </p:nvSpPr>
        <p:spPr bwMode="auto">
          <a:xfrm>
            <a:off x="6256814" y="3790845"/>
            <a:ext cx="2766060" cy="0"/>
          </a:xfrm>
          <a:prstGeom prst="line">
            <a:avLst/>
          </a:prstGeom>
          <a:noFill/>
          <a:ln w="12700">
            <a:noFill/>
            <a:round/>
            <a:headEnd/>
            <a:tailEnd/>
          </a:ln>
        </p:spPr>
        <p:txBody>
          <a:bodyPr lIns="50941" tIns="50941" rIns="50941" bIns="50941">
            <a:spAutoFit/>
          </a:bodyPr>
          <a:lstStyle/>
          <a:p>
            <a:endParaRPr lang="en-US" dirty="0"/>
          </a:p>
        </p:txBody>
      </p:sp>
      <p:sp>
        <p:nvSpPr>
          <p:cNvPr id="22548" name="Line 20"/>
          <p:cNvSpPr>
            <a:spLocks noChangeShapeType="1"/>
          </p:cNvSpPr>
          <p:nvPr/>
        </p:nvSpPr>
        <p:spPr bwMode="auto">
          <a:xfrm>
            <a:off x="1014572" y="4607666"/>
            <a:ext cx="2434273" cy="0"/>
          </a:xfrm>
          <a:prstGeom prst="line">
            <a:avLst/>
          </a:prstGeom>
          <a:noFill/>
          <a:ln w="12700">
            <a:noFill/>
            <a:round/>
            <a:headEnd/>
            <a:tailEnd/>
          </a:ln>
        </p:spPr>
        <p:txBody>
          <a:bodyPr lIns="50941" tIns="50941" rIns="50941" bIns="50941">
            <a:spAutoFit/>
          </a:bodyPr>
          <a:lstStyle/>
          <a:p>
            <a:endParaRPr lang="en-US" dirty="0"/>
          </a:p>
        </p:txBody>
      </p:sp>
      <p:sp>
        <p:nvSpPr>
          <p:cNvPr id="22549" name="Line 21"/>
          <p:cNvSpPr>
            <a:spLocks noChangeShapeType="1"/>
          </p:cNvSpPr>
          <p:nvPr/>
        </p:nvSpPr>
        <p:spPr bwMode="auto">
          <a:xfrm>
            <a:off x="1014572" y="4607667"/>
            <a:ext cx="0" cy="1066905"/>
          </a:xfrm>
          <a:prstGeom prst="line">
            <a:avLst/>
          </a:prstGeom>
          <a:noFill/>
          <a:ln w="12700" cap="sq">
            <a:noFill/>
            <a:round/>
            <a:headEnd/>
            <a:tailEnd/>
          </a:ln>
        </p:spPr>
        <p:txBody>
          <a:bodyPr lIns="50941" tIns="50941" rIns="50941" bIns="50941">
            <a:spAutoFit/>
          </a:bodyPr>
          <a:lstStyle/>
          <a:p>
            <a:endParaRPr lang="en-US" dirty="0"/>
          </a:p>
        </p:txBody>
      </p:sp>
      <p:sp>
        <p:nvSpPr>
          <p:cNvPr id="22550" name="Line 22"/>
          <p:cNvSpPr>
            <a:spLocks noChangeShapeType="1"/>
          </p:cNvSpPr>
          <p:nvPr/>
        </p:nvSpPr>
        <p:spPr bwMode="auto">
          <a:xfrm>
            <a:off x="9022874" y="4607667"/>
            <a:ext cx="0" cy="1066905"/>
          </a:xfrm>
          <a:prstGeom prst="line">
            <a:avLst/>
          </a:prstGeom>
          <a:noFill/>
          <a:ln w="12700" cap="sq">
            <a:noFill/>
            <a:round/>
            <a:headEnd/>
            <a:tailEnd/>
          </a:ln>
        </p:spPr>
        <p:txBody>
          <a:bodyPr lIns="50941" tIns="50941" rIns="50941" bIns="50941">
            <a:spAutoFit/>
          </a:bodyPr>
          <a:lstStyle/>
          <a:p>
            <a:endParaRPr lang="en-US" dirty="0"/>
          </a:p>
        </p:txBody>
      </p:sp>
      <p:sp>
        <p:nvSpPr>
          <p:cNvPr id="22551" name="Line 23"/>
          <p:cNvSpPr>
            <a:spLocks noChangeShapeType="1"/>
          </p:cNvSpPr>
          <p:nvPr/>
        </p:nvSpPr>
        <p:spPr bwMode="auto">
          <a:xfrm>
            <a:off x="3448844" y="4607666"/>
            <a:ext cx="2807970" cy="0"/>
          </a:xfrm>
          <a:prstGeom prst="line">
            <a:avLst/>
          </a:prstGeom>
          <a:noFill/>
          <a:ln w="12700">
            <a:noFill/>
            <a:round/>
            <a:headEnd/>
            <a:tailEnd/>
          </a:ln>
        </p:spPr>
        <p:txBody>
          <a:bodyPr lIns="50941" tIns="50941" rIns="50941" bIns="50941">
            <a:spAutoFit/>
          </a:bodyPr>
          <a:lstStyle/>
          <a:p>
            <a:endParaRPr lang="en-US" dirty="0"/>
          </a:p>
        </p:txBody>
      </p:sp>
      <p:sp>
        <p:nvSpPr>
          <p:cNvPr id="22552" name="Line 24"/>
          <p:cNvSpPr>
            <a:spLocks noChangeShapeType="1"/>
          </p:cNvSpPr>
          <p:nvPr/>
        </p:nvSpPr>
        <p:spPr bwMode="auto">
          <a:xfrm>
            <a:off x="6256814" y="4607666"/>
            <a:ext cx="2766060" cy="0"/>
          </a:xfrm>
          <a:prstGeom prst="line">
            <a:avLst/>
          </a:prstGeom>
          <a:noFill/>
          <a:ln w="12700">
            <a:noFill/>
            <a:round/>
            <a:headEnd/>
            <a:tailEnd/>
          </a:ln>
        </p:spPr>
        <p:txBody>
          <a:bodyPr lIns="50941" tIns="50941" rIns="50941" bIns="50941">
            <a:spAutoFit/>
          </a:bodyPr>
          <a:lstStyle/>
          <a:p>
            <a:endParaRPr lang="en-US" dirty="0"/>
          </a:p>
        </p:txBody>
      </p:sp>
      <p:grpSp>
        <p:nvGrpSpPr>
          <p:cNvPr id="2" name="Group 25"/>
          <p:cNvGrpSpPr>
            <a:grpSpLocks/>
          </p:cNvGrpSpPr>
          <p:nvPr/>
        </p:nvGrpSpPr>
        <p:grpSpPr bwMode="auto">
          <a:xfrm>
            <a:off x="1103630" y="1567867"/>
            <a:ext cx="8388986" cy="698075"/>
            <a:chOff x="632" y="760"/>
            <a:chExt cx="4804" cy="388"/>
          </a:xfrm>
        </p:grpSpPr>
        <p:sp>
          <p:nvSpPr>
            <p:cNvPr id="22564" name="Rectangle 26"/>
            <p:cNvSpPr>
              <a:spLocks noChangeArrowheads="1"/>
            </p:cNvSpPr>
            <p:nvPr/>
          </p:nvSpPr>
          <p:spPr bwMode="auto">
            <a:xfrm>
              <a:off x="632" y="760"/>
              <a:ext cx="761" cy="246"/>
            </a:xfrm>
            <a:prstGeom prst="rect">
              <a:avLst/>
            </a:prstGeom>
            <a:noFill/>
            <a:ln w="12700" algn="ctr">
              <a:noFill/>
              <a:miter lim="800000"/>
              <a:headEnd/>
              <a:tailEnd/>
            </a:ln>
          </p:spPr>
          <p:txBody>
            <a:bodyPr wrap="none" lIns="0" tIns="0" rIns="0" bIns="0">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Death &amp; Taxes</a:t>
              </a:r>
              <a:br>
                <a:rPr lang="en-US" sz="1600" dirty="0">
                  <a:solidFill>
                    <a:schemeClr val="bg1">
                      <a:lumMod val="50000"/>
                    </a:schemeClr>
                  </a:solidFill>
                </a:rPr>
              </a:br>
              <a:endParaRPr lang="en-US" sz="1600" dirty="0">
                <a:solidFill>
                  <a:schemeClr val="bg1">
                    <a:lumMod val="50000"/>
                  </a:schemeClr>
                </a:solidFill>
              </a:endParaRPr>
            </a:p>
          </p:txBody>
        </p:sp>
        <p:sp>
          <p:nvSpPr>
            <p:cNvPr id="22565" name="Rectangle 27"/>
            <p:cNvSpPr>
              <a:spLocks noChangeArrowheads="1"/>
            </p:cNvSpPr>
            <p:nvPr/>
          </p:nvSpPr>
          <p:spPr bwMode="auto">
            <a:xfrm>
              <a:off x="1835" y="778"/>
              <a:ext cx="1304" cy="370"/>
            </a:xfrm>
            <a:prstGeom prst="rect">
              <a:avLst/>
            </a:prstGeom>
            <a:noFill/>
            <a:ln w="12700" algn="ctr">
              <a:noFill/>
              <a:miter lim="800000"/>
              <a:headEnd/>
              <a:tailEnd/>
            </a:ln>
          </p:spPr>
          <p:txBody>
            <a:bodyPr wrap="none"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2001 Tax Act (EGTRRA) </a:t>
              </a:r>
            </a:p>
            <a:p>
              <a:pPr algn="l">
                <a:lnSpc>
                  <a:spcPct val="90000"/>
                </a:lnSpc>
                <a:buClr>
                  <a:srgbClr val="C29F1E"/>
                </a:buClr>
                <a:buSzPct val="70000"/>
                <a:buFont typeface="Wingdings" pitchFamily="2" charset="2"/>
                <a:buNone/>
              </a:pPr>
              <a:r>
                <a:rPr lang="en-US" sz="1600" dirty="0">
                  <a:solidFill>
                    <a:schemeClr val="bg1">
                      <a:lumMod val="50000"/>
                    </a:schemeClr>
                  </a:solidFill>
                </a:rPr>
                <a:t>2010 Tax Inaction</a:t>
              </a:r>
              <a:br>
                <a:rPr lang="en-US" sz="1600" dirty="0">
                  <a:solidFill>
                    <a:schemeClr val="bg1">
                      <a:lumMod val="50000"/>
                    </a:schemeClr>
                  </a:solidFill>
                </a:rPr>
              </a:br>
              <a:endParaRPr lang="en-US" sz="1600" dirty="0">
                <a:solidFill>
                  <a:schemeClr val="bg1">
                    <a:lumMod val="50000"/>
                  </a:schemeClr>
                </a:solidFill>
              </a:endParaRPr>
            </a:p>
          </p:txBody>
        </p:sp>
        <p:sp>
          <p:nvSpPr>
            <p:cNvPr id="22566" name="Rectangle 28"/>
            <p:cNvSpPr>
              <a:spLocks noChangeArrowheads="1"/>
            </p:cNvSpPr>
            <p:nvPr/>
          </p:nvSpPr>
          <p:spPr bwMode="auto">
            <a:xfrm>
              <a:off x="3612" y="779"/>
              <a:ext cx="1824" cy="366"/>
            </a:xfrm>
            <a:prstGeom prst="rect">
              <a:avLst/>
            </a:prstGeom>
            <a:noFill/>
            <a:ln w="12700" algn="ctr">
              <a:noFill/>
              <a:miter lim="800000"/>
              <a:headEnd/>
              <a:tailEnd/>
            </a:ln>
          </p:spPr>
          <p:txBody>
            <a:bodyPr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Pre and Post-Mortem Estate Planning Strategies, De-Coupling, Formula Failures</a:t>
              </a:r>
            </a:p>
          </p:txBody>
        </p:sp>
      </p:grpSp>
      <p:grpSp>
        <p:nvGrpSpPr>
          <p:cNvPr id="3" name="Group 29"/>
          <p:cNvGrpSpPr>
            <a:grpSpLocks/>
          </p:cNvGrpSpPr>
          <p:nvPr/>
        </p:nvGrpSpPr>
        <p:grpSpPr bwMode="auto">
          <a:xfrm>
            <a:off x="1119823" y="2436285"/>
            <a:ext cx="8001318" cy="694479"/>
            <a:chOff x="554" y="1212"/>
            <a:chExt cx="4582" cy="386"/>
          </a:xfrm>
        </p:grpSpPr>
        <p:sp>
          <p:nvSpPr>
            <p:cNvPr id="22561" name="Rectangle 30"/>
            <p:cNvSpPr>
              <a:spLocks noChangeArrowheads="1"/>
            </p:cNvSpPr>
            <p:nvPr/>
          </p:nvSpPr>
          <p:spPr bwMode="auto">
            <a:xfrm>
              <a:off x="554" y="1212"/>
              <a:ext cx="869" cy="246"/>
            </a:xfrm>
            <a:prstGeom prst="rect">
              <a:avLst/>
            </a:prstGeom>
            <a:noFill/>
            <a:ln w="12700" algn="ctr">
              <a:noFill/>
              <a:miter lim="800000"/>
              <a:headEnd/>
              <a:tailEnd/>
            </a:ln>
          </p:spPr>
          <p:txBody>
            <a:bodyPr wrap="none" lIns="0" tIns="0" rIns="0" bIns="0">
              <a:spAutoFit/>
            </a:bodyPr>
            <a:lstStyle/>
            <a:p>
              <a:pPr algn="l">
                <a:lnSpc>
                  <a:spcPct val="90000"/>
                </a:lnSpc>
                <a:buClr>
                  <a:srgbClr val="C29F1E"/>
                </a:buClr>
                <a:buSzPct val="70000"/>
                <a:buFont typeface="Wingdings" pitchFamily="2" charset="2"/>
                <a:buNone/>
              </a:pPr>
              <a:r>
                <a:rPr lang="en-US" sz="1600" b="1" dirty="0">
                  <a:solidFill>
                    <a:srgbClr val="000000"/>
                  </a:solidFill>
                </a:rPr>
                <a:t>Changes in </a:t>
              </a:r>
              <a:br>
                <a:rPr lang="en-US" sz="1600" b="1" dirty="0">
                  <a:solidFill>
                    <a:srgbClr val="000000"/>
                  </a:solidFill>
                </a:rPr>
              </a:br>
              <a:r>
                <a:rPr lang="en-US" sz="1600" b="1" dirty="0">
                  <a:solidFill>
                    <a:srgbClr val="000000"/>
                  </a:solidFill>
                </a:rPr>
                <a:t>Capital Markets</a:t>
              </a:r>
            </a:p>
          </p:txBody>
        </p:sp>
        <p:sp>
          <p:nvSpPr>
            <p:cNvPr id="22562" name="Rectangle 31"/>
            <p:cNvSpPr>
              <a:spLocks noChangeArrowheads="1"/>
            </p:cNvSpPr>
            <p:nvPr/>
          </p:nvSpPr>
          <p:spPr bwMode="auto">
            <a:xfrm>
              <a:off x="1727" y="1228"/>
              <a:ext cx="1711" cy="370"/>
            </a:xfrm>
            <a:prstGeom prst="rect">
              <a:avLst/>
            </a:prstGeom>
            <a:noFill/>
            <a:ln w="12700" algn="ctr">
              <a:noFill/>
              <a:miter lim="800000"/>
              <a:headEnd/>
              <a:tailEnd/>
            </a:ln>
          </p:spPr>
          <p:txBody>
            <a:bodyPr wrap="none" lIns="0" tIns="0" rIns="0" bIns="0" anchor="ctr">
              <a:spAutoFit/>
            </a:bodyPr>
            <a:lstStyle/>
            <a:p>
              <a:pPr algn="l">
                <a:lnSpc>
                  <a:spcPct val="90000"/>
                </a:lnSpc>
                <a:buClr>
                  <a:srgbClr val="C29F1E"/>
                </a:buClr>
                <a:buSzPct val="70000"/>
                <a:buFont typeface="Wingdings" pitchFamily="2" charset="2"/>
                <a:buNone/>
              </a:pPr>
              <a:r>
                <a:rPr lang="en-US" sz="1600" b="1" dirty="0">
                  <a:solidFill>
                    <a:srgbClr val="000000"/>
                  </a:solidFill>
                </a:rPr>
                <a:t>Prudent Investor Rule</a:t>
              </a:r>
              <a:br>
                <a:rPr lang="en-US" sz="1600" b="1" dirty="0">
                  <a:solidFill>
                    <a:srgbClr val="000000"/>
                  </a:solidFill>
                </a:rPr>
              </a:br>
              <a:r>
                <a:rPr lang="en-US" sz="1600" b="1" dirty="0">
                  <a:solidFill>
                    <a:srgbClr val="000000"/>
                  </a:solidFill>
                </a:rPr>
                <a:t>Uniform Prudent Management </a:t>
              </a:r>
              <a:br>
                <a:rPr lang="en-US" sz="1600" b="1" dirty="0">
                  <a:solidFill>
                    <a:srgbClr val="000000"/>
                  </a:solidFill>
                </a:rPr>
              </a:br>
              <a:r>
                <a:rPr lang="en-US" sz="1600" b="1" dirty="0">
                  <a:solidFill>
                    <a:srgbClr val="000000"/>
                  </a:solidFill>
                </a:rPr>
                <a:t>of Institutional Funds Act</a:t>
              </a:r>
            </a:p>
          </p:txBody>
        </p:sp>
        <p:sp>
          <p:nvSpPr>
            <p:cNvPr id="22563" name="Rectangle 32"/>
            <p:cNvSpPr>
              <a:spLocks noChangeArrowheads="1"/>
            </p:cNvSpPr>
            <p:nvPr/>
          </p:nvSpPr>
          <p:spPr bwMode="auto">
            <a:xfrm>
              <a:off x="3552" y="1228"/>
              <a:ext cx="1584" cy="370"/>
            </a:xfrm>
            <a:prstGeom prst="rect">
              <a:avLst/>
            </a:prstGeom>
            <a:noFill/>
            <a:ln w="12700" algn="ctr">
              <a:noFill/>
              <a:miter lim="800000"/>
              <a:headEnd/>
              <a:tailEnd/>
            </a:ln>
          </p:spPr>
          <p:txBody>
            <a:bodyPr lIns="0" tIns="0" rIns="0" bIns="0" anchor="ctr">
              <a:spAutoFit/>
            </a:bodyPr>
            <a:lstStyle/>
            <a:p>
              <a:pPr algn="l">
                <a:lnSpc>
                  <a:spcPct val="90000"/>
                </a:lnSpc>
                <a:buClr>
                  <a:srgbClr val="C29F1E"/>
                </a:buClr>
                <a:buSzPct val="70000"/>
                <a:buFont typeface="Wingdings" pitchFamily="2" charset="2"/>
                <a:buNone/>
              </a:pPr>
              <a:r>
                <a:rPr lang="en-US" sz="1600" b="1" dirty="0">
                  <a:solidFill>
                    <a:srgbClr val="000000"/>
                  </a:solidFill>
                </a:rPr>
                <a:t>Evolution of Securities Markets and Asset Management Practices</a:t>
              </a:r>
            </a:p>
          </p:txBody>
        </p:sp>
      </p:grpSp>
      <p:grpSp>
        <p:nvGrpSpPr>
          <p:cNvPr id="4" name="Group 33"/>
          <p:cNvGrpSpPr>
            <a:grpSpLocks/>
          </p:cNvGrpSpPr>
          <p:nvPr/>
        </p:nvGrpSpPr>
        <p:grpSpPr bwMode="auto">
          <a:xfrm>
            <a:off x="988378" y="1169248"/>
            <a:ext cx="7657308" cy="246485"/>
            <a:chOff x="566" y="510"/>
            <a:chExt cx="4385" cy="137"/>
          </a:xfrm>
        </p:grpSpPr>
        <p:sp>
          <p:nvSpPr>
            <p:cNvPr id="22558" name="Text Box 34"/>
            <p:cNvSpPr txBox="1">
              <a:spLocks noChangeArrowheads="1"/>
            </p:cNvSpPr>
            <p:nvPr/>
          </p:nvSpPr>
          <p:spPr bwMode="auto">
            <a:xfrm>
              <a:off x="566" y="524"/>
              <a:ext cx="481" cy="123"/>
            </a:xfrm>
            <a:prstGeom prst="rect">
              <a:avLst/>
            </a:prstGeom>
            <a:noFill/>
            <a:ln w="9525">
              <a:noFill/>
              <a:miter lim="800000"/>
              <a:headEnd/>
              <a:tailEnd/>
            </a:ln>
          </p:spPr>
          <p:txBody>
            <a:bodyPr wrap="none" lIns="0" tIns="0" rIns="0" bIns="0">
              <a:spAutoFit/>
            </a:bodyPr>
            <a:lstStyle/>
            <a:p>
              <a:pPr>
                <a:lnSpc>
                  <a:spcPct val="90000"/>
                </a:lnSpc>
              </a:pPr>
              <a:r>
                <a:rPr lang="en-US" sz="1600" b="1" dirty="0"/>
                <a:t>TRENDS</a:t>
              </a:r>
            </a:p>
          </p:txBody>
        </p:sp>
        <p:sp>
          <p:nvSpPr>
            <p:cNvPr id="22559" name="Text Box 35"/>
            <p:cNvSpPr txBox="1">
              <a:spLocks noChangeArrowheads="1"/>
            </p:cNvSpPr>
            <p:nvPr/>
          </p:nvSpPr>
          <p:spPr bwMode="auto">
            <a:xfrm>
              <a:off x="1952" y="511"/>
              <a:ext cx="1295" cy="123"/>
            </a:xfrm>
            <a:prstGeom prst="rect">
              <a:avLst/>
            </a:prstGeom>
            <a:noFill/>
            <a:ln w="9525">
              <a:noFill/>
              <a:miter lim="800000"/>
              <a:headEnd/>
              <a:tailEnd/>
            </a:ln>
          </p:spPr>
          <p:txBody>
            <a:bodyPr wrap="none" lIns="0" tIns="0" rIns="0" bIns="0">
              <a:spAutoFit/>
            </a:bodyPr>
            <a:lstStyle/>
            <a:p>
              <a:pPr>
                <a:lnSpc>
                  <a:spcPct val="90000"/>
                </a:lnSpc>
              </a:pPr>
              <a:r>
                <a:rPr lang="en-US" sz="1600" b="1" dirty="0"/>
                <a:t>LEGAL ENVIRONMENT</a:t>
              </a:r>
            </a:p>
          </p:txBody>
        </p:sp>
        <p:sp>
          <p:nvSpPr>
            <p:cNvPr id="22560" name="Text Box 36"/>
            <p:cNvSpPr txBox="1">
              <a:spLocks noChangeArrowheads="1"/>
            </p:cNvSpPr>
            <p:nvPr/>
          </p:nvSpPr>
          <p:spPr bwMode="auto">
            <a:xfrm>
              <a:off x="4118" y="510"/>
              <a:ext cx="833" cy="123"/>
            </a:xfrm>
            <a:prstGeom prst="rect">
              <a:avLst/>
            </a:prstGeom>
            <a:noFill/>
            <a:ln w="9525">
              <a:noFill/>
              <a:miter lim="800000"/>
              <a:headEnd/>
              <a:tailEnd/>
            </a:ln>
          </p:spPr>
          <p:txBody>
            <a:bodyPr wrap="none" lIns="0" tIns="0" rIns="0" bIns="0">
              <a:spAutoFit/>
            </a:bodyPr>
            <a:lstStyle/>
            <a:p>
              <a:pPr>
                <a:lnSpc>
                  <a:spcPct val="90000"/>
                </a:lnSpc>
              </a:pPr>
              <a:r>
                <a:rPr lang="en-US" sz="1600" b="1" dirty="0"/>
                <a:t>IMPLICATIONS</a:t>
              </a:r>
            </a:p>
          </p:txBody>
        </p:sp>
      </p:grpSp>
      <p:sp>
        <p:nvSpPr>
          <p:cNvPr id="22556" name="Line 37"/>
          <p:cNvSpPr>
            <a:spLocks noChangeShapeType="1"/>
          </p:cNvSpPr>
          <p:nvPr/>
        </p:nvSpPr>
        <p:spPr bwMode="auto">
          <a:xfrm>
            <a:off x="1014572" y="1430338"/>
            <a:ext cx="8540908" cy="0"/>
          </a:xfrm>
          <a:prstGeom prst="line">
            <a:avLst/>
          </a:prstGeom>
          <a:noFill/>
          <a:ln w="28575">
            <a:solidFill>
              <a:schemeClr val="tx1"/>
            </a:solidFill>
            <a:round/>
            <a:headEnd/>
            <a:tailEnd/>
          </a:ln>
        </p:spPr>
        <p:txBody>
          <a:bodyPr lIns="0" tIns="0" rIns="0" bIns="0">
            <a:spAutoFit/>
          </a:bodyPr>
          <a:lstStyle/>
          <a:p>
            <a:endParaRPr lang="en-US" dirty="0"/>
          </a:p>
        </p:txBody>
      </p:sp>
      <p:sp>
        <p:nvSpPr>
          <p:cNvPr id="22557" name="Line 38"/>
          <p:cNvSpPr>
            <a:spLocks noChangeShapeType="1"/>
          </p:cNvSpPr>
          <p:nvPr/>
        </p:nvSpPr>
        <p:spPr bwMode="auto">
          <a:xfrm>
            <a:off x="1014572" y="2313728"/>
            <a:ext cx="8540908" cy="0"/>
          </a:xfrm>
          <a:prstGeom prst="line">
            <a:avLst/>
          </a:prstGeom>
          <a:noFill/>
          <a:ln w="12700">
            <a:solidFill>
              <a:schemeClr val="tx1"/>
            </a:solidFill>
            <a:round/>
            <a:headEnd/>
            <a:tailEnd/>
          </a:ln>
        </p:spPr>
        <p:txBody>
          <a:bodyPr lIns="0" tIns="0" rIns="0" bIns="0">
            <a:spAutoFit/>
          </a:bodyPr>
          <a:lstStyle/>
          <a:p>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876300" y="344991"/>
            <a:ext cx="9019790" cy="290009"/>
          </a:xfrm>
        </p:spPr>
        <p:txBody>
          <a:bodyPr/>
          <a:lstStyle/>
          <a:p>
            <a:pPr eaLnBrk="1" hangingPunct="1"/>
            <a:r>
              <a:rPr lang="en-US" dirty="0" smtClean="0"/>
              <a:t>Traditional Trust Portfolio (Pre-Prudent Investor Rule) </a:t>
            </a:r>
          </a:p>
        </p:txBody>
      </p:sp>
      <p:graphicFrame>
        <p:nvGraphicFramePr>
          <p:cNvPr id="9" name="Object 3"/>
          <p:cNvGraphicFramePr>
            <a:graphicFrameLocks noGrp="1" noChangeAspect="1"/>
          </p:cNvGraphicFramePr>
          <p:nvPr>
            <p:ph idx="1"/>
          </p:nvPr>
        </p:nvGraphicFramePr>
        <p:xfrm>
          <a:off x="3639185" y="1793770"/>
          <a:ext cx="5126990" cy="3393228"/>
        </p:xfrm>
        <a:graphic>
          <a:graphicData uri="http://schemas.openxmlformats.org/drawingml/2006/chart">
            <c:chart xmlns:c="http://schemas.openxmlformats.org/drawingml/2006/chart" xmlns:r="http://schemas.openxmlformats.org/officeDocument/2006/relationships" r:id="rId3"/>
          </a:graphicData>
        </a:graphic>
      </p:graphicFrame>
      <p:sp>
        <p:nvSpPr>
          <p:cNvPr id="1028" name="Text Box 4"/>
          <p:cNvSpPr txBox="1">
            <a:spLocks noChangeArrowheads="1"/>
          </p:cNvSpPr>
          <p:nvPr/>
        </p:nvSpPr>
        <p:spPr bwMode="auto">
          <a:xfrm>
            <a:off x="1444969" y="3141346"/>
            <a:ext cx="1718419" cy="830997"/>
          </a:xfrm>
          <a:prstGeom prst="rect">
            <a:avLst/>
          </a:prstGeom>
          <a:noFill/>
          <a:ln w="9525">
            <a:noFill/>
            <a:miter lim="800000"/>
            <a:headEnd/>
            <a:tailEnd/>
          </a:ln>
        </p:spPr>
        <p:txBody>
          <a:bodyPr wrap="none" lIns="0" tIns="0" rIns="0" bIns="0">
            <a:spAutoFit/>
          </a:bodyPr>
          <a:lstStyle/>
          <a:p>
            <a:pPr algn="ctr">
              <a:spcBef>
                <a:spcPct val="50000"/>
              </a:spcBef>
            </a:pPr>
            <a:r>
              <a:rPr lang="en-US" sz="1800" dirty="0"/>
              <a:t>Large Cap</a:t>
            </a:r>
            <a:br>
              <a:rPr lang="en-US" sz="1800" dirty="0"/>
            </a:br>
            <a:r>
              <a:rPr lang="en-US" sz="1800" dirty="0"/>
              <a:t>Domestic Stocks</a:t>
            </a:r>
            <a:br>
              <a:rPr lang="en-US" sz="1800" dirty="0"/>
            </a:br>
            <a:r>
              <a:rPr lang="en-US" sz="1800" dirty="0"/>
              <a:t>50%</a:t>
            </a:r>
          </a:p>
        </p:txBody>
      </p:sp>
      <p:sp>
        <p:nvSpPr>
          <p:cNvPr id="1029" name="Text Box 5"/>
          <p:cNvSpPr txBox="1">
            <a:spLocks noChangeArrowheads="1"/>
          </p:cNvSpPr>
          <p:nvPr/>
        </p:nvSpPr>
        <p:spPr bwMode="auto">
          <a:xfrm>
            <a:off x="6815861" y="3141346"/>
            <a:ext cx="1705595" cy="830997"/>
          </a:xfrm>
          <a:prstGeom prst="rect">
            <a:avLst/>
          </a:prstGeom>
          <a:noFill/>
          <a:ln w="9525">
            <a:noFill/>
            <a:miter lim="800000"/>
            <a:headEnd/>
            <a:tailEnd/>
          </a:ln>
        </p:spPr>
        <p:txBody>
          <a:bodyPr wrap="none" lIns="0" tIns="0" rIns="0" bIns="0">
            <a:spAutoFit/>
          </a:bodyPr>
          <a:lstStyle/>
          <a:p>
            <a:pPr algn="ctr">
              <a:spcBef>
                <a:spcPct val="50000"/>
              </a:spcBef>
            </a:pPr>
            <a:r>
              <a:rPr lang="en-US" sz="1800" dirty="0"/>
              <a:t>Domestic </a:t>
            </a:r>
            <a:br>
              <a:rPr lang="en-US" sz="1800" dirty="0"/>
            </a:br>
            <a:r>
              <a:rPr lang="en-US" sz="1800" dirty="0"/>
              <a:t>Bonds and Cash</a:t>
            </a:r>
            <a:br>
              <a:rPr lang="en-US" sz="1800" dirty="0"/>
            </a:br>
            <a:r>
              <a:rPr lang="en-US" sz="1800" dirty="0"/>
              <a:t>50%</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892379" y="657444"/>
            <a:ext cx="8603774" cy="957600"/>
          </a:xfrm>
        </p:spPr>
        <p:txBody>
          <a:bodyPr/>
          <a:lstStyle/>
          <a:p>
            <a:pPr eaLnBrk="1" hangingPunct="1">
              <a:lnSpc>
                <a:spcPct val="95000"/>
              </a:lnSpc>
            </a:pPr>
            <a:r>
              <a:rPr lang="en-US" sz="2700" dirty="0" smtClean="0"/>
              <a:t>Diversified Trust Portfolio – Post-Prudent Investor Rule</a:t>
            </a:r>
          </a:p>
        </p:txBody>
      </p:sp>
      <p:graphicFrame>
        <p:nvGraphicFramePr>
          <p:cNvPr id="2" name="Object 4"/>
          <p:cNvGraphicFramePr>
            <a:graphicFrameLocks noGrp="1" noChangeAspect="1"/>
          </p:cNvGraphicFramePr>
          <p:nvPr>
            <p:ph type="chart" idx="1"/>
          </p:nvPr>
        </p:nvGraphicFramePr>
        <p:xfrm>
          <a:off x="340253" y="978184"/>
          <a:ext cx="9097596" cy="6002020"/>
        </p:xfrm>
        <a:graphic>
          <a:graphicData uri="http://schemas.openxmlformats.org/presentationml/2006/ole">
            <mc:AlternateContent xmlns:mc="http://schemas.openxmlformats.org/markup-compatibility/2006">
              <mc:Choice xmlns:v="urn:schemas-microsoft-com:vml" Requires="v">
                <p:oleObj spid="_x0000_s1047" name="Worksheet" r:id="rId4" imgW="8534400" imgH="6343802" progId="Excel.Sheet.8">
                  <p:embed/>
                </p:oleObj>
              </mc:Choice>
              <mc:Fallback>
                <p:oleObj name="Worksheet" r:id="rId4" imgW="8534400" imgH="6343802" progId="Excel.Sheet.8">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253" y="978184"/>
                        <a:ext cx="9097596" cy="60020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1016000" y="165101"/>
            <a:ext cx="8356600" cy="461665"/>
          </a:xfrm>
          <a:prstGeom prst="rect">
            <a:avLst/>
          </a:prstGeom>
        </p:spPr>
        <p:txBody>
          <a:bodyPr wrap="square">
            <a:spAutoFit/>
          </a:bodyPr>
          <a:lstStyle/>
          <a:p>
            <a:r>
              <a:rPr lang="en-US" b="1" dirty="0" smtClean="0">
                <a:solidFill>
                  <a:schemeClr val="bg1"/>
                </a:solidFill>
              </a:rPr>
              <a:t>Diversified Trust Portfolio – Post-Prudent Investor Rule</a:t>
            </a:r>
            <a:endParaRPr lang="en-US" b="1" dirty="0">
              <a:solidFill>
                <a:schemeClr val="bg1"/>
              </a:solidFill>
            </a:endParaRPr>
          </a:p>
        </p:txBody>
      </p:sp>
      <p:sp>
        <p:nvSpPr>
          <p:cNvPr id="5" name="TextBox 4"/>
          <p:cNvSpPr txBox="1"/>
          <p:nvPr/>
        </p:nvSpPr>
        <p:spPr>
          <a:xfrm>
            <a:off x="4546600" y="2349500"/>
            <a:ext cx="647700" cy="461665"/>
          </a:xfrm>
          <a:prstGeom prst="rect">
            <a:avLst/>
          </a:prstGeom>
          <a:noFill/>
        </p:spPr>
        <p:txBody>
          <a:bodyPr wrap="square" rtlCol="0">
            <a:spAutoFit/>
          </a:bodyPr>
          <a:lstStyle/>
          <a:p>
            <a:r>
              <a:rPr lang="en-US" sz="1200" dirty="0" smtClean="0"/>
              <a:t>TIPS</a:t>
            </a:r>
          </a:p>
          <a:p>
            <a:r>
              <a:rPr lang="en-US" sz="1200" dirty="0" smtClean="0"/>
              <a:t>2%</a:t>
            </a:r>
            <a:endParaRPr lang="en-US" sz="1200" dirty="0"/>
          </a:p>
        </p:txBody>
      </p:sp>
      <p:sp>
        <p:nvSpPr>
          <p:cNvPr id="6" name="TextBox 5"/>
          <p:cNvSpPr txBox="1"/>
          <p:nvPr/>
        </p:nvSpPr>
        <p:spPr>
          <a:xfrm>
            <a:off x="5905500" y="2679700"/>
            <a:ext cx="1714500" cy="461665"/>
          </a:xfrm>
          <a:prstGeom prst="rect">
            <a:avLst/>
          </a:prstGeom>
          <a:noFill/>
        </p:spPr>
        <p:txBody>
          <a:bodyPr wrap="square" rtlCol="0">
            <a:spAutoFit/>
          </a:bodyPr>
          <a:lstStyle/>
          <a:p>
            <a:pPr algn="l"/>
            <a:r>
              <a:rPr lang="en-US" sz="1200" dirty="0" smtClean="0"/>
              <a:t>Large Cap Stocks</a:t>
            </a:r>
          </a:p>
          <a:p>
            <a:r>
              <a:rPr lang="en-US" sz="1200" dirty="0" smtClean="0"/>
              <a:t>19%</a:t>
            </a:r>
            <a:endParaRPr lang="en-US" sz="1200" dirty="0"/>
          </a:p>
        </p:txBody>
      </p:sp>
      <p:sp>
        <p:nvSpPr>
          <p:cNvPr id="7" name="TextBox 6"/>
          <p:cNvSpPr txBox="1"/>
          <p:nvPr/>
        </p:nvSpPr>
        <p:spPr>
          <a:xfrm>
            <a:off x="6502400" y="3479801"/>
            <a:ext cx="1600200" cy="461665"/>
          </a:xfrm>
          <a:prstGeom prst="rect">
            <a:avLst/>
          </a:prstGeom>
          <a:noFill/>
        </p:spPr>
        <p:txBody>
          <a:bodyPr wrap="square" rtlCol="0">
            <a:spAutoFit/>
          </a:bodyPr>
          <a:lstStyle/>
          <a:p>
            <a:pPr algn="l"/>
            <a:r>
              <a:rPr lang="en-US" sz="1200" dirty="0" smtClean="0"/>
              <a:t>Mid Cap Stocks</a:t>
            </a:r>
          </a:p>
          <a:p>
            <a:r>
              <a:rPr lang="en-US" sz="1200" dirty="0" smtClean="0"/>
              <a:t>2%</a:t>
            </a:r>
            <a:endParaRPr lang="en-US" sz="1200" dirty="0"/>
          </a:p>
        </p:txBody>
      </p:sp>
      <p:sp>
        <p:nvSpPr>
          <p:cNvPr id="9" name="TextBox 8"/>
          <p:cNvSpPr txBox="1"/>
          <p:nvPr/>
        </p:nvSpPr>
        <p:spPr>
          <a:xfrm>
            <a:off x="6438900" y="3886200"/>
            <a:ext cx="1828800" cy="461665"/>
          </a:xfrm>
          <a:prstGeom prst="rect">
            <a:avLst/>
          </a:prstGeom>
          <a:noFill/>
        </p:spPr>
        <p:txBody>
          <a:bodyPr wrap="square" rtlCol="0">
            <a:spAutoFit/>
          </a:bodyPr>
          <a:lstStyle/>
          <a:p>
            <a:r>
              <a:rPr lang="en-US" sz="1200" dirty="0" smtClean="0"/>
              <a:t>Small Cap Stocks</a:t>
            </a:r>
          </a:p>
          <a:p>
            <a:r>
              <a:rPr lang="en-US" sz="1200" dirty="0" smtClean="0"/>
              <a:t>2%</a:t>
            </a:r>
            <a:endParaRPr lang="en-US" sz="1200" dirty="0"/>
          </a:p>
        </p:txBody>
      </p:sp>
      <p:sp>
        <p:nvSpPr>
          <p:cNvPr id="10" name="TextBox 9"/>
          <p:cNvSpPr txBox="1"/>
          <p:nvPr/>
        </p:nvSpPr>
        <p:spPr>
          <a:xfrm>
            <a:off x="6604000" y="4584700"/>
            <a:ext cx="1714500" cy="461665"/>
          </a:xfrm>
          <a:prstGeom prst="rect">
            <a:avLst/>
          </a:prstGeom>
          <a:noFill/>
        </p:spPr>
        <p:txBody>
          <a:bodyPr wrap="square" rtlCol="0">
            <a:spAutoFit/>
          </a:bodyPr>
          <a:lstStyle/>
          <a:p>
            <a:r>
              <a:rPr lang="en-US" sz="1200" dirty="0" smtClean="0"/>
              <a:t>International Stocks</a:t>
            </a:r>
          </a:p>
          <a:p>
            <a:r>
              <a:rPr lang="en-US" sz="1200" dirty="0" smtClean="0"/>
              <a:t>15%</a:t>
            </a:r>
            <a:endParaRPr lang="en-US" sz="1200" dirty="0"/>
          </a:p>
        </p:txBody>
      </p:sp>
      <p:sp>
        <p:nvSpPr>
          <p:cNvPr id="11" name="TextBox 10"/>
          <p:cNvSpPr txBox="1"/>
          <p:nvPr/>
        </p:nvSpPr>
        <p:spPr>
          <a:xfrm>
            <a:off x="5740400" y="6032500"/>
            <a:ext cx="1536700" cy="461665"/>
          </a:xfrm>
          <a:prstGeom prst="rect">
            <a:avLst/>
          </a:prstGeom>
          <a:noFill/>
        </p:spPr>
        <p:txBody>
          <a:bodyPr wrap="square" rtlCol="0">
            <a:spAutoFit/>
          </a:bodyPr>
          <a:lstStyle/>
          <a:p>
            <a:r>
              <a:rPr lang="en-US" sz="1200" dirty="0" smtClean="0"/>
              <a:t>Emerging Markets</a:t>
            </a:r>
          </a:p>
          <a:p>
            <a:r>
              <a:rPr lang="en-US" sz="1200" dirty="0" smtClean="0"/>
              <a:t>7%</a:t>
            </a:r>
            <a:endParaRPr lang="en-US" sz="1200" dirty="0"/>
          </a:p>
        </p:txBody>
      </p:sp>
      <p:sp>
        <p:nvSpPr>
          <p:cNvPr id="12" name="TextBox 11"/>
          <p:cNvSpPr txBox="1"/>
          <p:nvPr/>
        </p:nvSpPr>
        <p:spPr>
          <a:xfrm>
            <a:off x="3873500" y="6286500"/>
            <a:ext cx="1536700" cy="461665"/>
          </a:xfrm>
          <a:prstGeom prst="rect">
            <a:avLst/>
          </a:prstGeom>
          <a:noFill/>
        </p:spPr>
        <p:txBody>
          <a:bodyPr wrap="square" rtlCol="0">
            <a:spAutoFit/>
          </a:bodyPr>
          <a:lstStyle/>
          <a:p>
            <a:r>
              <a:rPr lang="en-US" sz="1200" dirty="0" smtClean="0"/>
              <a:t>Corporate Bonds</a:t>
            </a:r>
          </a:p>
          <a:p>
            <a:r>
              <a:rPr lang="en-US" sz="1200" dirty="0" smtClean="0"/>
              <a:t>16%</a:t>
            </a:r>
            <a:endParaRPr lang="en-US" sz="1200" dirty="0"/>
          </a:p>
        </p:txBody>
      </p:sp>
      <p:sp>
        <p:nvSpPr>
          <p:cNvPr id="14" name="TextBox 13"/>
          <p:cNvSpPr txBox="1"/>
          <p:nvPr/>
        </p:nvSpPr>
        <p:spPr>
          <a:xfrm>
            <a:off x="1993900" y="5181600"/>
            <a:ext cx="1346200" cy="461665"/>
          </a:xfrm>
          <a:prstGeom prst="rect">
            <a:avLst/>
          </a:prstGeom>
          <a:noFill/>
        </p:spPr>
        <p:txBody>
          <a:bodyPr wrap="square" rtlCol="0">
            <a:spAutoFit/>
          </a:bodyPr>
          <a:lstStyle/>
          <a:p>
            <a:r>
              <a:rPr lang="en-US" sz="1200" dirty="0" smtClean="0"/>
              <a:t>High Yield Bonds</a:t>
            </a:r>
          </a:p>
          <a:p>
            <a:r>
              <a:rPr lang="en-US" sz="1200" dirty="0" smtClean="0"/>
              <a:t>5%</a:t>
            </a:r>
          </a:p>
        </p:txBody>
      </p:sp>
      <p:sp>
        <p:nvSpPr>
          <p:cNvPr id="15" name="TextBox 14"/>
          <p:cNvSpPr txBox="1"/>
          <p:nvPr/>
        </p:nvSpPr>
        <p:spPr>
          <a:xfrm>
            <a:off x="1320800" y="4737100"/>
            <a:ext cx="1828800" cy="461665"/>
          </a:xfrm>
          <a:prstGeom prst="rect">
            <a:avLst/>
          </a:prstGeom>
          <a:noFill/>
        </p:spPr>
        <p:txBody>
          <a:bodyPr wrap="square" rtlCol="0">
            <a:spAutoFit/>
          </a:bodyPr>
          <a:lstStyle/>
          <a:p>
            <a:r>
              <a:rPr lang="en-US" sz="1200" dirty="0" smtClean="0"/>
              <a:t>Global Real Estate</a:t>
            </a:r>
          </a:p>
          <a:p>
            <a:r>
              <a:rPr lang="en-US" sz="1200" dirty="0" smtClean="0"/>
              <a:t>5%</a:t>
            </a:r>
            <a:endParaRPr lang="en-US" sz="1200" dirty="0"/>
          </a:p>
        </p:txBody>
      </p:sp>
      <p:sp>
        <p:nvSpPr>
          <p:cNvPr id="16" name="TextBox 15"/>
          <p:cNvSpPr txBox="1"/>
          <p:nvPr/>
        </p:nvSpPr>
        <p:spPr>
          <a:xfrm>
            <a:off x="1473200" y="4343400"/>
            <a:ext cx="1587500" cy="461665"/>
          </a:xfrm>
          <a:prstGeom prst="rect">
            <a:avLst/>
          </a:prstGeom>
          <a:noFill/>
        </p:spPr>
        <p:txBody>
          <a:bodyPr wrap="square" rtlCol="0">
            <a:spAutoFit/>
          </a:bodyPr>
          <a:lstStyle/>
          <a:p>
            <a:r>
              <a:rPr lang="en-US" sz="1200" dirty="0" smtClean="0"/>
              <a:t>Commodities</a:t>
            </a:r>
          </a:p>
          <a:p>
            <a:r>
              <a:rPr lang="en-US" sz="1200" dirty="0" smtClean="0"/>
              <a:t>4%</a:t>
            </a:r>
            <a:endParaRPr lang="en-US" sz="1200" dirty="0"/>
          </a:p>
        </p:txBody>
      </p:sp>
      <p:sp>
        <p:nvSpPr>
          <p:cNvPr id="17" name="TextBox 16"/>
          <p:cNvSpPr txBox="1"/>
          <p:nvPr/>
        </p:nvSpPr>
        <p:spPr>
          <a:xfrm>
            <a:off x="1714500" y="3987801"/>
            <a:ext cx="1270000" cy="461665"/>
          </a:xfrm>
          <a:prstGeom prst="rect">
            <a:avLst/>
          </a:prstGeom>
          <a:noFill/>
        </p:spPr>
        <p:txBody>
          <a:bodyPr wrap="square" rtlCol="0">
            <a:spAutoFit/>
          </a:bodyPr>
          <a:lstStyle/>
          <a:p>
            <a:r>
              <a:rPr lang="en-US" sz="1200" dirty="0" smtClean="0"/>
              <a:t>Cash</a:t>
            </a:r>
          </a:p>
          <a:p>
            <a:r>
              <a:rPr lang="en-US" sz="1200" dirty="0" smtClean="0"/>
              <a:t>2%</a:t>
            </a:r>
            <a:endParaRPr lang="en-US" sz="1200" dirty="0"/>
          </a:p>
        </p:txBody>
      </p:sp>
      <p:sp>
        <p:nvSpPr>
          <p:cNvPr id="18" name="TextBox 17"/>
          <p:cNvSpPr txBox="1"/>
          <p:nvPr/>
        </p:nvSpPr>
        <p:spPr>
          <a:xfrm>
            <a:off x="1739900" y="3543300"/>
            <a:ext cx="1524000" cy="461665"/>
          </a:xfrm>
          <a:prstGeom prst="rect">
            <a:avLst/>
          </a:prstGeom>
          <a:noFill/>
        </p:spPr>
        <p:txBody>
          <a:bodyPr wrap="square" rtlCol="0">
            <a:spAutoFit/>
          </a:bodyPr>
          <a:lstStyle/>
          <a:p>
            <a:r>
              <a:rPr lang="en-US" sz="1200" dirty="0" smtClean="0"/>
              <a:t>Private Equity</a:t>
            </a:r>
          </a:p>
          <a:p>
            <a:r>
              <a:rPr lang="en-US" sz="1200" dirty="0" smtClean="0"/>
              <a:t>4%</a:t>
            </a:r>
            <a:endParaRPr lang="en-US" sz="1200" dirty="0"/>
          </a:p>
        </p:txBody>
      </p:sp>
      <p:sp>
        <p:nvSpPr>
          <p:cNvPr id="19" name="TextBox 18"/>
          <p:cNvSpPr txBox="1"/>
          <p:nvPr/>
        </p:nvSpPr>
        <p:spPr>
          <a:xfrm>
            <a:off x="2197100" y="2514600"/>
            <a:ext cx="1651000" cy="461665"/>
          </a:xfrm>
          <a:prstGeom prst="rect">
            <a:avLst/>
          </a:prstGeom>
          <a:noFill/>
        </p:spPr>
        <p:txBody>
          <a:bodyPr wrap="square" rtlCol="0">
            <a:spAutoFit/>
          </a:bodyPr>
          <a:lstStyle/>
          <a:p>
            <a:r>
              <a:rPr lang="en-US" sz="1200" dirty="0" smtClean="0"/>
              <a:t>Hedge Fund</a:t>
            </a:r>
          </a:p>
          <a:p>
            <a:r>
              <a:rPr lang="en-US" sz="1200" dirty="0" smtClean="0"/>
              <a:t>17%</a:t>
            </a:r>
            <a:endParaRPr lang="en-US" sz="1200"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eaLnBrk="1" hangingPunct="1"/>
            <a:r>
              <a:rPr lang="en-US" dirty="0" smtClean="0"/>
              <a:t>Myriad Issues for the “Prudent” Fiduciary Investor </a:t>
            </a:r>
          </a:p>
        </p:txBody>
      </p:sp>
      <p:sp>
        <p:nvSpPr>
          <p:cNvPr id="8" name="Content Placeholder 7"/>
          <p:cNvSpPr>
            <a:spLocks noGrp="1"/>
          </p:cNvSpPr>
          <p:nvPr>
            <p:ph idx="1"/>
          </p:nvPr>
        </p:nvSpPr>
        <p:spPr>
          <a:xfrm>
            <a:off x="342946" y="1091072"/>
            <a:ext cx="9297035" cy="6274927"/>
          </a:xfrm>
        </p:spPr>
        <p:txBody>
          <a:bodyPr/>
          <a:lstStyle/>
          <a:p>
            <a:pPr marL="509412" indent="-509412">
              <a:buFont typeface="+mj-lt"/>
              <a:buAutoNum type="arabicPeriod"/>
            </a:pPr>
            <a:r>
              <a:rPr lang="en-US" sz="2200" dirty="0" smtClean="0"/>
              <a:t>Nature of Trust</a:t>
            </a:r>
          </a:p>
          <a:p>
            <a:pPr marL="955148" lvl="1" indent="-509412">
              <a:buFont typeface="Arial" pitchFamily="34" charset="0"/>
              <a:buChar char="•"/>
            </a:pPr>
            <a:r>
              <a:rPr lang="en-US" dirty="0" smtClean="0"/>
              <a:t>Traditional net income/discretionary principle</a:t>
            </a:r>
          </a:p>
          <a:p>
            <a:pPr marL="955148" lvl="1" indent="-509412">
              <a:buFont typeface="Arial" pitchFamily="34" charset="0"/>
              <a:buChar char="•"/>
            </a:pPr>
            <a:r>
              <a:rPr lang="en-US" dirty="0" smtClean="0"/>
              <a:t>Total return unitrust</a:t>
            </a:r>
          </a:p>
          <a:p>
            <a:pPr marL="955148" lvl="1" indent="-509412">
              <a:buFont typeface="Arial" pitchFamily="34" charset="0"/>
              <a:buChar char="•"/>
            </a:pPr>
            <a:r>
              <a:rPr lang="en-US" dirty="0" smtClean="0"/>
              <a:t>Net income with principal adjustments</a:t>
            </a:r>
          </a:p>
          <a:p>
            <a:pPr marL="955148" lvl="1" indent="-509412">
              <a:buFont typeface="Arial" pitchFamily="34" charset="0"/>
              <a:buChar char="•"/>
            </a:pPr>
            <a:r>
              <a:rPr lang="en-US" dirty="0" smtClean="0"/>
              <a:t>Impact of unitrusts/adjustments on allocation of </a:t>
            </a:r>
          </a:p>
          <a:p>
            <a:pPr marL="955148" lvl="1" indent="-509412">
              <a:buNone/>
            </a:pPr>
            <a:r>
              <a:rPr lang="en-US" dirty="0" smtClean="0"/>
              <a:t>	tax attributes</a:t>
            </a:r>
          </a:p>
          <a:p>
            <a:pPr marL="955148" lvl="1" indent="-509412">
              <a:buNone/>
            </a:pPr>
            <a:endParaRPr lang="en-US" dirty="0" smtClean="0"/>
          </a:p>
          <a:p>
            <a:pPr marL="509412" indent="-509412">
              <a:buAutoNum type="arabicPeriod" startAt="2"/>
            </a:pPr>
            <a:r>
              <a:rPr lang="en-US" sz="2200" dirty="0" smtClean="0"/>
              <a:t>Cash flow requirements, risk tolerance</a:t>
            </a:r>
          </a:p>
          <a:p>
            <a:pPr marL="509412" indent="-509412">
              <a:buAutoNum type="arabicPeriod" startAt="2"/>
            </a:pPr>
            <a:r>
              <a:rPr lang="en-US" sz="2200" dirty="0" smtClean="0"/>
              <a:t>Time horizon</a:t>
            </a:r>
          </a:p>
          <a:p>
            <a:pPr marL="509412" indent="-509412">
              <a:buAutoNum type="arabicPeriod" startAt="2"/>
            </a:pPr>
            <a:r>
              <a:rPr lang="en-US" sz="2200" dirty="0" smtClean="0"/>
              <a:t>Trust Tax Attributes</a:t>
            </a:r>
          </a:p>
          <a:p>
            <a:pPr marL="509412" indent="-509412">
              <a:buAutoNum type="arabicPeriod" startAt="2"/>
            </a:pPr>
            <a:r>
              <a:rPr lang="en-US" sz="2200" dirty="0" smtClean="0"/>
              <a:t>Asset Location</a:t>
            </a:r>
          </a:p>
          <a:p>
            <a:pPr marL="509412" indent="-509412">
              <a:buAutoNum type="arabicPeriod" startAt="2"/>
            </a:pPr>
            <a:r>
              <a:rPr lang="en-US" sz="2200" dirty="0" smtClean="0"/>
              <a:t>Asset Allocation</a:t>
            </a:r>
          </a:p>
          <a:p>
            <a:pPr marL="1279350" lvl="2" indent="-509412">
              <a:buFont typeface="Arial" pitchFamily="34" charset="0"/>
              <a:buChar char="•"/>
            </a:pPr>
            <a:endParaRPr lang="en-US" dirty="0" smtClean="0"/>
          </a:p>
          <a:p>
            <a:pPr marL="1279350" lvl="2" indent="-509412">
              <a:buFont typeface="Arial" pitchFamily="34" charset="0"/>
              <a:buChar char="•"/>
            </a:pPr>
            <a:endParaRPr lang="en-US" dirty="0" smtClean="0"/>
          </a:p>
          <a:p>
            <a:pPr marL="1279350" lvl="2" indent="-509412">
              <a:buFont typeface="Arial" pitchFamily="34" charset="0"/>
              <a:buChar char="•"/>
            </a:pPr>
            <a:endParaRPr lang="en-US" dirty="0" smtClean="0"/>
          </a:p>
          <a:p>
            <a:pPr marL="1279350" lvl="2" indent="-509412">
              <a:buFont typeface="Arial" pitchFamily="34" charset="0"/>
              <a:buChar char="•"/>
            </a:pPr>
            <a:endParaRPr lang="en-US" dirty="0" smtClean="0"/>
          </a:p>
          <a:p>
            <a:pPr marL="1279350" lvl="2" indent="-509412">
              <a:buFont typeface="Arial" pitchFamily="34" charset="0"/>
              <a:buChar char="•"/>
            </a:pPr>
            <a:endParaRPr lang="en-US" dirty="0" smtClean="0"/>
          </a:p>
          <a:p>
            <a:pPr marL="1279350" lvl="2" indent="-509412">
              <a:buFont typeface="Arial" pitchFamily="34" charset="0"/>
              <a:buChar char="•"/>
            </a:pPr>
            <a:endParaRPr lang="en-US" dirty="0" smtClean="0"/>
          </a:p>
          <a:p>
            <a:pPr marL="1279350" lvl="2" indent="-509412">
              <a:buFont typeface="Arial" pitchFamily="34" charset="0"/>
              <a:buChar char="•"/>
            </a:pPr>
            <a:endParaRPr lang="en-US" dirty="0" smtClean="0"/>
          </a:p>
          <a:p>
            <a:pPr marL="1279350" lvl="2" indent="-509412">
              <a:buFont typeface="Arial" pitchFamily="34" charset="0"/>
              <a:buChar char="•"/>
            </a:pPr>
            <a:endParaRPr lang="en-US" dirty="0" smtClean="0"/>
          </a:p>
          <a:p>
            <a:pPr marL="1279350" lvl="2" indent="-509412">
              <a:buFont typeface="Arial" pitchFamily="34" charset="0"/>
              <a:buChar char="•"/>
            </a:pPr>
            <a:endParaRPr lang="en-US" dirty="0" smtClean="0"/>
          </a:p>
          <a:p>
            <a:pPr marL="1279350" lvl="2" indent="-509412">
              <a:buFont typeface="Arial" pitchFamily="34" charset="0"/>
              <a:buChar char="•"/>
            </a:pPr>
            <a:endParaRPr lang="en-US" dirty="0" smtClean="0"/>
          </a:p>
          <a:p>
            <a:pPr marL="1279350" lvl="2" indent="-509412">
              <a:buFont typeface="Arial" pitchFamily="34" charset="0"/>
              <a:buChar char="•"/>
            </a:pPr>
            <a:endParaRPr lang="en-US" sz="1800" dirty="0" smtClean="0"/>
          </a:p>
          <a:p>
            <a:pPr marL="509412" indent="-509412">
              <a:buAutoNum type="arabicPeriod" startAt="2"/>
            </a:pPr>
            <a:endParaRPr lang="en-US" sz="2200" dirty="0" smtClean="0"/>
          </a:p>
          <a:p>
            <a:pPr marL="509412" indent="-509412">
              <a:buNone/>
            </a:pPr>
            <a:endParaRPr lang="en-US" sz="2200"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eaLnBrk="1" hangingPunct="1"/>
            <a:r>
              <a:rPr lang="en-US" dirty="0" smtClean="0"/>
              <a:t>Myriad Issues for the “Prudent” Fiduciary Investor </a:t>
            </a:r>
          </a:p>
        </p:txBody>
      </p:sp>
      <p:sp>
        <p:nvSpPr>
          <p:cNvPr id="4" name="Content Placeholder 3"/>
          <p:cNvSpPr>
            <a:spLocks noGrp="1"/>
          </p:cNvSpPr>
          <p:nvPr>
            <p:ph idx="1"/>
          </p:nvPr>
        </p:nvSpPr>
        <p:spPr>
          <a:xfrm>
            <a:off x="495301" y="1406525"/>
            <a:ext cx="9156700" cy="5129213"/>
          </a:xfrm>
        </p:spPr>
        <p:txBody>
          <a:bodyPr/>
          <a:lstStyle/>
          <a:p>
            <a:pPr marL="509412" indent="-509412">
              <a:buFont typeface="+mj-lt"/>
              <a:buAutoNum type="arabicPeriod" startAt="7"/>
            </a:pPr>
            <a:r>
              <a:rPr lang="en-US" dirty="0" smtClean="0"/>
              <a:t>Degree of diversification</a:t>
            </a:r>
          </a:p>
          <a:p>
            <a:pPr marL="1279350" lvl="2" indent="-509412">
              <a:buFont typeface="Arial" pitchFamily="34" charset="0"/>
              <a:buChar char="•"/>
            </a:pPr>
            <a:r>
              <a:rPr lang="en-US" sz="1800" dirty="0" smtClean="0"/>
              <a:t>Asset Class</a:t>
            </a:r>
          </a:p>
          <a:p>
            <a:pPr marL="1279350" lvl="2" indent="-509412">
              <a:buFont typeface="Arial" pitchFamily="34" charset="0"/>
              <a:buChar char="•"/>
            </a:pPr>
            <a:r>
              <a:rPr lang="en-US" sz="1800" dirty="0" smtClean="0"/>
              <a:t>Sub-asset Class</a:t>
            </a:r>
          </a:p>
          <a:p>
            <a:pPr marL="1279350" lvl="2" indent="-509412">
              <a:buFont typeface="Arial" pitchFamily="34" charset="0"/>
              <a:buChar char="•"/>
            </a:pPr>
            <a:r>
              <a:rPr lang="en-US" sz="1800" dirty="0" smtClean="0"/>
              <a:t>Style</a:t>
            </a:r>
          </a:p>
          <a:p>
            <a:pPr marL="1279350" lvl="2" indent="-509412">
              <a:buFont typeface="Arial" pitchFamily="34" charset="0"/>
              <a:buChar char="•"/>
            </a:pPr>
            <a:r>
              <a:rPr lang="en-US" sz="1800" dirty="0" smtClean="0"/>
              <a:t>Manager</a:t>
            </a:r>
          </a:p>
          <a:p>
            <a:pPr marL="509412" indent="-509412">
              <a:buFont typeface="+mj-lt"/>
              <a:buAutoNum type="arabicPeriod" startAt="7"/>
            </a:pPr>
            <a:r>
              <a:rPr lang="en-US" dirty="0" smtClean="0"/>
              <a:t>Balance between active and passive investing</a:t>
            </a:r>
          </a:p>
          <a:p>
            <a:pPr marL="509412" indent="-509412">
              <a:buFont typeface="+mj-lt"/>
              <a:buAutoNum type="arabicPeriod" startAt="7"/>
            </a:pPr>
            <a:endParaRPr lang="en-US" dirty="0" smtClean="0"/>
          </a:p>
          <a:p>
            <a:pPr marL="509412" indent="-509412">
              <a:buFont typeface="+mj-lt"/>
              <a:buAutoNum type="arabicPeriod" startAt="7"/>
            </a:pPr>
            <a:r>
              <a:rPr lang="en-US" dirty="0" smtClean="0"/>
              <a:t>Balance between individually managed securities and commingled management</a:t>
            </a:r>
          </a:p>
          <a:p>
            <a:pPr marL="509412" indent="-509412">
              <a:buFont typeface="+mj-lt"/>
              <a:buAutoNum type="arabicPeriod" startAt="7"/>
            </a:pPr>
            <a:endParaRPr lang="en-US" dirty="0" smtClean="0"/>
          </a:p>
          <a:p>
            <a:pPr marL="509412" indent="-509412">
              <a:buFont typeface="+mj-lt"/>
              <a:buAutoNum type="arabicPeriod" startAt="7"/>
            </a:pPr>
            <a:r>
              <a:rPr lang="en-US" dirty="0" smtClean="0"/>
              <a:t>Proprietary v. delegated asset management</a:t>
            </a:r>
          </a:p>
          <a:p>
            <a:pPr marL="509412" indent="-509412">
              <a:buFont typeface="+mj-lt"/>
              <a:buAutoNum type="arabicPeriod" startAt="7"/>
            </a:pPr>
            <a:endParaRPr lang="en-US" dirty="0" smtClean="0"/>
          </a:p>
          <a:p>
            <a:pPr marL="509412" indent="-509412">
              <a:buFont typeface="+mj-lt"/>
              <a:buAutoNum type="arabicPeriod" startAt="7"/>
            </a:pPr>
            <a:r>
              <a:rPr lang="en-US" dirty="0" smtClean="0"/>
              <a:t>Ultimate costs of asset management/impact on return</a:t>
            </a:r>
          </a:p>
          <a:p>
            <a:pPr marL="457200" indent="-457200">
              <a:buNone/>
            </a:pP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165" y="190500"/>
            <a:ext cx="8674735" cy="540959"/>
          </a:xfrm>
        </p:spPr>
        <p:txBody>
          <a:bodyPr/>
          <a:lstStyle/>
          <a:p>
            <a:pPr eaLnBrk="1" hangingPunct="1"/>
            <a:r>
              <a:rPr lang="en-US" dirty="0" smtClean="0"/>
              <a:t>Demographic Trends</a:t>
            </a:r>
          </a:p>
        </p:txBody>
      </p:sp>
      <p:sp>
        <p:nvSpPr>
          <p:cNvPr id="24579" name="Line 3"/>
          <p:cNvSpPr>
            <a:spLocks noChangeShapeType="1"/>
          </p:cNvSpPr>
          <p:nvPr/>
        </p:nvSpPr>
        <p:spPr bwMode="auto">
          <a:xfrm>
            <a:off x="1014572" y="1329585"/>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24580" name="Line 4"/>
          <p:cNvSpPr>
            <a:spLocks noChangeShapeType="1"/>
          </p:cNvSpPr>
          <p:nvPr/>
        </p:nvSpPr>
        <p:spPr bwMode="auto">
          <a:xfrm>
            <a:off x="9387840" y="1329585"/>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24581" name="Line 5"/>
          <p:cNvSpPr>
            <a:spLocks noChangeShapeType="1"/>
          </p:cNvSpPr>
          <p:nvPr/>
        </p:nvSpPr>
        <p:spPr bwMode="auto">
          <a:xfrm>
            <a:off x="1014572" y="2142808"/>
            <a:ext cx="2434273" cy="0"/>
          </a:xfrm>
          <a:prstGeom prst="line">
            <a:avLst/>
          </a:prstGeom>
          <a:noFill/>
          <a:ln w="12700">
            <a:noFill/>
            <a:round/>
            <a:headEnd/>
            <a:tailEnd/>
          </a:ln>
        </p:spPr>
        <p:txBody>
          <a:bodyPr lIns="50941" tIns="50941" rIns="50941" bIns="50941">
            <a:spAutoFit/>
          </a:bodyPr>
          <a:lstStyle/>
          <a:p>
            <a:endParaRPr lang="en-US" dirty="0"/>
          </a:p>
        </p:txBody>
      </p:sp>
      <p:sp>
        <p:nvSpPr>
          <p:cNvPr id="24582" name="Line 6"/>
          <p:cNvSpPr>
            <a:spLocks noChangeShapeType="1"/>
          </p:cNvSpPr>
          <p:nvPr/>
        </p:nvSpPr>
        <p:spPr bwMode="auto">
          <a:xfrm>
            <a:off x="1014572" y="2142808"/>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24583" name="Line 7"/>
          <p:cNvSpPr>
            <a:spLocks noChangeShapeType="1"/>
          </p:cNvSpPr>
          <p:nvPr/>
        </p:nvSpPr>
        <p:spPr bwMode="auto">
          <a:xfrm>
            <a:off x="9022874" y="2142808"/>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24584" name="Line 8"/>
          <p:cNvSpPr>
            <a:spLocks noChangeShapeType="1"/>
          </p:cNvSpPr>
          <p:nvPr/>
        </p:nvSpPr>
        <p:spPr bwMode="auto">
          <a:xfrm>
            <a:off x="3448844" y="2142808"/>
            <a:ext cx="2807970" cy="0"/>
          </a:xfrm>
          <a:prstGeom prst="line">
            <a:avLst/>
          </a:prstGeom>
          <a:noFill/>
          <a:ln w="12700">
            <a:noFill/>
            <a:round/>
            <a:headEnd/>
            <a:tailEnd/>
          </a:ln>
        </p:spPr>
        <p:txBody>
          <a:bodyPr lIns="50941" tIns="50941" rIns="50941" bIns="50941">
            <a:spAutoFit/>
          </a:bodyPr>
          <a:lstStyle/>
          <a:p>
            <a:endParaRPr lang="en-US" dirty="0"/>
          </a:p>
        </p:txBody>
      </p:sp>
      <p:sp>
        <p:nvSpPr>
          <p:cNvPr id="24585" name="Line 9"/>
          <p:cNvSpPr>
            <a:spLocks noChangeShapeType="1"/>
          </p:cNvSpPr>
          <p:nvPr/>
        </p:nvSpPr>
        <p:spPr bwMode="auto">
          <a:xfrm>
            <a:off x="6256814" y="2142808"/>
            <a:ext cx="2766060" cy="0"/>
          </a:xfrm>
          <a:prstGeom prst="line">
            <a:avLst/>
          </a:prstGeom>
          <a:noFill/>
          <a:ln w="12700">
            <a:noFill/>
            <a:round/>
            <a:headEnd/>
            <a:tailEnd/>
          </a:ln>
        </p:spPr>
        <p:txBody>
          <a:bodyPr lIns="50941" tIns="50941" rIns="50941" bIns="50941">
            <a:spAutoFit/>
          </a:bodyPr>
          <a:lstStyle/>
          <a:p>
            <a:endParaRPr lang="en-US" dirty="0"/>
          </a:p>
        </p:txBody>
      </p:sp>
      <p:sp>
        <p:nvSpPr>
          <p:cNvPr id="24586" name="Line 10"/>
          <p:cNvSpPr>
            <a:spLocks noChangeShapeType="1"/>
          </p:cNvSpPr>
          <p:nvPr/>
        </p:nvSpPr>
        <p:spPr bwMode="auto">
          <a:xfrm>
            <a:off x="1014572" y="2968625"/>
            <a:ext cx="2434273" cy="0"/>
          </a:xfrm>
          <a:prstGeom prst="line">
            <a:avLst/>
          </a:prstGeom>
          <a:noFill/>
          <a:ln w="12700">
            <a:noFill/>
            <a:round/>
            <a:headEnd/>
            <a:tailEnd/>
          </a:ln>
        </p:spPr>
        <p:txBody>
          <a:bodyPr lIns="50941" tIns="50941" rIns="50941" bIns="50941">
            <a:spAutoFit/>
          </a:bodyPr>
          <a:lstStyle/>
          <a:p>
            <a:endParaRPr lang="en-US" dirty="0"/>
          </a:p>
        </p:txBody>
      </p:sp>
      <p:sp>
        <p:nvSpPr>
          <p:cNvPr id="24587" name="Line 11"/>
          <p:cNvSpPr>
            <a:spLocks noChangeShapeType="1"/>
          </p:cNvSpPr>
          <p:nvPr/>
        </p:nvSpPr>
        <p:spPr bwMode="auto">
          <a:xfrm>
            <a:off x="1014572" y="2968625"/>
            <a:ext cx="0" cy="827617"/>
          </a:xfrm>
          <a:prstGeom prst="line">
            <a:avLst/>
          </a:prstGeom>
          <a:noFill/>
          <a:ln w="12700" cap="sq">
            <a:noFill/>
            <a:round/>
            <a:headEnd/>
            <a:tailEnd/>
          </a:ln>
        </p:spPr>
        <p:txBody>
          <a:bodyPr lIns="50941" tIns="50941" rIns="50941" bIns="50941">
            <a:spAutoFit/>
          </a:bodyPr>
          <a:lstStyle/>
          <a:p>
            <a:endParaRPr lang="en-US" dirty="0"/>
          </a:p>
        </p:txBody>
      </p:sp>
      <p:sp>
        <p:nvSpPr>
          <p:cNvPr id="24588" name="Line 12"/>
          <p:cNvSpPr>
            <a:spLocks noChangeShapeType="1"/>
          </p:cNvSpPr>
          <p:nvPr/>
        </p:nvSpPr>
        <p:spPr bwMode="auto">
          <a:xfrm>
            <a:off x="9022874" y="2968625"/>
            <a:ext cx="0" cy="827617"/>
          </a:xfrm>
          <a:prstGeom prst="line">
            <a:avLst/>
          </a:prstGeom>
          <a:noFill/>
          <a:ln w="12700" cap="sq">
            <a:noFill/>
            <a:round/>
            <a:headEnd/>
            <a:tailEnd/>
          </a:ln>
        </p:spPr>
        <p:txBody>
          <a:bodyPr lIns="50941" tIns="50941" rIns="50941" bIns="50941">
            <a:spAutoFit/>
          </a:bodyPr>
          <a:lstStyle/>
          <a:p>
            <a:endParaRPr lang="en-US" dirty="0"/>
          </a:p>
        </p:txBody>
      </p:sp>
      <p:sp>
        <p:nvSpPr>
          <p:cNvPr id="24589" name="Line 13"/>
          <p:cNvSpPr>
            <a:spLocks noChangeShapeType="1"/>
          </p:cNvSpPr>
          <p:nvPr/>
        </p:nvSpPr>
        <p:spPr bwMode="auto">
          <a:xfrm>
            <a:off x="3448844" y="2968625"/>
            <a:ext cx="2807970" cy="0"/>
          </a:xfrm>
          <a:prstGeom prst="line">
            <a:avLst/>
          </a:prstGeom>
          <a:noFill/>
          <a:ln w="12700">
            <a:noFill/>
            <a:round/>
            <a:headEnd/>
            <a:tailEnd/>
          </a:ln>
        </p:spPr>
        <p:txBody>
          <a:bodyPr lIns="50941" tIns="50941" rIns="50941" bIns="50941">
            <a:spAutoFit/>
          </a:bodyPr>
          <a:lstStyle/>
          <a:p>
            <a:endParaRPr lang="en-US" dirty="0"/>
          </a:p>
        </p:txBody>
      </p:sp>
      <p:sp>
        <p:nvSpPr>
          <p:cNvPr id="24590" name="Line 14"/>
          <p:cNvSpPr>
            <a:spLocks noChangeShapeType="1"/>
          </p:cNvSpPr>
          <p:nvPr/>
        </p:nvSpPr>
        <p:spPr bwMode="auto">
          <a:xfrm>
            <a:off x="6256814" y="2968625"/>
            <a:ext cx="2766060" cy="0"/>
          </a:xfrm>
          <a:prstGeom prst="line">
            <a:avLst/>
          </a:prstGeom>
          <a:noFill/>
          <a:ln w="12700">
            <a:noFill/>
            <a:round/>
            <a:headEnd/>
            <a:tailEnd/>
          </a:ln>
        </p:spPr>
        <p:txBody>
          <a:bodyPr lIns="50941" tIns="50941" rIns="50941" bIns="50941">
            <a:spAutoFit/>
          </a:bodyPr>
          <a:lstStyle/>
          <a:p>
            <a:endParaRPr lang="en-US" dirty="0"/>
          </a:p>
        </p:txBody>
      </p:sp>
      <p:sp>
        <p:nvSpPr>
          <p:cNvPr id="24591" name="Line 15"/>
          <p:cNvSpPr>
            <a:spLocks noChangeShapeType="1"/>
          </p:cNvSpPr>
          <p:nvPr/>
        </p:nvSpPr>
        <p:spPr bwMode="auto">
          <a:xfrm>
            <a:off x="1014572" y="3790845"/>
            <a:ext cx="2434273" cy="0"/>
          </a:xfrm>
          <a:prstGeom prst="line">
            <a:avLst/>
          </a:prstGeom>
          <a:noFill/>
          <a:ln w="12700">
            <a:noFill/>
            <a:round/>
            <a:headEnd/>
            <a:tailEnd/>
          </a:ln>
        </p:spPr>
        <p:txBody>
          <a:bodyPr lIns="50941" tIns="50941" rIns="50941" bIns="50941">
            <a:spAutoFit/>
          </a:bodyPr>
          <a:lstStyle/>
          <a:p>
            <a:endParaRPr lang="en-US" dirty="0"/>
          </a:p>
        </p:txBody>
      </p:sp>
      <p:sp>
        <p:nvSpPr>
          <p:cNvPr id="24592" name="Line 16"/>
          <p:cNvSpPr>
            <a:spLocks noChangeShapeType="1"/>
          </p:cNvSpPr>
          <p:nvPr/>
        </p:nvSpPr>
        <p:spPr bwMode="auto">
          <a:xfrm>
            <a:off x="1014572" y="3790845"/>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24593" name="Line 17"/>
          <p:cNvSpPr>
            <a:spLocks noChangeShapeType="1"/>
          </p:cNvSpPr>
          <p:nvPr/>
        </p:nvSpPr>
        <p:spPr bwMode="auto">
          <a:xfrm>
            <a:off x="9022874" y="3790845"/>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24594" name="Line 18"/>
          <p:cNvSpPr>
            <a:spLocks noChangeShapeType="1"/>
          </p:cNvSpPr>
          <p:nvPr/>
        </p:nvSpPr>
        <p:spPr bwMode="auto">
          <a:xfrm>
            <a:off x="3448844" y="3790845"/>
            <a:ext cx="2807970" cy="0"/>
          </a:xfrm>
          <a:prstGeom prst="line">
            <a:avLst/>
          </a:prstGeom>
          <a:noFill/>
          <a:ln w="12700">
            <a:noFill/>
            <a:round/>
            <a:headEnd/>
            <a:tailEnd/>
          </a:ln>
        </p:spPr>
        <p:txBody>
          <a:bodyPr lIns="50941" tIns="50941" rIns="50941" bIns="50941">
            <a:spAutoFit/>
          </a:bodyPr>
          <a:lstStyle/>
          <a:p>
            <a:endParaRPr lang="en-US" dirty="0"/>
          </a:p>
        </p:txBody>
      </p:sp>
      <p:sp>
        <p:nvSpPr>
          <p:cNvPr id="24595" name="Line 19"/>
          <p:cNvSpPr>
            <a:spLocks noChangeShapeType="1"/>
          </p:cNvSpPr>
          <p:nvPr/>
        </p:nvSpPr>
        <p:spPr bwMode="auto">
          <a:xfrm>
            <a:off x="6256814" y="3790845"/>
            <a:ext cx="2766060" cy="0"/>
          </a:xfrm>
          <a:prstGeom prst="line">
            <a:avLst/>
          </a:prstGeom>
          <a:noFill/>
          <a:ln w="12700">
            <a:noFill/>
            <a:round/>
            <a:headEnd/>
            <a:tailEnd/>
          </a:ln>
        </p:spPr>
        <p:txBody>
          <a:bodyPr lIns="50941" tIns="50941" rIns="50941" bIns="50941">
            <a:spAutoFit/>
          </a:bodyPr>
          <a:lstStyle/>
          <a:p>
            <a:endParaRPr lang="en-US" dirty="0"/>
          </a:p>
        </p:txBody>
      </p:sp>
      <p:sp>
        <p:nvSpPr>
          <p:cNvPr id="24596" name="Line 20"/>
          <p:cNvSpPr>
            <a:spLocks noChangeShapeType="1"/>
          </p:cNvSpPr>
          <p:nvPr/>
        </p:nvSpPr>
        <p:spPr bwMode="auto">
          <a:xfrm>
            <a:off x="1014572" y="4607666"/>
            <a:ext cx="2434273" cy="0"/>
          </a:xfrm>
          <a:prstGeom prst="line">
            <a:avLst/>
          </a:prstGeom>
          <a:noFill/>
          <a:ln w="12700">
            <a:noFill/>
            <a:round/>
            <a:headEnd/>
            <a:tailEnd/>
          </a:ln>
        </p:spPr>
        <p:txBody>
          <a:bodyPr lIns="50941" tIns="50941" rIns="50941" bIns="50941">
            <a:spAutoFit/>
          </a:bodyPr>
          <a:lstStyle/>
          <a:p>
            <a:endParaRPr lang="en-US" dirty="0"/>
          </a:p>
        </p:txBody>
      </p:sp>
      <p:sp>
        <p:nvSpPr>
          <p:cNvPr id="24597" name="Line 21"/>
          <p:cNvSpPr>
            <a:spLocks noChangeShapeType="1"/>
          </p:cNvSpPr>
          <p:nvPr/>
        </p:nvSpPr>
        <p:spPr bwMode="auto">
          <a:xfrm>
            <a:off x="1014572" y="4607667"/>
            <a:ext cx="0" cy="1066905"/>
          </a:xfrm>
          <a:prstGeom prst="line">
            <a:avLst/>
          </a:prstGeom>
          <a:noFill/>
          <a:ln w="12700" cap="sq">
            <a:noFill/>
            <a:round/>
            <a:headEnd/>
            <a:tailEnd/>
          </a:ln>
        </p:spPr>
        <p:txBody>
          <a:bodyPr lIns="50941" tIns="50941" rIns="50941" bIns="50941">
            <a:spAutoFit/>
          </a:bodyPr>
          <a:lstStyle/>
          <a:p>
            <a:endParaRPr lang="en-US" dirty="0"/>
          </a:p>
        </p:txBody>
      </p:sp>
      <p:sp>
        <p:nvSpPr>
          <p:cNvPr id="24598" name="Line 22"/>
          <p:cNvSpPr>
            <a:spLocks noChangeShapeType="1"/>
          </p:cNvSpPr>
          <p:nvPr/>
        </p:nvSpPr>
        <p:spPr bwMode="auto">
          <a:xfrm>
            <a:off x="9022874" y="4607667"/>
            <a:ext cx="0" cy="1066905"/>
          </a:xfrm>
          <a:prstGeom prst="line">
            <a:avLst/>
          </a:prstGeom>
          <a:noFill/>
          <a:ln w="12700" cap="sq">
            <a:noFill/>
            <a:round/>
            <a:headEnd/>
            <a:tailEnd/>
          </a:ln>
        </p:spPr>
        <p:txBody>
          <a:bodyPr lIns="50941" tIns="50941" rIns="50941" bIns="50941">
            <a:spAutoFit/>
          </a:bodyPr>
          <a:lstStyle/>
          <a:p>
            <a:endParaRPr lang="en-US" dirty="0"/>
          </a:p>
        </p:txBody>
      </p:sp>
      <p:sp>
        <p:nvSpPr>
          <p:cNvPr id="24599" name="Line 23"/>
          <p:cNvSpPr>
            <a:spLocks noChangeShapeType="1"/>
          </p:cNvSpPr>
          <p:nvPr/>
        </p:nvSpPr>
        <p:spPr bwMode="auto">
          <a:xfrm>
            <a:off x="3448844" y="4607666"/>
            <a:ext cx="2807970" cy="0"/>
          </a:xfrm>
          <a:prstGeom prst="line">
            <a:avLst/>
          </a:prstGeom>
          <a:noFill/>
          <a:ln w="12700">
            <a:noFill/>
            <a:round/>
            <a:headEnd/>
            <a:tailEnd/>
          </a:ln>
        </p:spPr>
        <p:txBody>
          <a:bodyPr lIns="50941" tIns="50941" rIns="50941" bIns="50941">
            <a:spAutoFit/>
          </a:bodyPr>
          <a:lstStyle/>
          <a:p>
            <a:endParaRPr lang="en-US" dirty="0"/>
          </a:p>
        </p:txBody>
      </p:sp>
      <p:sp>
        <p:nvSpPr>
          <p:cNvPr id="24600" name="Line 24"/>
          <p:cNvSpPr>
            <a:spLocks noChangeShapeType="1"/>
          </p:cNvSpPr>
          <p:nvPr/>
        </p:nvSpPr>
        <p:spPr bwMode="auto">
          <a:xfrm>
            <a:off x="6256814" y="4607666"/>
            <a:ext cx="2766060" cy="0"/>
          </a:xfrm>
          <a:prstGeom prst="line">
            <a:avLst/>
          </a:prstGeom>
          <a:noFill/>
          <a:ln w="12700">
            <a:noFill/>
            <a:round/>
            <a:headEnd/>
            <a:tailEnd/>
          </a:ln>
        </p:spPr>
        <p:txBody>
          <a:bodyPr lIns="50941" tIns="50941" rIns="50941" bIns="50941">
            <a:spAutoFit/>
          </a:bodyPr>
          <a:lstStyle/>
          <a:p>
            <a:endParaRPr lang="en-US" dirty="0"/>
          </a:p>
        </p:txBody>
      </p:sp>
      <p:grpSp>
        <p:nvGrpSpPr>
          <p:cNvPr id="2" name="Group 25"/>
          <p:cNvGrpSpPr>
            <a:grpSpLocks/>
          </p:cNvGrpSpPr>
          <p:nvPr/>
        </p:nvGrpSpPr>
        <p:grpSpPr bwMode="auto">
          <a:xfrm>
            <a:off x="986631" y="1635022"/>
            <a:ext cx="8375015" cy="739457"/>
            <a:chOff x="565" y="730"/>
            <a:chExt cx="4796" cy="411"/>
          </a:xfrm>
        </p:grpSpPr>
        <p:sp>
          <p:nvSpPr>
            <p:cNvPr id="24617" name="Rectangle 26"/>
            <p:cNvSpPr>
              <a:spLocks noChangeArrowheads="1"/>
            </p:cNvSpPr>
            <p:nvPr/>
          </p:nvSpPr>
          <p:spPr bwMode="auto">
            <a:xfrm>
              <a:off x="565" y="760"/>
              <a:ext cx="761" cy="246"/>
            </a:xfrm>
            <a:prstGeom prst="rect">
              <a:avLst/>
            </a:prstGeom>
            <a:noFill/>
            <a:ln w="12700" algn="ctr">
              <a:noFill/>
              <a:miter lim="800000"/>
              <a:headEnd/>
              <a:tailEnd/>
            </a:ln>
          </p:spPr>
          <p:txBody>
            <a:bodyPr wrap="none" lIns="0" tIns="0" rIns="0" bIns="0">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Death &amp; Taxes</a:t>
              </a:r>
              <a:br>
                <a:rPr lang="en-US" sz="1600" dirty="0">
                  <a:solidFill>
                    <a:schemeClr val="bg1">
                      <a:lumMod val="50000"/>
                    </a:schemeClr>
                  </a:solidFill>
                </a:rPr>
              </a:br>
              <a:endParaRPr lang="en-US" sz="1600" dirty="0">
                <a:solidFill>
                  <a:schemeClr val="bg1">
                    <a:lumMod val="50000"/>
                  </a:schemeClr>
                </a:solidFill>
              </a:endParaRPr>
            </a:p>
          </p:txBody>
        </p:sp>
        <p:sp>
          <p:nvSpPr>
            <p:cNvPr id="24618" name="Rectangle 27"/>
            <p:cNvSpPr>
              <a:spLocks noChangeArrowheads="1"/>
            </p:cNvSpPr>
            <p:nvPr/>
          </p:nvSpPr>
          <p:spPr bwMode="auto">
            <a:xfrm>
              <a:off x="1745" y="771"/>
              <a:ext cx="1271" cy="370"/>
            </a:xfrm>
            <a:prstGeom prst="rect">
              <a:avLst/>
            </a:prstGeom>
            <a:noFill/>
            <a:ln w="12700" algn="ctr">
              <a:noFill/>
              <a:miter lim="800000"/>
              <a:headEnd/>
              <a:tailEnd/>
            </a:ln>
          </p:spPr>
          <p:txBody>
            <a:bodyPr wrap="none"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2001 Tax Act (EGTRRA)</a:t>
              </a:r>
            </a:p>
            <a:p>
              <a:pPr algn="l">
                <a:lnSpc>
                  <a:spcPct val="90000"/>
                </a:lnSpc>
                <a:buClr>
                  <a:srgbClr val="C29F1E"/>
                </a:buClr>
                <a:buSzPct val="70000"/>
                <a:buFont typeface="Wingdings" pitchFamily="2" charset="2"/>
                <a:buNone/>
              </a:pPr>
              <a:r>
                <a:rPr lang="en-US" sz="1600" dirty="0">
                  <a:solidFill>
                    <a:schemeClr val="bg1">
                      <a:lumMod val="50000"/>
                    </a:schemeClr>
                  </a:solidFill>
                </a:rPr>
                <a:t>2010 Tax Inaction</a:t>
              </a:r>
              <a:r>
                <a:rPr lang="en-US" sz="1600" dirty="0">
                  <a:solidFill>
                    <a:srgbClr val="C0C0C0"/>
                  </a:solidFill>
                </a:rPr>
                <a:t/>
              </a:r>
              <a:br>
                <a:rPr lang="en-US" sz="1600" dirty="0">
                  <a:solidFill>
                    <a:srgbClr val="C0C0C0"/>
                  </a:solidFill>
                </a:rPr>
              </a:br>
              <a:endParaRPr lang="en-US" sz="1600" dirty="0">
                <a:solidFill>
                  <a:srgbClr val="C0C0C0"/>
                </a:solidFill>
              </a:endParaRPr>
            </a:p>
          </p:txBody>
        </p:sp>
        <p:sp>
          <p:nvSpPr>
            <p:cNvPr id="24619" name="Rectangle 28"/>
            <p:cNvSpPr>
              <a:spLocks noChangeArrowheads="1"/>
            </p:cNvSpPr>
            <p:nvPr/>
          </p:nvSpPr>
          <p:spPr bwMode="auto">
            <a:xfrm>
              <a:off x="3537" y="730"/>
              <a:ext cx="1824" cy="366"/>
            </a:xfrm>
            <a:prstGeom prst="rect">
              <a:avLst/>
            </a:prstGeom>
            <a:noFill/>
            <a:ln w="12700" algn="ctr">
              <a:noFill/>
              <a:miter lim="800000"/>
              <a:headEnd/>
              <a:tailEnd/>
            </a:ln>
          </p:spPr>
          <p:txBody>
            <a:bodyPr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Pre and Post-Mortem Estate Planning Strategies, De-Coupling, Formula Failures</a:t>
              </a:r>
            </a:p>
          </p:txBody>
        </p:sp>
      </p:grpSp>
      <p:grpSp>
        <p:nvGrpSpPr>
          <p:cNvPr id="3" name="Group 29"/>
          <p:cNvGrpSpPr>
            <a:grpSpLocks/>
          </p:cNvGrpSpPr>
          <p:nvPr/>
        </p:nvGrpSpPr>
        <p:grpSpPr bwMode="auto">
          <a:xfrm>
            <a:off x="970915" y="2410885"/>
            <a:ext cx="7997825" cy="694479"/>
            <a:chOff x="556" y="1212"/>
            <a:chExt cx="4580" cy="386"/>
          </a:xfrm>
        </p:grpSpPr>
        <p:sp>
          <p:nvSpPr>
            <p:cNvPr id="24614" name="Rectangle 30"/>
            <p:cNvSpPr>
              <a:spLocks noChangeArrowheads="1"/>
            </p:cNvSpPr>
            <p:nvPr/>
          </p:nvSpPr>
          <p:spPr bwMode="auto">
            <a:xfrm>
              <a:off x="556" y="1212"/>
              <a:ext cx="816" cy="246"/>
            </a:xfrm>
            <a:prstGeom prst="rect">
              <a:avLst/>
            </a:prstGeom>
            <a:noFill/>
            <a:ln w="12700" algn="ctr">
              <a:noFill/>
              <a:miter lim="800000"/>
              <a:headEnd/>
              <a:tailEnd/>
            </a:ln>
          </p:spPr>
          <p:txBody>
            <a:bodyPr wrap="none" lIns="0" tIns="0" rIns="0" bIns="0">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Changes in </a:t>
              </a:r>
              <a:br>
                <a:rPr lang="en-US" sz="1600" dirty="0">
                  <a:solidFill>
                    <a:schemeClr val="bg1">
                      <a:lumMod val="50000"/>
                    </a:schemeClr>
                  </a:solidFill>
                </a:rPr>
              </a:br>
              <a:r>
                <a:rPr lang="en-US" sz="1600" dirty="0">
                  <a:solidFill>
                    <a:schemeClr val="bg1">
                      <a:lumMod val="50000"/>
                    </a:schemeClr>
                  </a:solidFill>
                </a:rPr>
                <a:t>Capital Markets</a:t>
              </a:r>
            </a:p>
          </p:txBody>
        </p:sp>
        <p:sp>
          <p:nvSpPr>
            <p:cNvPr id="24615" name="Rectangle 31"/>
            <p:cNvSpPr>
              <a:spLocks noChangeArrowheads="1"/>
            </p:cNvSpPr>
            <p:nvPr/>
          </p:nvSpPr>
          <p:spPr bwMode="auto">
            <a:xfrm>
              <a:off x="1729" y="1228"/>
              <a:ext cx="1607" cy="370"/>
            </a:xfrm>
            <a:prstGeom prst="rect">
              <a:avLst/>
            </a:prstGeom>
            <a:noFill/>
            <a:ln w="12700" algn="ctr">
              <a:noFill/>
              <a:miter lim="800000"/>
              <a:headEnd/>
              <a:tailEnd/>
            </a:ln>
          </p:spPr>
          <p:txBody>
            <a:bodyPr wrap="none"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Prudent Investor Rule</a:t>
              </a:r>
              <a:br>
                <a:rPr lang="en-US" sz="1600" dirty="0">
                  <a:solidFill>
                    <a:schemeClr val="bg1">
                      <a:lumMod val="50000"/>
                    </a:schemeClr>
                  </a:solidFill>
                </a:rPr>
              </a:br>
              <a:r>
                <a:rPr lang="en-US" sz="1600" dirty="0">
                  <a:solidFill>
                    <a:schemeClr val="bg1">
                      <a:lumMod val="50000"/>
                    </a:schemeClr>
                  </a:solidFill>
                </a:rPr>
                <a:t>Uniform Prudent Management </a:t>
              </a:r>
              <a:br>
                <a:rPr lang="en-US" sz="1600" dirty="0">
                  <a:solidFill>
                    <a:schemeClr val="bg1">
                      <a:lumMod val="50000"/>
                    </a:schemeClr>
                  </a:solidFill>
                </a:rPr>
              </a:br>
              <a:r>
                <a:rPr lang="en-US" sz="1600" dirty="0">
                  <a:solidFill>
                    <a:schemeClr val="bg1">
                      <a:lumMod val="50000"/>
                    </a:schemeClr>
                  </a:solidFill>
                </a:rPr>
                <a:t>of Institutional Funds Act</a:t>
              </a:r>
            </a:p>
          </p:txBody>
        </p:sp>
        <p:sp>
          <p:nvSpPr>
            <p:cNvPr id="24616" name="Rectangle 32"/>
            <p:cNvSpPr>
              <a:spLocks noChangeArrowheads="1"/>
            </p:cNvSpPr>
            <p:nvPr/>
          </p:nvSpPr>
          <p:spPr bwMode="auto">
            <a:xfrm>
              <a:off x="3552" y="1228"/>
              <a:ext cx="1584" cy="370"/>
            </a:xfrm>
            <a:prstGeom prst="rect">
              <a:avLst/>
            </a:prstGeom>
            <a:noFill/>
            <a:ln w="12700" algn="ctr">
              <a:noFill/>
              <a:miter lim="800000"/>
              <a:headEnd/>
              <a:tailEnd/>
            </a:ln>
          </p:spPr>
          <p:txBody>
            <a:bodyPr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Evolution of Securities Markets and Asset Management Practices</a:t>
              </a:r>
            </a:p>
          </p:txBody>
        </p:sp>
      </p:grpSp>
      <p:grpSp>
        <p:nvGrpSpPr>
          <p:cNvPr id="5" name="Group 37"/>
          <p:cNvGrpSpPr>
            <a:grpSpLocks/>
          </p:cNvGrpSpPr>
          <p:nvPr/>
        </p:nvGrpSpPr>
        <p:grpSpPr bwMode="auto">
          <a:xfrm>
            <a:off x="1001442" y="1382857"/>
            <a:ext cx="6640990" cy="223096"/>
            <a:chOff x="566" y="524"/>
            <a:chExt cx="3803" cy="124"/>
          </a:xfrm>
        </p:grpSpPr>
        <p:sp>
          <p:nvSpPr>
            <p:cNvPr id="24608" name="Text Box 38"/>
            <p:cNvSpPr txBox="1">
              <a:spLocks noChangeArrowheads="1"/>
            </p:cNvSpPr>
            <p:nvPr/>
          </p:nvSpPr>
          <p:spPr bwMode="auto">
            <a:xfrm>
              <a:off x="566" y="524"/>
              <a:ext cx="481" cy="123"/>
            </a:xfrm>
            <a:prstGeom prst="rect">
              <a:avLst/>
            </a:prstGeom>
            <a:noFill/>
            <a:ln w="9525">
              <a:noFill/>
              <a:miter lim="800000"/>
              <a:headEnd/>
              <a:tailEnd/>
            </a:ln>
          </p:spPr>
          <p:txBody>
            <a:bodyPr wrap="none" lIns="0" tIns="0" rIns="0" bIns="0">
              <a:spAutoFit/>
            </a:bodyPr>
            <a:lstStyle/>
            <a:p>
              <a:pPr>
                <a:lnSpc>
                  <a:spcPct val="90000"/>
                </a:lnSpc>
              </a:pPr>
              <a:r>
                <a:rPr lang="en-US" sz="1600" b="1" dirty="0"/>
                <a:t>TRENDS</a:t>
              </a:r>
            </a:p>
          </p:txBody>
        </p:sp>
        <p:sp>
          <p:nvSpPr>
            <p:cNvPr id="24609" name="Text Box 39"/>
            <p:cNvSpPr txBox="1">
              <a:spLocks noChangeArrowheads="1"/>
            </p:cNvSpPr>
            <p:nvPr/>
          </p:nvSpPr>
          <p:spPr bwMode="auto">
            <a:xfrm>
              <a:off x="1742" y="525"/>
              <a:ext cx="1295" cy="123"/>
            </a:xfrm>
            <a:prstGeom prst="rect">
              <a:avLst/>
            </a:prstGeom>
            <a:noFill/>
            <a:ln w="9525">
              <a:noFill/>
              <a:miter lim="800000"/>
              <a:headEnd/>
              <a:tailEnd/>
            </a:ln>
          </p:spPr>
          <p:txBody>
            <a:bodyPr wrap="none" lIns="0" tIns="0" rIns="0" bIns="0">
              <a:spAutoFit/>
            </a:bodyPr>
            <a:lstStyle/>
            <a:p>
              <a:pPr>
                <a:lnSpc>
                  <a:spcPct val="90000"/>
                </a:lnSpc>
              </a:pPr>
              <a:r>
                <a:rPr lang="en-US" sz="1600" b="1" dirty="0"/>
                <a:t>LEGAL ENVIRONMENT</a:t>
              </a:r>
            </a:p>
          </p:txBody>
        </p:sp>
        <p:sp>
          <p:nvSpPr>
            <p:cNvPr id="24610" name="Text Box 40"/>
            <p:cNvSpPr txBox="1">
              <a:spLocks noChangeArrowheads="1"/>
            </p:cNvSpPr>
            <p:nvPr/>
          </p:nvSpPr>
          <p:spPr bwMode="auto">
            <a:xfrm>
              <a:off x="3536" y="524"/>
              <a:ext cx="833" cy="123"/>
            </a:xfrm>
            <a:prstGeom prst="rect">
              <a:avLst/>
            </a:prstGeom>
            <a:noFill/>
            <a:ln w="9525">
              <a:noFill/>
              <a:miter lim="800000"/>
              <a:headEnd/>
              <a:tailEnd/>
            </a:ln>
          </p:spPr>
          <p:txBody>
            <a:bodyPr wrap="none" lIns="0" tIns="0" rIns="0" bIns="0">
              <a:spAutoFit/>
            </a:bodyPr>
            <a:lstStyle/>
            <a:p>
              <a:pPr>
                <a:lnSpc>
                  <a:spcPct val="90000"/>
                </a:lnSpc>
              </a:pPr>
              <a:r>
                <a:rPr lang="en-US" sz="1600" b="1" dirty="0"/>
                <a:t>IMPLICATIONS</a:t>
              </a:r>
            </a:p>
          </p:txBody>
        </p:sp>
      </p:grpSp>
      <p:sp>
        <p:nvSpPr>
          <p:cNvPr id="24605" name="Line 41"/>
          <p:cNvSpPr>
            <a:spLocks noChangeShapeType="1"/>
          </p:cNvSpPr>
          <p:nvPr/>
        </p:nvSpPr>
        <p:spPr bwMode="auto">
          <a:xfrm>
            <a:off x="1014572" y="1578384"/>
            <a:ext cx="8540908" cy="0"/>
          </a:xfrm>
          <a:prstGeom prst="line">
            <a:avLst/>
          </a:prstGeom>
          <a:noFill/>
          <a:ln w="28575">
            <a:solidFill>
              <a:schemeClr val="tx1"/>
            </a:solidFill>
            <a:round/>
            <a:headEnd/>
            <a:tailEnd/>
          </a:ln>
        </p:spPr>
        <p:txBody>
          <a:bodyPr lIns="0" tIns="0" rIns="0" bIns="0">
            <a:spAutoFit/>
          </a:bodyPr>
          <a:lstStyle/>
          <a:p>
            <a:endParaRPr lang="en-US" dirty="0"/>
          </a:p>
        </p:txBody>
      </p:sp>
      <p:sp>
        <p:nvSpPr>
          <p:cNvPr id="24606" name="Line 42"/>
          <p:cNvSpPr>
            <a:spLocks noChangeShapeType="1"/>
          </p:cNvSpPr>
          <p:nvPr/>
        </p:nvSpPr>
        <p:spPr bwMode="auto">
          <a:xfrm>
            <a:off x="1014572" y="2313728"/>
            <a:ext cx="8540908" cy="0"/>
          </a:xfrm>
          <a:prstGeom prst="line">
            <a:avLst/>
          </a:prstGeom>
          <a:noFill/>
          <a:ln w="12700">
            <a:solidFill>
              <a:schemeClr val="tx1"/>
            </a:solidFill>
            <a:round/>
            <a:headEnd/>
            <a:tailEnd/>
          </a:ln>
        </p:spPr>
        <p:txBody>
          <a:bodyPr lIns="0" tIns="0" rIns="0" bIns="0">
            <a:spAutoFit/>
          </a:bodyPr>
          <a:lstStyle/>
          <a:p>
            <a:endParaRPr lang="en-US" dirty="0"/>
          </a:p>
        </p:txBody>
      </p:sp>
      <p:sp>
        <p:nvSpPr>
          <p:cNvPr id="24607" name="Line 43"/>
          <p:cNvSpPr>
            <a:spLocks noChangeShapeType="1"/>
          </p:cNvSpPr>
          <p:nvPr/>
        </p:nvSpPr>
        <p:spPr bwMode="auto">
          <a:xfrm>
            <a:off x="1014572" y="3197120"/>
            <a:ext cx="8540908" cy="0"/>
          </a:xfrm>
          <a:prstGeom prst="line">
            <a:avLst/>
          </a:prstGeom>
          <a:noFill/>
          <a:ln w="12700">
            <a:solidFill>
              <a:schemeClr val="tx1"/>
            </a:solidFill>
            <a:round/>
            <a:headEnd/>
            <a:tailEnd/>
          </a:ln>
        </p:spPr>
        <p:txBody>
          <a:bodyPr lIns="0" tIns="0" rIns="0" bIns="0">
            <a:spAutoFit/>
          </a:bodyPr>
          <a:lstStyle/>
          <a:p>
            <a:endParaRPr lang="en-US" dirty="0"/>
          </a:p>
        </p:txBody>
      </p:sp>
      <p:grpSp>
        <p:nvGrpSpPr>
          <p:cNvPr id="44" name="Group 33"/>
          <p:cNvGrpSpPr>
            <a:grpSpLocks/>
          </p:cNvGrpSpPr>
          <p:nvPr/>
        </p:nvGrpSpPr>
        <p:grpSpPr bwMode="auto">
          <a:xfrm>
            <a:off x="1011238" y="3251201"/>
            <a:ext cx="7700963" cy="885825"/>
            <a:chOff x="509" y="1601"/>
            <a:chExt cx="4851" cy="558"/>
          </a:xfrm>
        </p:grpSpPr>
        <p:sp>
          <p:nvSpPr>
            <p:cNvPr id="45" name="Rectangle 34"/>
            <p:cNvSpPr>
              <a:spLocks noChangeArrowheads="1"/>
            </p:cNvSpPr>
            <p:nvPr/>
          </p:nvSpPr>
          <p:spPr bwMode="auto">
            <a:xfrm>
              <a:off x="509" y="1672"/>
              <a:ext cx="1021" cy="279"/>
            </a:xfrm>
            <a:prstGeom prst="rect">
              <a:avLst/>
            </a:prstGeom>
            <a:noFill/>
            <a:ln w="12700" algn="ctr">
              <a:noFill/>
              <a:miter lim="800000"/>
              <a:headEnd/>
              <a:tailEnd/>
            </a:ln>
          </p:spPr>
          <p:txBody>
            <a:bodyPr wrap="none" lIns="0" tIns="0" rIns="0" bIns="0">
              <a:spAutoFit/>
            </a:bodyPr>
            <a:lstStyle/>
            <a:p>
              <a:pPr algn="l">
                <a:lnSpc>
                  <a:spcPct val="90000"/>
                </a:lnSpc>
                <a:buClr>
                  <a:srgbClr val="C29F1E"/>
                </a:buClr>
                <a:buSzPct val="70000"/>
                <a:buFont typeface="Wingdings" pitchFamily="2" charset="2"/>
                <a:buNone/>
              </a:pPr>
              <a:r>
                <a:rPr lang="en-US" sz="1600" b="1" dirty="0">
                  <a:solidFill>
                    <a:srgbClr val="000000"/>
                  </a:solidFill>
                </a:rPr>
                <a:t>Decline in Yields</a:t>
              </a:r>
              <a:br>
                <a:rPr lang="en-US" sz="1600" b="1" dirty="0">
                  <a:solidFill>
                    <a:srgbClr val="000000"/>
                  </a:solidFill>
                </a:rPr>
              </a:br>
              <a:endParaRPr lang="en-US" sz="1600" b="1" dirty="0">
                <a:solidFill>
                  <a:srgbClr val="000000"/>
                </a:solidFill>
              </a:endParaRPr>
            </a:p>
          </p:txBody>
        </p:sp>
        <p:sp>
          <p:nvSpPr>
            <p:cNvPr id="46" name="Rectangle 35"/>
            <p:cNvSpPr>
              <a:spLocks noChangeArrowheads="1"/>
            </p:cNvSpPr>
            <p:nvPr/>
          </p:nvSpPr>
          <p:spPr bwMode="auto">
            <a:xfrm>
              <a:off x="1817" y="1674"/>
              <a:ext cx="1525" cy="279"/>
            </a:xfrm>
            <a:prstGeom prst="rect">
              <a:avLst/>
            </a:prstGeom>
            <a:noFill/>
            <a:ln w="12700" algn="ctr">
              <a:noFill/>
              <a:miter lim="800000"/>
              <a:headEnd/>
              <a:tailEnd/>
            </a:ln>
          </p:spPr>
          <p:txBody>
            <a:bodyPr wrap="none" lIns="0" tIns="0" rIns="0" bIns="0" anchor="ctr">
              <a:spAutoFit/>
            </a:bodyPr>
            <a:lstStyle/>
            <a:p>
              <a:pPr algn="l">
                <a:lnSpc>
                  <a:spcPct val="90000"/>
                </a:lnSpc>
                <a:buClr>
                  <a:srgbClr val="C29F1E"/>
                </a:buClr>
                <a:buSzPct val="70000"/>
                <a:buFont typeface="Wingdings" pitchFamily="2" charset="2"/>
                <a:buNone/>
              </a:pPr>
              <a:r>
                <a:rPr lang="en-US" sz="1600" b="1" dirty="0">
                  <a:solidFill>
                    <a:srgbClr val="000000"/>
                  </a:solidFill>
                </a:rPr>
                <a:t>Unitrusts and Principal / </a:t>
              </a:r>
              <a:br>
                <a:rPr lang="en-US" sz="1600" b="1" dirty="0">
                  <a:solidFill>
                    <a:srgbClr val="000000"/>
                  </a:solidFill>
                </a:rPr>
              </a:br>
              <a:r>
                <a:rPr lang="en-US" sz="1600" b="1" dirty="0">
                  <a:solidFill>
                    <a:srgbClr val="000000"/>
                  </a:solidFill>
                </a:rPr>
                <a:t>Income Adjustments</a:t>
              </a:r>
            </a:p>
          </p:txBody>
        </p:sp>
        <p:sp>
          <p:nvSpPr>
            <p:cNvPr id="47" name="Rectangle 36"/>
            <p:cNvSpPr>
              <a:spLocks noChangeArrowheads="1"/>
            </p:cNvSpPr>
            <p:nvPr/>
          </p:nvSpPr>
          <p:spPr bwMode="auto">
            <a:xfrm>
              <a:off x="3776" y="1601"/>
              <a:ext cx="1584" cy="558"/>
            </a:xfrm>
            <a:prstGeom prst="rect">
              <a:avLst/>
            </a:prstGeom>
            <a:noFill/>
            <a:ln w="12700" algn="ctr">
              <a:noFill/>
              <a:miter lim="800000"/>
              <a:headEnd/>
              <a:tailEnd/>
            </a:ln>
          </p:spPr>
          <p:txBody>
            <a:bodyPr lIns="0" tIns="0" rIns="0" bIns="0" anchor="ctr">
              <a:spAutoFit/>
            </a:bodyPr>
            <a:lstStyle/>
            <a:p>
              <a:pPr algn="l">
                <a:lnSpc>
                  <a:spcPct val="90000"/>
                </a:lnSpc>
                <a:buClr>
                  <a:srgbClr val="C29F1E"/>
                </a:buClr>
                <a:buSzPct val="70000"/>
                <a:buFont typeface="Wingdings" pitchFamily="2" charset="2"/>
                <a:buNone/>
              </a:pPr>
              <a:r>
                <a:rPr lang="en-US" sz="1600" b="1" dirty="0">
                  <a:solidFill>
                    <a:srgbClr val="000000"/>
                  </a:solidFill>
                </a:rPr>
                <a:t>Changes in Asset Allocation,  Distribution Practices, and Taxation of Distributions</a:t>
              </a:r>
            </a:p>
          </p:txBody>
        </p:sp>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04875" y="1247775"/>
            <a:ext cx="8248650" cy="5276850"/>
          </a:xfrm>
          <a:prstGeom prst="rect">
            <a:avLst/>
          </a:prstGeom>
          <a:noFill/>
          <a:ln w="9525">
            <a:noFill/>
            <a:miter lim="800000"/>
            <a:headEnd/>
            <a:tailEnd/>
          </a:ln>
          <a:effectLst/>
        </p:spPr>
      </p:pic>
    </p:spTree>
    <p:extLst>
      <p:ext uri="{BB962C8B-B14F-4D97-AF65-F5344CB8AC3E}">
        <p14:creationId xmlns:p14="http://schemas.microsoft.com/office/powerpoint/2010/main" val="80409117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904875" y="1247775"/>
            <a:ext cx="8248650" cy="5276850"/>
          </a:xfrm>
          <a:prstGeom prst="rect">
            <a:avLst/>
          </a:prstGeom>
          <a:noFill/>
          <a:ln w="9525">
            <a:noFill/>
            <a:miter lim="800000"/>
            <a:headEnd/>
            <a:tailEnd/>
          </a:ln>
          <a:effectLst/>
        </p:spPr>
      </p:pic>
    </p:spTree>
    <p:extLst>
      <p:ext uri="{BB962C8B-B14F-4D97-AF65-F5344CB8AC3E}">
        <p14:creationId xmlns:p14="http://schemas.microsoft.com/office/powerpoint/2010/main" val="109755633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04875" y="1247775"/>
            <a:ext cx="8248650" cy="5276850"/>
          </a:xfrm>
          <a:prstGeom prst="rect">
            <a:avLst/>
          </a:prstGeom>
          <a:noFill/>
          <a:ln w="9525">
            <a:noFill/>
            <a:miter lim="800000"/>
            <a:headEnd/>
            <a:tailEnd/>
          </a:ln>
          <a:effectLst/>
        </p:spPr>
      </p:pic>
    </p:spTree>
    <p:extLst>
      <p:ext uri="{BB962C8B-B14F-4D97-AF65-F5344CB8AC3E}">
        <p14:creationId xmlns:p14="http://schemas.microsoft.com/office/powerpoint/2010/main" val="395171204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04900" y="0"/>
            <a:ext cx="8953500" cy="1027550"/>
          </a:xfrm>
        </p:spPr>
        <p:txBody>
          <a:bodyPr/>
          <a:lstStyle/>
          <a:p>
            <a:pPr eaLnBrk="1" hangingPunct="1"/>
            <a:r>
              <a:rPr lang="en-US" sz="2800" dirty="0" smtClean="0"/>
              <a:t>Unitrust &amp; Adjustment Statutes – 2012</a:t>
            </a:r>
          </a:p>
        </p:txBody>
      </p:sp>
      <p:graphicFrame>
        <p:nvGraphicFramePr>
          <p:cNvPr id="147459" name="Group 3"/>
          <p:cNvGraphicFramePr>
            <a:graphicFrameLocks noGrp="1"/>
          </p:cNvGraphicFramePr>
          <p:nvPr/>
        </p:nvGraphicFramePr>
        <p:xfrm>
          <a:off x="2227353" y="1604950"/>
          <a:ext cx="4922680" cy="5429168"/>
        </p:xfrm>
        <a:graphic>
          <a:graphicData uri="http://schemas.openxmlformats.org/drawingml/2006/table">
            <a:tbl>
              <a:tblPr/>
              <a:tblGrid>
                <a:gridCol w="1931353"/>
                <a:gridCol w="1809115"/>
                <a:gridCol w="1182212"/>
              </a:tblGrid>
              <a:tr h="44907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State</a:t>
                      </a:r>
                      <a:endParaRPr kumimoji="0" lang="en-US" sz="1100" b="1"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Power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to Adjust</a:t>
                      </a:r>
                      <a:endParaRPr kumimoji="0" lang="en-US" sz="1100" b="1"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Unitrust </a:t>
                      </a:r>
                      <a:br>
                        <a:rPr kumimoji="0" lang="en-US" sz="1100" b="1" i="0" u="none" strike="noStrike" cap="none" normalizeH="0" baseline="0" dirty="0" smtClean="0">
                          <a:ln>
                            <a:noFill/>
                          </a:ln>
                          <a:solidFill>
                            <a:schemeClr val="tx1"/>
                          </a:solidFill>
                          <a:effectLst/>
                          <a:latin typeface="Arial" charset="0"/>
                          <a:cs typeface="Times New Roman" pitchFamily="18" charset="0"/>
                        </a:rPr>
                      </a:br>
                      <a:r>
                        <a:rPr kumimoji="0" lang="en-US" sz="1100" b="1" i="0" u="none" strike="noStrike" cap="none" normalizeH="0" baseline="0" dirty="0" smtClean="0">
                          <a:ln>
                            <a:noFill/>
                          </a:ln>
                          <a:solidFill>
                            <a:schemeClr val="tx1"/>
                          </a:solidFill>
                          <a:effectLst/>
                          <a:latin typeface="Arial" charset="0"/>
                          <a:cs typeface="Times New Roman" pitchFamily="18" charset="0"/>
                        </a:rPr>
                        <a:t>Conversion</a:t>
                      </a:r>
                      <a:endParaRPr kumimoji="0" lang="en-US" sz="1100" b="1"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Alabama</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r>
                        <a:rPr kumimoji="0" lang="en-US" sz="1100" b="0" i="0" u="none" strike="noStrike" cap="none" normalizeH="0" baseline="0" dirty="0" smtClean="0">
                          <a:ln>
                            <a:noFill/>
                          </a:ln>
                          <a:solidFill>
                            <a:schemeClr val="tx1"/>
                          </a:solidFill>
                          <a:effectLst/>
                          <a:latin typeface="Arial" charset="0"/>
                          <a:cs typeface="Arial" charset="0"/>
                        </a:rPr>
                        <a:t>No</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Alaska	</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Arizona</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Arkansas</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California</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Colorado</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Connecticut</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r>
                        <a:rPr kumimoji="0" lang="en-US" sz="1100" b="0" i="0" u="none" strike="noStrike" cap="none" normalizeH="0" baseline="0" dirty="0" smtClean="0">
                          <a:ln>
                            <a:noFill/>
                          </a:ln>
                          <a:solidFill>
                            <a:schemeClr val="tx1"/>
                          </a:solidFill>
                          <a:effectLst/>
                          <a:latin typeface="Arial" charset="0"/>
                          <a:cs typeface="Arial" charset="0"/>
                        </a:rPr>
                        <a:t>No</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Delaware</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District of Columbia</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r>
                        <a:rPr kumimoji="0" lang="en-US" sz="1100" b="0" i="0" u="none" strike="noStrike" cap="none" normalizeH="0" baseline="0" dirty="0" smtClean="0">
                          <a:ln>
                            <a:noFill/>
                          </a:ln>
                          <a:solidFill>
                            <a:schemeClr val="tx1"/>
                          </a:solidFill>
                          <a:effectLst/>
                          <a:latin typeface="Arial" charset="0"/>
                          <a:cs typeface="Arial" charset="0"/>
                        </a:rPr>
                        <a:t>No</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Florida</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Georgia</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Hawaii</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r>
                        <a:rPr kumimoji="0" lang="en-US" sz="1100" b="0" i="0" u="none" strike="noStrike" cap="none" normalizeH="0" baseline="0" dirty="0" smtClean="0">
                          <a:ln>
                            <a:noFill/>
                          </a:ln>
                          <a:solidFill>
                            <a:schemeClr val="tx1"/>
                          </a:solidFill>
                          <a:effectLst/>
                          <a:latin typeface="Arial" charset="0"/>
                          <a:cs typeface="Arial" charset="0"/>
                        </a:rPr>
                        <a:t>No</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Idaho</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Illinois</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Indiana</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Iowa</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pPr eaLnBrk="1" hangingPunct="1"/>
            <a:r>
              <a:rPr lang="en-US" dirty="0" smtClean="0"/>
              <a:t>Demographic Trends</a:t>
            </a:r>
          </a:p>
        </p:txBody>
      </p:sp>
      <p:grpSp>
        <p:nvGrpSpPr>
          <p:cNvPr id="2" name="Group 29"/>
          <p:cNvGrpSpPr>
            <a:grpSpLocks noGrp="1"/>
          </p:cNvGrpSpPr>
          <p:nvPr/>
        </p:nvGrpSpPr>
        <p:grpSpPr bwMode="auto">
          <a:xfrm>
            <a:off x="786720" y="1792937"/>
            <a:ext cx="7754093" cy="213098"/>
            <a:chOff x="741" y="524"/>
            <a:chExt cx="3151" cy="5"/>
          </a:xfrm>
        </p:grpSpPr>
        <p:sp>
          <p:nvSpPr>
            <p:cNvPr id="6" name="Text Box 30"/>
            <p:cNvSpPr txBox="1">
              <a:spLocks noChangeArrowheads="1"/>
            </p:cNvSpPr>
            <p:nvPr/>
          </p:nvSpPr>
          <p:spPr bwMode="auto">
            <a:xfrm>
              <a:off x="741" y="524"/>
              <a:ext cx="461" cy="5"/>
            </a:xfrm>
            <a:prstGeom prst="rect">
              <a:avLst/>
            </a:prstGeom>
            <a:noFill/>
            <a:ln w="9525">
              <a:noFill/>
              <a:miter lim="800000"/>
              <a:headEnd/>
              <a:tailEnd/>
            </a:ln>
          </p:spPr>
          <p:txBody>
            <a:bodyPr wrap="square" lIns="0" tIns="0" rIns="0" bIns="0">
              <a:spAutoFit/>
            </a:bodyPr>
            <a:lstStyle/>
            <a:p>
              <a:pPr>
                <a:lnSpc>
                  <a:spcPct val="90000"/>
                </a:lnSpc>
              </a:pPr>
              <a:r>
                <a:rPr lang="en-US" sz="1600" b="1" dirty="0"/>
                <a:t>TRENDS</a:t>
              </a:r>
            </a:p>
          </p:txBody>
        </p:sp>
        <p:sp>
          <p:nvSpPr>
            <p:cNvPr id="7" name="Text Box 31"/>
            <p:cNvSpPr txBox="1">
              <a:spLocks noChangeArrowheads="1"/>
            </p:cNvSpPr>
            <p:nvPr/>
          </p:nvSpPr>
          <p:spPr bwMode="auto">
            <a:xfrm>
              <a:off x="1524" y="524"/>
              <a:ext cx="1238" cy="5"/>
            </a:xfrm>
            <a:prstGeom prst="rect">
              <a:avLst/>
            </a:prstGeom>
            <a:noFill/>
            <a:ln w="9525">
              <a:noFill/>
              <a:miter lim="800000"/>
              <a:headEnd/>
              <a:tailEnd/>
            </a:ln>
          </p:spPr>
          <p:txBody>
            <a:bodyPr wrap="square" lIns="0" tIns="0" rIns="0" bIns="0">
              <a:spAutoFit/>
            </a:bodyPr>
            <a:lstStyle/>
            <a:p>
              <a:pPr>
                <a:lnSpc>
                  <a:spcPct val="90000"/>
                </a:lnSpc>
              </a:pPr>
              <a:r>
                <a:rPr lang="en-US" sz="1600" b="1" dirty="0"/>
                <a:t>LEGAL ENVIRONMENT</a:t>
              </a:r>
            </a:p>
          </p:txBody>
        </p:sp>
        <p:sp>
          <p:nvSpPr>
            <p:cNvPr id="8" name="Text Box 32"/>
            <p:cNvSpPr txBox="1">
              <a:spLocks noChangeArrowheads="1"/>
            </p:cNvSpPr>
            <p:nvPr/>
          </p:nvSpPr>
          <p:spPr bwMode="auto">
            <a:xfrm>
              <a:off x="3090" y="524"/>
              <a:ext cx="802" cy="5"/>
            </a:xfrm>
            <a:prstGeom prst="rect">
              <a:avLst/>
            </a:prstGeom>
            <a:noFill/>
            <a:ln w="9525">
              <a:noFill/>
              <a:miter lim="800000"/>
              <a:headEnd/>
              <a:tailEnd/>
            </a:ln>
          </p:spPr>
          <p:txBody>
            <a:bodyPr wrap="square" lIns="0" tIns="0" rIns="0" bIns="0">
              <a:spAutoFit/>
            </a:bodyPr>
            <a:lstStyle/>
            <a:p>
              <a:pPr>
                <a:lnSpc>
                  <a:spcPct val="90000"/>
                </a:lnSpc>
              </a:pPr>
              <a:r>
                <a:rPr lang="en-US" sz="1600" b="1" dirty="0"/>
                <a:t>IMPLICATIONS</a:t>
              </a:r>
            </a:p>
          </p:txBody>
        </p:sp>
      </p:grpSp>
      <p:sp>
        <p:nvSpPr>
          <p:cNvPr id="9" name="Line 33"/>
          <p:cNvSpPr>
            <a:spLocks noChangeShapeType="1"/>
          </p:cNvSpPr>
          <p:nvPr/>
        </p:nvSpPr>
        <p:spPr bwMode="auto">
          <a:xfrm>
            <a:off x="821351" y="2173579"/>
            <a:ext cx="8540908" cy="0"/>
          </a:xfrm>
          <a:prstGeom prst="line">
            <a:avLst/>
          </a:prstGeom>
          <a:noFill/>
          <a:ln w="28575">
            <a:solidFill>
              <a:schemeClr val="tx1"/>
            </a:solidFill>
            <a:round/>
            <a:headEnd/>
            <a:tailEnd/>
          </a:ln>
        </p:spPr>
        <p:txBody>
          <a:bodyPr lIns="0" tIns="0" rIns="0" bIns="0">
            <a:spAutoFit/>
          </a:bodyPr>
          <a:lstStyle/>
          <a:p>
            <a:endParaRPr lang="en-US" dirty="0"/>
          </a:p>
        </p:txBody>
      </p:sp>
      <p:grpSp>
        <p:nvGrpSpPr>
          <p:cNvPr id="3" name="Group 25"/>
          <p:cNvGrpSpPr>
            <a:grpSpLocks/>
          </p:cNvGrpSpPr>
          <p:nvPr/>
        </p:nvGrpSpPr>
        <p:grpSpPr bwMode="auto">
          <a:xfrm>
            <a:off x="804158" y="2384923"/>
            <a:ext cx="8345329" cy="997352"/>
            <a:chOff x="655" y="752"/>
            <a:chExt cx="4779" cy="577"/>
          </a:xfrm>
        </p:grpSpPr>
        <p:sp>
          <p:nvSpPr>
            <p:cNvPr id="11" name="Rectangle 26"/>
            <p:cNvSpPr>
              <a:spLocks noChangeArrowheads="1"/>
            </p:cNvSpPr>
            <p:nvPr/>
          </p:nvSpPr>
          <p:spPr bwMode="auto">
            <a:xfrm>
              <a:off x="655" y="760"/>
              <a:ext cx="857" cy="272"/>
            </a:xfrm>
            <a:prstGeom prst="rect">
              <a:avLst/>
            </a:prstGeom>
            <a:noFill/>
            <a:ln w="12700" algn="ctr">
              <a:noFill/>
              <a:miter lim="800000"/>
              <a:headEnd/>
              <a:tailEnd/>
            </a:ln>
          </p:spPr>
          <p:txBody>
            <a:bodyPr wrap="none" lIns="0" tIns="0" rIns="0" bIns="0">
              <a:spAutoFit/>
            </a:bodyPr>
            <a:lstStyle/>
            <a:p>
              <a:pPr algn="l">
                <a:lnSpc>
                  <a:spcPct val="90000"/>
                </a:lnSpc>
                <a:buClr>
                  <a:srgbClr val="C29F1E"/>
                </a:buClr>
                <a:buSzPct val="70000"/>
                <a:buFont typeface="Wingdings" pitchFamily="2" charset="2"/>
                <a:buNone/>
              </a:pPr>
              <a:r>
                <a:rPr lang="en-US" sz="1800" dirty="0">
                  <a:solidFill>
                    <a:srgbClr val="000000"/>
                  </a:solidFill>
                </a:rPr>
                <a:t>Death &amp; Taxes</a:t>
              </a:r>
              <a:r>
                <a:rPr lang="en-US" sz="1600" dirty="0">
                  <a:solidFill>
                    <a:srgbClr val="000000"/>
                  </a:solidFill>
                </a:rPr>
                <a:t/>
              </a:r>
              <a:br>
                <a:rPr lang="en-US" sz="1600" dirty="0">
                  <a:solidFill>
                    <a:srgbClr val="000000"/>
                  </a:solidFill>
                </a:rPr>
              </a:br>
              <a:endParaRPr lang="en-US" sz="1600" dirty="0">
                <a:solidFill>
                  <a:srgbClr val="000000"/>
                </a:solidFill>
              </a:endParaRPr>
            </a:p>
          </p:txBody>
        </p:sp>
        <p:sp>
          <p:nvSpPr>
            <p:cNvPr id="12" name="Rectangle 27"/>
            <p:cNvSpPr>
              <a:spLocks noChangeArrowheads="1"/>
            </p:cNvSpPr>
            <p:nvPr/>
          </p:nvSpPr>
          <p:spPr bwMode="auto">
            <a:xfrm>
              <a:off x="2019" y="752"/>
              <a:ext cx="1165" cy="577"/>
            </a:xfrm>
            <a:prstGeom prst="rect">
              <a:avLst/>
            </a:prstGeom>
            <a:noFill/>
            <a:ln w="12700" algn="ctr">
              <a:noFill/>
              <a:miter lim="800000"/>
              <a:headEnd/>
              <a:tailEnd/>
            </a:ln>
          </p:spPr>
          <p:txBody>
            <a:bodyPr wrap="none" lIns="0" tIns="0" rIns="0" bIns="0" anchor="ctr">
              <a:spAutoFit/>
            </a:bodyPr>
            <a:lstStyle/>
            <a:p>
              <a:pPr algn="l">
                <a:lnSpc>
                  <a:spcPct val="90000"/>
                </a:lnSpc>
                <a:buClr>
                  <a:srgbClr val="C29F1E"/>
                </a:buClr>
                <a:buSzPct val="70000"/>
                <a:buFont typeface="Wingdings" pitchFamily="2" charset="2"/>
                <a:buNone/>
              </a:pPr>
              <a:r>
                <a:rPr lang="en-US" sz="1800" dirty="0" smtClean="0">
                  <a:solidFill>
                    <a:srgbClr val="000000"/>
                  </a:solidFill>
                </a:rPr>
                <a:t>2010 Tax Relief Act!</a:t>
              </a:r>
              <a:r>
                <a:rPr lang="en-US" sz="1800" dirty="0">
                  <a:solidFill>
                    <a:srgbClr val="000000"/>
                  </a:solidFill>
                </a:rPr>
                <a:t/>
              </a:r>
              <a:br>
                <a:rPr lang="en-US" sz="1800" dirty="0">
                  <a:solidFill>
                    <a:srgbClr val="000000"/>
                  </a:solidFill>
                </a:rPr>
              </a:br>
              <a:r>
                <a:rPr lang="en-US" sz="1800" dirty="0" smtClean="0">
                  <a:solidFill>
                    <a:srgbClr val="000000"/>
                  </a:solidFill>
                </a:rPr>
                <a:t>2013 And Beyond?</a:t>
              </a:r>
            </a:p>
            <a:p>
              <a:pPr algn="l">
                <a:lnSpc>
                  <a:spcPct val="90000"/>
                </a:lnSpc>
                <a:buClr>
                  <a:srgbClr val="C29F1E"/>
                </a:buClr>
                <a:buSzPct val="70000"/>
                <a:buFont typeface="Wingdings" pitchFamily="2" charset="2"/>
                <a:buNone/>
              </a:pPr>
              <a:r>
                <a:rPr lang="en-US" sz="1800" dirty="0" smtClean="0">
                  <a:solidFill>
                    <a:srgbClr val="000000"/>
                  </a:solidFill>
                </a:rPr>
                <a:t>Repeal of the Rule </a:t>
              </a:r>
            </a:p>
            <a:p>
              <a:pPr algn="l">
                <a:lnSpc>
                  <a:spcPct val="90000"/>
                </a:lnSpc>
                <a:buClr>
                  <a:srgbClr val="C29F1E"/>
                </a:buClr>
                <a:buSzPct val="70000"/>
                <a:buFont typeface="Wingdings" pitchFamily="2" charset="2"/>
                <a:buNone/>
              </a:pPr>
              <a:r>
                <a:rPr lang="en-US" sz="1800" dirty="0" smtClean="0">
                  <a:solidFill>
                    <a:srgbClr val="000000"/>
                  </a:solidFill>
                </a:rPr>
                <a:t>Against Perpetuities</a:t>
              </a:r>
              <a:endParaRPr lang="en-US" sz="1800" dirty="0">
                <a:solidFill>
                  <a:srgbClr val="000000"/>
                </a:solidFill>
              </a:endParaRPr>
            </a:p>
          </p:txBody>
        </p:sp>
        <p:sp>
          <p:nvSpPr>
            <p:cNvPr id="13" name="Rectangle 28"/>
            <p:cNvSpPr>
              <a:spLocks noChangeArrowheads="1"/>
            </p:cNvSpPr>
            <p:nvPr/>
          </p:nvSpPr>
          <p:spPr bwMode="auto">
            <a:xfrm>
              <a:off x="3627" y="774"/>
              <a:ext cx="1807" cy="417"/>
            </a:xfrm>
            <a:prstGeom prst="rect">
              <a:avLst/>
            </a:prstGeom>
            <a:noFill/>
            <a:ln w="12700" algn="ctr">
              <a:noFill/>
              <a:miter lim="800000"/>
              <a:headEnd/>
              <a:tailEnd/>
            </a:ln>
          </p:spPr>
          <p:txBody>
            <a:bodyPr wrap="square" lIns="0" tIns="0" rIns="0" bIns="0" anchor="ctr">
              <a:spAutoFit/>
            </a:bodyPr>
            <a:lstStyle/>
            <a:p>
              <a:pPr algn="l">
                <a:lnSpc>
                  <a:spcPct val="90000"/>
                </a:lnSpc>
                <a:buClr>
                  <a:srgbClr val="C29F1E"/>
                </a:buClr>
                <a:buSzPct val="70000"/>
                <a:buFont typeface="Wingdings" pitchFamily="2" charset="2"/>
                <a:buNone/>
              </a:pPr>
              <a:r>
                <a:rPr lang="en-US" sz="1800" dirty="0" smtClean="0">
                  <a:solidFill>
                    <a:srgbClr val="000000"/>
                  </a:solidFill>
                </a:rPr>
                <a:t>2011 – 2012 Transfer Tax Window, State Death Taxes</a:t>
              </a:r>
            </a:p>
            <a:p>
              <a:pPr algn="l">
                <a:lnSpc>
                  <a:spcPct val="90000"/>
                </a:lnSpc>
                <a:buClr>
                  <a:srgbClr val="C29F1E"/>
                </a:buClr>
                <a:buSzPct val="70000"/>
                <a:buFont typeface="Wingdings" pitchFamily="2" charset="2"/>
                <a:buNone/>
              </a:pPr>
              <a:endParaRPr lang="en-US" sz="1600" dirty="0">
                <a:solidFill>
                  <a:srgbClr val="000000"/>
                </a:solidFill>
              </a:endParaRPr>
            </a:p>
          </p:txBody>
        </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Unitrust &amp; Adjustment Statutes – 2012 (continued) </a:t>
            </a:r>
            <a:endParaRPr lang="en-US" sz="2800" dirty="0"/>
          </a:p>
        </p:txBody>
      </p:sp>
      <p:graphicFrame>
        <p:nvGraphicFramePr>
          <p:cNvPr id="3" name="Group 3"/>
          <p:cNvGraphicFramePr>
            <a:graphicFrameLocks noGrp="1"/>
          </p:cNvGraphicFramePr>
          <p:nvPr/>
        </p:nvGraphicFramePr>
        <p:xfrm>
          <a:off x="2480041" y="1413164"/>
          <a:ext cx="5006500" cy="5719945"/>
        </p:xfrm>
        <a:graphic>
          <a:graphicData uri="http://schemas.openxmlformats.org/drawingml/2006/table">
            <a:tbl>
              <a:tblPr/>
              <a:tblGrid>
                <a:gridCol w="1931353"/>
                <a:gridCol w="1809115"/>
                <a:gridCol w="1266032"/>
              </a:tblGrid>
              <a:tr h="50799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State</a:t>
                      </a:r>
                      <a:endParaRPr kumimoji="0" lang="en-US" sz="1100" b="1"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Power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to Adjust</a:t>
                      </a:r>
                      <a:endParaRPr kumimoji="0" lang="en-US" sz="1100" b="1"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Unitrust </a:t>
                      </a:r>
                      <a:br>
                        <a:rPr kumimoji="0" lang="en-US" sz="1100" b="1" i="0" u="none" strike="noStrike" cap="none" normalizeH="0" baseline="0" dirty="0" smtClean="0">
                          <a:ln>
                            <a:noFill/>
                          </a:ln>
                          <a:solidFill>
                            <a:schemeClr val="tx1"/>
                          </a:solidFill>
                          <a:effectLst/>
                          <a:latin typeface="Arial" charset="0"/>
                          <a:cs typeface="Times New Roman" pitchFamily="18" charset="0"/>
                        </a:rPr>
                      </a:br>
                      <a:r>
                        <a:rPr kumimoji="0" lang="en-US" sz="1100" b="1" i="0" u="none" strike="noStrike" cap="none" normalizeH="0" baseline="0" dirty="0" smtClean="0">
                          <a:ln>
                            <a:noFill/>
                          </a:ln>
                          <a:solidFill>
                            <a:schemeClr val="tx1"/>
                          </a:solidFill>
                          <a:effectLst/>
                          <a:latin typeface="Arial" charset="0"/>
                          <a:cs typeface="Times New Roman" pitchFamily="18" charset="0"/>
                        </a:rPr>
                        <a:t>Conversion</a:t>
                      </a:r>
                      <a:endParaRPr kumimoji="0" lang="en-US" sz="1100" b="1"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3074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Kansas</a:t>
                      </a:r>
                      <a:endParaRPr kumimoji="0" lang="it-IT"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7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Kentucky	</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S/H</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4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Louisiana</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S/H</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7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Maine</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4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Maryland</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7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charset="0"/>
                          <a:cs typeface="Arial" charset="0"/>
                        </a:rPr>
                        <a:t>Massachusetts</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r>
                        <a:rPr kumimoji="0" lang="en-US" sz="1100" b="0" i="0" u="none" strike="noStrike" cap="none" normalizeH="0" baseline="0" dirty="0" smtClean="0">
                          <a:ln>
                            <a:noFill/>
                          </a:ln>
                          <a:solidFill>
                            <a:schemeClr val="tx1"/>
                          </a:solidFill>
                          <a:effectLst/>
                          <a:latin typeface="Arial" charset="0"/>
                          <a:cs typeface="Arial" charset="0"/>
                        </a:rPr>
                        <a:t>No</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4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Michigan</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r>
                        <a:rPr kumimoji="0" lang="en-US" sz="1100" b="0" i="0" u="none" strike="noStrike" cap="none" normalizeH="0" baseline="0" dirty="0" smtClean="0">
                          <a:ln>
                            <a:noFill/>
                          </a:ln>
                          <a:solidFill>
                            <a:schemeClr val="tx1"/>
                          </a:solidFill>
                          <a:effectLst/>
                          <a:latin typeface="Arial" charset="0"/>
                          <a:cs typeface="Arial" charset="0"/>
                        </a:rPr>
                        <a:t>No</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7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Minnesota</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r>
                        <a:rPr kumimoji="0" lang="en-US" sz="1100" b="0" i="0" u="none" strike="noStrike" cap="none" normalizeH="0" baseline="0" dirty="0" smtClean="0">
                          <a:ln>
                            <a:noFill/>
                          </a:ln>
                          <a:solidFill>
                            <a:schemeClr val="tx1"/>
                          </a:solidFill>
                          <a:effectLst/>
                          <a:latin typeface="Arial" charset="0"/>
                          <a:cs typeface="Arial" charset="0"/>
                        </a:rPr>
                        <a:t>No</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4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Mississippi</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r>
                        <a:rPr kumimoji="0" lang="en-US" sz="1100" b="0" i="0" u="none" strike="noStrike" cap="none" normalizeH="0" baseline="0" dirty="0" smtClean="0">
                          <a:ln>
                            <a:noFill/>
                          </a:ln>
                          <a:solidFill>
                            <a:schemeClr val="tx1"/>
                          </a:solidFill>
                          <a:effectLst/>
                          <a:latin typeface="Arial" charset="0"/>
                          <a:cs typeface="Arial" charset="0"/>
                        </a:rPr>
                        <a:t>No</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7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Missouri</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4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Montana</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7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Nebraska</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4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Nevada</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7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New Hampshire</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4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New Jersey</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S/H</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7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New Mexico</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57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New York</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863600" y="159290"/>
            <a:ext cx="8864918" cy="650707"/>
          </a:xfrm>
        </p:spPr>
        <p:txBody>
          <a:bodyPr/>
          <a:lstStyle/>
          <a:p>
            <a:pPr eaLnBrk="1" hangingPunct="1"/>
            <a:r>
              <a:rPr lang="en-US" sz="2800" dirty="0" smtClean="0"/>
              <a:t>Unitrust &amp; Adjustment Statutes – 2012 (continued)</a:t>
            </a:r>
          </a:p>
        </p:txBody>
      </p:sp>
      <p:graphicFrame>
        <p:nvGraphicFramePr>
          <p:cNvPr id="149507" name="Group 3"/>
          <p:cNvGraphicFramePr>
            <a:graphicFrameLocks noGrp="1"/>
          </p:cNvGraphicFramePr>
          <p:nvPr/>
        </p:nvGraphicFramePr>
        <p:xfrm>
          <a:off x="2237453" y="1073654"/>
          <a:ext cx="5164314" cy="5911411"/>
        </p:xfrm>
        <a:graphic>
          <a:graphicData uri="http://schemas.openxmlformats.org/drawingml/2006/table">
            <a:tbl>
              <a:tblPr/>
              <a:tblGrid>
                <a:gridCol w="1982141"/>
                <a:gridCol w="1858755"/>
                <a:gridCol w="1323418"/>
              </a:tblGrid>
              <a:tr h="49886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State</a:t>
                      </a:r>
                      <a:endParaRPr kumimoji="0" lang="en-US" sz="1100" b="1"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Power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to Adjust</a:t>
                      </a:r>
                      <a:endParaRPr kumimoji="0" lang="en-US" sz="1100" b="1"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Unitrust </a:t>
                      </a:r>
                      <a:br>
                        <a:rPr kumimoji="0" lang="en-US" sz="1100" b="1" i="0" u="none" strike="noStrike" cap="none" normalizeH="0" baseline="0" dirty="0" smtClean="0">
                          <a:ln>
                            <a:noFill/>
                          </a:ln>
                          <a:solidFill>
                            <a:schemeClr val="tx1"/>
                          </a:solidFill>
                          <a:effectLst/>
                          <a:latin typeface="Arial" charset="0"/>
                          <a:cs typeface="Times New Roman" pitchFamily="18" charset="0"/>
                        </a:rPr>
                      </a:br>
                      <a:r>
                        <a:rPr kumimoji="0" lang="en-US" sz="1100" b="1" i="0" u="none" strike="noStrike" cap="none" normalizeH="0" baseline="0" dirty="0" smtClean="0">
                          <a:ln>
                            <a:noFill/>
                          </a:ln>
                          <a:solidFill>
                            <a:schemeClr val="tx1"/>
                          </a:solidFill>
                          <a:effectLst/>
                          <a:latin typeface="Arial" charset="0"/>
                          <a:cs typeface="Times New Roman" pitchFamily="18" charset="0"/>
                        </a:rPr>
                        <a:t>Conversion</a:t>
                      </a:r>
                      <a:endParaRPr kumimoji="0" lang="en-US" sz="1100" b="1"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301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North Carolina</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9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North Dakota</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9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Ohio</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S/H</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Oklahoma</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Oregon</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9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charset="0"/>
                          <a:cs typeface="Arial" charset="0"/>
                        </a:rPr>
                        <a:t>Pennsylvania</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5000"/>
                        </a:spcBef>
                        <a:spcAft>
                          <a:spcPct val="0"/>
                        </a:spcAft>
                        <a:buClr>
                          <a:srgbClr val="C29F1E"/>
                        </a:buClr>
                        <a:buSzPct val="70000"/>
                        <a:buFont typeface="Wingdings" pitchFamily="2" charset="2"/>
                        <a:buNone/>
                        <a:tabLst/>
                        <a:defRPr/>
                      </a:pPr>
                      <a:r>
                        <a:rPr kumimoji="0" lang="en-US" sz="1100" b="0" i="0" u="none" strike="noStrike" cap="none" normalizeH="0" baseline="0" dirty="0" smtClean="0">
                          <a:ln>
                            <a:noFill/>
                          </a:ln>
                          <a:solidFill>
                            <a:schemeClr val="tx1"/>
                          </a:solidFill>
                          <a:effectLst/>
                          <a:latin typeface="Arial" charset="0"/>
                          <a:cs typeface="Arial" charset="0"/>
                        </a:rPr>
                        <a:t>Yes</a:t>
                      </a: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9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Rhode Island</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South Carolina</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r>
                        <a:rPr kumimoji="0" lang="en-US" sz="1100" b="0" i="0" u="none" strike="noStrike" cap="none" normalizeH="0" baseline="0" dirty="0" smtClean="0">
                          <a:ln>
                            <a:noFill/>
                          </a:ln>
                          <a:solidFill>
                            <a:schemeClr val="tx1"/>
                          </a:solidFill>
                          <a:effectLst/>
                          <a:latin typeface="Arial" charset="0"/>
                          <a:cs typeface="Arial" charset="0"/>
                        </a:rPr>
                        <a:t>No</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9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South Dakota</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5000"/>
                        </a:spcBef>
                        <a:spcAft>
                          <a:spcPct val="0"/>
                        </a:spcAft>
                        <a:buClr>
                          <a:srgbClr val="C29F1E"/>
                        </a:buClr>
                        <a:buSzPct val="70000"/>
                        <a:buFont typeface="Wingdings" pitchFamily="2" charset="2"/>
                        <a:buNone/>
                        <a:tabLst/>
                        <a:defRPr/>
                      </a:pPr>
                      <a:r>
                        <a:rPr kumimoji="0" lang="en-US" sz="1100" b="0" i="0" u="none" strike="noStrike" cap="none" normalizeH="0" baseline="0" dirty="0" smtClean="0">
                          <a:ln>
                            <a:noFill/>
                          </a:ln>
                          <a:solidFill>
                            <a:schemeClr val="tx1"/>
                          </a:solidFill>
                          <a:effectLst/>
                          <a:latin typeface="Arial" charset="0"/>
                          <a:cs typeface="Arial" charset="0"/>
                        </a:rPr>
                        <a:t>Yes</a:t>
                      </a: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9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Tennessee</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Texas</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Utah</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45000"/>
                        </a:spcBef>
                        <a:spcAft>
                          <a:spcPct val="0"/>
                        </a:spcAft>
                        <a:buClr>
                          <a:srgbClr val="C29F1E"/>
                        </a:buClr>
                        <a:buSzPct val="70000"/>
                        <a:buFont typeface="Wingdings" pitchFamily="2" charset="2"/>
                        <a:buNone/>
                        <a:tabLst/>
                        <a:defRPr/>
                      </a:pPr>
                      <a:r>
                        <a:rPr kumimoji="0" lang="en-US" sz="1100" b="0" i="0" u="none" strike="noStrike" cap="none" normalizeH="0" baseline="0" dirty="0" smtClean="0">
                          <a:ln>
                            <a:noFill/>
                          </a:ln>
                          <a:solidFill>
                            <a:schemeClr val="tx1"/>
                          </a:solidFill>
                          <a:effectLst/>
                          <a:latin typeface="Arial" charset="0"/>
                          <a:cs typeface="Arial" charset="0"/>
                        </a:rPr>
                        <a:t>No</a:t>
                      </a: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9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Vermont</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9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Virginia</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Washington</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1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West Virginia</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9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Wisconsin</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99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Wyoming</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Yes</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
        <p:nvSpPr>
          <p:cNvPr id="60495" name="Text Box 109"/>
          <p:cNvSpPr txBox="1">
            <a:spLocks noChangeArrowheads="1"/>
          </p:cNvSpPr>
          <p:nvPr/>
        </p:nvSpPr>
        <p:spPr bwMode="auto">
          <a:xfrm>
            <a:off x="182382" y="6683149"/>
            <a:ext cx="2135664" cy="519960"/>
          </a:xfrm>
          <a:prstGeom prst="rect">
            <a:avLst/>
          </a:prstGeom>
          <a:noFill/>
          <a:ln w="12700" algn="ctr">
            <a:noFill/>
            <a:miter lim="800000"/>
            <a:headEnd/>
            <a:tailEnd/>
          </a:ln>
        </p:spPr>
        <p:txBody>
          <a:bodyPr lIns="50941" tIns="50941" rIns="50941" bIns="50941">
            <a:spAutoFit/>
          </a:bodyPr>
          <a:lstStyle/>
          <a:p>
            <a:pPr>
              <a:spcBef>
                <a:spcPct val="50000"/>
              </a:spcBef>
            </a:pPr>
            <a:r>
              <a:rPr lang="en-US" sz="900" dirty="0"/>
              <a:t>S/H:  These states enacted a §104 power to adjust with a safe harbor for unitrusts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52500" y="197390"/>
            <a:ext cx="8864918" cy="513810"/>
          </a:xfrm>
        </p:spPr>
        <p:txBody>
          <a:bodyPr/>
          <a:lstStyle/>
          <a:p>
            <a:pPr eaLnBrk="1" hangingPunct="1"/>
            <a:r>
              <a:rPr lang="en-US" sz="2800" dirty="0" smtClean="0"/>
              <a:t>Demographic Trends</a:t>
            </a:r>
          </a:p>
        </p:txBody>
      </p:sp>
      <p:sp>
        <p:nvSpPr>
          <p:cNvPr id="27651" name="Line 3"/>
          <p:cNvSpPr>
            <a:spLocks noChangeShapeType="1"/>
          </p:cNvSpPr>
          <p:nvPr/>
        </p:nvSpPr>
        <p:spPr bwMode="auto">
          <a:xfrm>
            <a:off x="1014572" y="1329585"/>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27652" name="Line 4"/>
          <p:cNvSpPr>
            <a:spLocks noChangeShapeType="1"/>
          </p:cNvSpPr>
          <p:nvPr/>
        </p:nvSpPr>
        <p:spPr bwMode="auto">
          <a:xfrm>
            <a:off x="9387840" y="1329585"/>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27653" name="Line 5"/>
          <p:cNvSpPr>
            <a:spLocks noChangeShapeType="1"/>
          </p:cNvSpPr>
          <p:nvPr/>
        </p:nvSpPr>
        <p:spPr bwMode="auto">
          <a:xfrm>
            <a:off x="1014572" y="2142808"/>
            <a:ext cx="2434273" cy="0"/>
          </a:xfrm>
          <a:prstGeom prst="line">
            <a:avLst/>
          </a:prstGeom>
          <a:noFill/>
          <a:ln w="12700">
            <a:noFill/>
            <a:round/>
            <a:headEnd/>
            <a:tailEnd/>
          </a:ln>
        </p:spPr>
        <p:txBody>
          <a:bodyPr lIns="50941" tIns="50941" rIns="50941" bIns="50941">
            <a:spAutoFit/>
          </a:bodyPr>
          <a:lstStyle/>
          <a:p>
            <a:endParaRPr lang="en-US" dirty="0"/>
          </a:p>
        </p:txBody>
      </p:sp>
      <p:sp>
        <p:nvSpPr>
          <p:cNvPr id="27654" name="Line 6"/>
          <p:cNvSpPr>
            <a:spLocks noChangeShapeType="1"/>
          </p:cNvSpPr>
          <p:nvPr/>
        </p:nvSpPr>
        <p:spPr bwMode="auto">
          <a:xfrm>
            <a:off x="1014572" y="2142808"/>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27655" name="Line 7"/>
          <p:cNvSpPr>
            <a:spLocks noChangeShapeType="1"/>
          </p:cNvSpPr>
          <p:nvPr/>
        </p:nvSpPr>
        <p:spPr bwMode="auto">
          <a:xfrm>
            <a:off x="9022874" y="2142808"/>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27656" name="Line 8"/>
          <p:cNvSpPr>
            <a:spLocks noChangeShapeType="1"/>
          </p:cNvSpPr>
          <p:nvPr/>
        </p:nvSpPr>
        <p:spPr bwMode="auto">
          <a:xfrm>
            <a:off x="3448844" y="2142808"/>
            <a:ext cx="2807970" cy="0"/>
          </a:xfrm>
          <a:prstGeom prst="line">
            <a:avLst/>
          </a:prstGeom>
          <a:noFill/>
          <a:ln w="12700">
            <a:noFill/>
            <a:round/>
            <a:headEnd/>
            <a:tailEnd/>
          </a:ln>
        </p:spPr>
        <p:txBody>
          <a:bodyPr lIns="50941" tIns="50941" rIns="50941" bIns="50941">
            <a:spAutoFit/>
          </a:bodyPr>
          <a:lstStyle/>
          <a:p>
            <a:endParaRPr lang="en-US" dirty="0"/>
          </a:p>
        </p:txBody>
      </p:sp>
      <p:sp>
        <p:nvSpPr>
          <p:cNvPr id="27657" name="Line 9"/>
          <p:cNvSpPr>
            <a:spLocks noChangeShapeType="1"/>
          </p:cNvSpPr>
          <p:nvPr/>
        </p:nvSpPr>
        <p:spPr bwMode="auto">
          <a:xfrm>
            <a:off x="6256814" y="2142808"/>
            <a:ext cx="2766060" cy="0"/>
          </a:xfrm>
          <a:prstGeom prst="line">
            <a:avLst/>
          </a:prstGeom>
          <a:noFill/>
          <a:ln w="12700">
            <a:noFill/>
            <a:round/>
            <a:headEnd/>
            <a:tailEnd/>
          </a:ln>
        </p:spPr>
        <p:txBody>
          <a:bodyPr lIns="50941" tIns="50941" rIns="50941" bIns="50941">
            <a:spAutoFit/>
          </a:bodyPr>
          <a:lstStyle/>
          <a:p>
            <a:endParaRPr lang="en-US" dirty="0"/>
          </a:p>
        </p:txBody>
      </p:sp>
      <p:sp>
        <p:nvSpPr>
          <p:cNvPr id="27658" name="Line 10"/>
          <p:cNvSpPr>
            <a:spLocks noChangeShapeType="1"/>
          </p:cNvSpPr>
          <p:nvPr/>
        </p:nvSpPr>
        <p:spPr bwMode="auto">
          <a:xfrm>
            <a:off x="1014572" y="2968625"/>
            <a:ext cx="2434273" cy="0"/>
          </a:xfrm>
          <a:prstGeom prst="line">
            <a:avLst/>
          </a:prstGeom>
          <a:noFill/>
          <a:ln w="12700">
            <a:noFill/>
            <a:round/>
            <a:headEnd/>
            <a:tailEnd/>
          </a:ln>
        </p:spPr>
        <p:txBody>
          <a:bodyPr lIns="50941" tIns="50941" rIns="50941" bIns="50941">
            <a:spAutoFit/>
          </a:bodyPr>
          <a:lstStyle/>
          <a:p>
            <a:endParaRPr lang="en-US" dirty="0"/>
          </a:p>
        </p:txBody>
      </p:sp>
      <p:sp>
        <p:nvSpPr>
          <p:cNvPr id="27659" name="Line 11"/>
          <p:cNvSpPr>
            <a:spLocks noChangeShapeType="1"/>
          </p:cNvSpPr>
          <p:nvPr/>
        </p:nvSpPr>
        <p:spPr bwMode="auto">
          <a:xfrm>
            <a:off x="1014572" y="2968625"/>
            <a:ext cx="0" cy="827617"/>
          </a:xfrm>
          <a:prstGeom prst="line">
            <a:avLst/>
          </a:prstGeom>
          <a:noFill/>
          <a:ln w="12700" cap="sq">
            <a:noFill/>
            <a:round/>
            <a:headEnd/>
            <a:tailEnd/>
          </a:ln>
        </p:spPr>
        <p:txBody>
          <a:bodyPr lIns="50941" tIns="50941" rIns="50941" bIns="50941">
            <a:spAutoFit/>
          </a:bodyPr>
          <a:lstStyle/>
          <a:p>
            <a:endParaRPr lang="en-US" dirty="0"/>
          </a:p>
        </p:txBody>
      </p:sp>
      <p:sp>
        <p:nvSpPr>
          <p:cNvPr id="27660" name="Line 12"/>
          <p:cNvSpPr>
            <a:spLocks noChangeShapeType="1"/>
          </p:cNvSpPr>
          <p:nvPr/>
        </p:nvSpPr>
        <p:spPr bwMode="auto">
          <a:xfrm>
            <a:off x="9022874" y="2968625"/>
            <a:ext cx="0" cy="827617"/>
          </a:xfrm>
          <a:prstGeom prst="line">
            <a:avLst/>
          </a:prstGeom>
          <a:noFill/>
          <a:ln w="12700" cap="sq">
            <a:noFill/>
            <a:round/>
            <a:headEnd/>
            <a:tailEnd/>
          </a:ln>
        </p:spPr>
        <p:txBody>
          <a:bodyPr lIns="50941" tIns="50941" rIns="50941" bIns="50941">
            <a:spAutoFit/>
          </a:bodyPr>
          <a:lstStyle/>
          <a:p>
            <a:endParaRPr lang="en-US" dirty="0"/>
          </a:p>
        </p:txBody>
      </p:sp>
      <p:sp>
        <p:nvSpPr>
          <p:cNvPr id="27661" name="Line 13"/>
          <p:cNvSpPr>
            <a:spLocks noChangeShapeType="1"/>
          </p:cNvSpPr>
          <p:nvPr/>
        </p:nvSpPr>
        <p:spPr bwMode="auto">
          <a:xfrm>
            <a:off x="3448844" y="2968625"/>
            <a:ext cx="2807970" cy="0"/>
          </a:xfrm>
          <a:prstGeom prst="line">
            <a:avLst/>
          </a:prstGeom>
          <a:noFill/>
          <a:ln w="12700">
            <a:noFill/>
            <a:round/>
            <a:headEnd/>
            <a:tailEnd/>
          </a:ln>
        </p:spPr>
        <p:txBody>
          <a:bodyPr lIns="50941" tIns="50941" rIns="50941" bIns="50941">
            <a:spAutoFit/>
          </a:bodyPr>
          <a:lstStyle/>
          <a:p>
            <a:endParaRPr lang="en-US" dirty="0"/>
          </a:p>
        </p:txBody>
      </p:sp>
      <p:sp>
        <p:nvSpPr>
          <p:cNvPr id="27662" name="Line 14"/>
          <p:cNvSpPr>
            <a:spLocks noChangeShapeType="1"/>
          </p:cNvSpPr>
          <p:nvPr/>
        </p:nvSpPr>
        <p:spPr bwMode="auto">
          <a:xfrm>
            <a:off x="6256814" y="2968625"/>
            <a:ext cx="2766060" cy="0"/>
          </a:xfrm>
          <a:prstGeom prst="line">
            <a:avLst/>
          </a:prstGeom>
          <a:noFill/>
          <a:ln w="12700">
            <a:noFill/>
            <a:round/>
            <a:headEnd/>
            <a:tailEnd/>
          </a:ln>
        </p:spPr>
        <p:txBody>
          <a:bodyPr lIns="50941" tIns="50941" rIns="50941" bIns="50941">
            <a:spAutoFit/>
          </a:bodyPr>
          <a:lstStyle/>
          <a:p>
            <a:endParaRPr lang="en-US" dirty="0"/>
          </a:p>
        </p:txBody>
      </p:sp>
      <p:sp>
        <p:nvSpPr>
          <p:cNvPr id="27663" name="Line 15"/>
          <p:cNvSpPr>
            <a:spLocks noChangeShapeType="1"/>
          </p:cNvSpPr>
          <p:nvPr/>
        </p:nvSpPr>
        <p:spPr bwMode="auto">
          <a:xfrm>
            <a:off x="1014572" y="3790845"/>
            <a:ext cx="2434273" cy="0"/>
          </a:xfrm>
          <a:prstGeom prst="line">
            <a:avLst/>
          </a:prstGeom>
          <a:noFill/>
          <a:ln w="12700">
            <a:noFill/>
            <a:round/>
            <a:headEnd/>
            <a:tailEnd/>
          </a:ln>
        </p:spPr>
        <p:txBody>
          <a:bodyPr lIns="50941" tIns="50941" rIns="50941" bIns="50941">
            <a:spAutoFit/>
          </a:bodyPr>
          <a:lstStyle/>
          <a:p>
            <a:endParaRPr lang="en-US" dirty="0"/>
          </a:p>
        </p:txBody>
      </p:sp>
      <p:sp>
        <p:nvSpPr>
          <p:cNvPr id="27664" name="Line 16"/>
          <p:cNvSpPr>
            <a:spLocks noChangeShapeType="1"/>
          </p:cNvSpPr>
          <p:nvPr/>
        </p:nvSpPr>
        <p:spPr bwMode="auto">
          <a:xfrm>
            <a:off x="1014572" y="3790845"/>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27665" name="Line 17"/>
          <p:cNvSpPr>
            <a:spLocks noChangeShapeType="1"/>
          </p:cNvSpPr>
          <p:nvPr/>
        </p:nvSpPr>
        <p:spPr bwMode="auto">
          <a:xfrm>
            <a:off x="9022874" y="3790845"/>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27666" name="Line 18"/>
          <p:cNvSpPr>
            <a:spLocks noChangeShapeType="1"/>
          </p:cNvSpPr>
          <p:nvPr/>
        </p:nvSpPr>
        <p:spPr bwMode="auto">
          <a:xfrm>
            <a:off x="3448844" y="3790845"/>
            <a:ext cx="2807970" cy="0"/>
          </a:xfrm>
          <a:prstGeom prst="line">
            <a:avLst/>
          </a:prstGeom>
          <a:noFill/>
          <a:ln w="12700">
            <a:noFill/>
            <a:round/>
            <a:headEnd/>
            <a:tailEnd/>
          </a:ln>
        </p:spPr>
        <p:txBody>
          <a:bodyPr lIns="50941" tIns="50941" rIns="50941" bIns="50941">
            <a:spAutoFit/>
          </a:bodyPr>
          <a:lstStyle/>
          <a:p>
            <a:endParaRPr lang="en-US" dirty="0"/>
          </a:p>
        </p:txBody>
      </p:sp>
      <p:sp>
        <p:nvSpPr>
          <p:cNvPr id="27667" name="Line 19"/>
          <p:cNvSpPr>
            <a:spLocks noChangeShapeType="1"/>
          </p:cNvSpPr>
          <p:nvPr/>
        </p:nvSpPr>
        <p:spPr bwMode="auto">
          <a:xfrm>
            <a:off x="6256814" y="3790845"/>
            <a:ext cx="2766060" cy="0"/>
          </a:xfrm>
          <a:prstGeom prst="line">
            <a:avLst/>
          </a:prstGeom>
          <a:noFill/>
          <a:ln w="12700">
            <a:noFill/>
            <a:round/>
            <a:headEnd/>
            <a:tailEnd/>
          </a:ln>
        </p:spPr>
        <p:txBody>
          <a:bodyPr lIns="50941" tIns="50941" rIns="50941" bIns="50941">
            <a:spAutoFit/>
          </a:bodyPr>
          <a:lstStyle/>
          <a:p>
            <a:endParaRPr lang="en-US" dirty="0"/>
          </a:p>
        </p:txBody>
      </p:sp>
      <p:sp>
        <p:nvSpPr>
          <p:cNvPr id="27668" name="Line 20"/>
          <p:cNvSpPr>
            <a:spLocks noChangeShapeType="1"/>
          </p:cNvSpPr>
          <p:nvPr/>
        </p:nvSpPr>
        <p:spPr bwMode="auto">
          <a:xfrm>
            <a:off x="1014572" y="4607666"/>
            <a:ext cx="2434273" cy="0"/>
          </a:xfrm>
          <a:prstGeom prst="line">
            <a:avLst/>
          </a:prstGeom>
          <a:noFill/>
          <a:ln w="12700">
            <a:noFill/>
            <a:round/>
            <a:headEnd/>
            <a:tailEnd/>
          </a:ln>
        </p:spPr>
        <p:txBody>
          <a:bodyPr lIns="50941" tIns="50941" rIns="50941" bIns="50941">
            <a:spAutoFit/>
          </a:bodyPr>
          <a:lstStyle/>
          <a:p>
            <a:endParaRPr lang="en-US" dirty="0"/>
          </a:p>
        </p:txBody>
      </p:sp>
      <p:sp>
        <p:nvSpPr>
          <p:cNvPr id="27669" name="Line 21"/>
          <p:cNvSpPr>
            <a:spLocks noChangeShapeType="1"/>
          </p:cNvSpPr>
          <p:nvPr/>
        </p:nvSpPr>
        <p:spPr bwMode="auto">
          <a:xfrm>
            <a:off x="1014572" y="4607667"/>
            <a:ext cx="0" cy="1066905"/>
          </a:xfrm>
          <a:prstGeom prst="line">
            <a:avLst/>
          </a:prstGeom>
          <a:noFill/>
          <a:ln w="12700" cap="sq">
            <a:noFill/>
            <a:round/>
            <a:headEnd/>
            <a:tailEnd/>
          </a:ln>
        </p:spPr>
        <p:txBody>
          <a:bodyPr lIns="50941" tIns="50941" rIns="50941" bIns="50941">
            <a:spAutoFit/>
          </a:bodyPr>
          <a:lstStyle/>
          <a:p>
            <a:endParaRPr lang="en-US" dirty="0"/>
          </a:p>
        </p:txBody>
      </p:sp>
      <p:sp>
        <p:nvSpPr>
          <p:cNvPr id="27670" name="Line 22"/>
          <p:cNvSpPr>
            <a:spLocks noChangeShapeType="1"/>
          </p:cNvSpPr>
          <p:nvPr/>
        </p:nvSpPr>
        <p:spPr bwMode="auto">
          <a:xfrm>
            <a:off x="9022874" y="4607667"/>
            <a:ext cx="0" cy="1066905"/>
          </a:xfrm>
          <a:prstGeom prst="line">
            <a:avLst/>
          </a:prstGeom>
          <a:noFill/>
          <a:ln w="12700" cap="sq">
            <a:noFill/>
            <a:round/>
            <a:headEnd/>
            <a:tailEnd/>
          </a:ln>
        </p:spPr>
        <p:txBody>
          <a:bodyPr lIns="50941" tIns="50941" rIns="50941" bIns="50941">
            <a:spAutoFit/>
          </a:bodyPr>
          <a:lstStyle/>
          <a:p>
            <a:endParaRPr lang="en-US" dirty="0"/>
          </a:p>
        </p:txBody>
      </p:sp>
      <p:sp>
        <p:nvSpPr>
          <p:cNvPr id="27671" name="Line 23"/>
          <p:cNvSpPr>
            <a:spLocks noChangeShapeType="1"/>
          </p:cNvSpPr>
          <p:nvPr/>
        </p:nvSpPr>
        <p:spPr bwMode="auto">
          <a:xfrm>
            <a:off x="3448844" y="4607666"/>
            <a:ext cx="2807970" cy="0"/>
          </a:xfrm>
          <a:prstGeom prst="line">
            <a:avLst/>
          </a:prstGeom>
          <a:noFill/>
          <a:ln w="12700">
            <a:noFill/>
            <a:round/>
            <a:headEnd/>
            <a:tailEnd/>
          </a:ln>
        </p:spPr>
        <p:txBody>
          <a:bodyPr lIns="50941" tIns="50941" rIns="50941" bIns="50941">
            <a:spAutoFit/>
          </a:bodyPr>
          <a:lstStyle/>
          <a:p>
            <a:endParaRPr lang="en-US" dirty="0"/>
          </a:p>
        </p:txBody>
      </p:sp>
      <p:sp>
        <p:nvSpPr>
          <p:cNvPr id="27672" name="Line 24"/>
          <p:cNvSpPr>
            <a:spLocks noChangeShapeType="1"/>
          </p:cNvSpPr>
          <p:nvPr/>
        </p:nvSpPr>
        <p:spPr bwMode="auto">
          <a:xfrm>
            <a:off x="6256814" y="4607666"/>
            <a:ext cx="2766060" cy="0"/>
          </a:xfrm>
          <a:prstGeom prst="line">
            <a:avLst/>
          </a:prstGeom>
          <a:noFill/>
          <a:ln w="12700">
            <a:noFill/>
            <a:round/>
            <a:headEnd/>
            <a:tailEnd/>
          </a:ln>
        </p:spPr>
        <p:txBody>
          <a:bodyPr lIns="50941" tIns="50941" rIns="50941" bIns="50941">
            <a:spAutoFit/>
          </a:bodyPr>
          <a:lstStyle/>
          <a:p>
            <a:endParaRPr lang="en-US" dirty="0"/>
          </a:p>
        </p:txBody>
      </p:sp>
      <p:grpSp>
        <p:nvGrpSpPr>
          <p:cNvPr id="2" name="Group 25"/>
          <p:cNvGrpSpPr>
            <a:grpSpLocks/>
          </p:cNvGrpSpPr>
          <p:nvPr/>
        </p:nvGrpSpPr>
        <p:grpSpPr bwMode="auto">
          <a:xfrm>
            <a:off x="986631" y="1608247"/>
            <a:ext cx="8401209" cy="694479"/>
            <a:chOff x="565" y="760"/>
            <a:chExt cx="4811" cy="386"/>
          </a:xfrm>
        </p:grpSpPr>
        <p:sp>
          <p:nvSpPr>
            <p:cNvPr id="27694" name="Rectangle 26"/>
            <p:cNvSpPr>
              <a:spLocks noChangeArrowheads="1"/>
            </p:cNvSpPr>
            <p:nvPr/>
          </p:nvSpPr>
          <p:spPr bwMode="auto">
            <a:xfrm>
              <a:off x="565" y="760"/>
              <a:ext cx="761" cy="246"/>
            </a:xfrm>
            <a:prstGeom prst="rect">
              <a:avLst/>
            </a:prstGeom>
            <a:noFill/>
            <a:ln w="12700" algn="ctr">
              <a:noFill/>
              <a:miter lim="800000"/>
              <a:headEnd/>
              <a:tailEnd/>
            </a:ln>
          </p:spPr>
          <p:txBody>
            <a:bodyPr wrap="none" lIns="0" tIns="0" rIns="0" bIns="0">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Death &amp; Taxes</a:t>
              </a:r>
              <a:r>
                <a:rPr lang="en-US" sz="1600" dirty="0">
                  <a:solidFill>
                    <a:srgbClr val="C0C0C0"/>
                  </a:solidFill>
                </a:rPr>
                <a:t/>
              </a:r>
              <a:br>
                <a:rPr lang="en-US" sz="1600" dirty="0">
                  <a:solidFill>
                    <a:srgbClr val="C0C0C0"/>
                  </a:solidFill>
                </a:rPr>
              </a:br>
              <a:endParaRPr lang="en-US" sz="1600" dirty="0">
                <a:solidFill>
                  <a:srgbClr val="C0C0C0"/>
                </a:solidFill>
              </a:endParaRPr>
            </a:p>
          </p:txBody>
        </p:sp>
        <p:sp>
          <p:nvSpPr>
            <p:cNvPr id="27695" name="Rectangle 27"/>
            <p:cNvSpPr>
              <a:spLocks noChangeArrowheads="1"/>
            </p:cNvSpPr>
            <p:nvPr/>
          </p:nvSpPr>
          <p:spPr bwMode="auto">
            <a:xfrm>
              <a:off x="1745" y="771"/>
              <a:ext cx="1271" cy="370"/>
            </a:xfrm>
            <a:prstGeom prst="rect">
              <a:avLst/>
            </a:prstGeom>
            <a:noFill/>
            <a:ln w="12700" algn="ctr">
              <a:noFill/>
              <a:miter lim="800000"/>
              <a:headEnd/>
              <a:tailEnd/>
            </a:ln>
          </p:spPr>
          <p:txBody>
            <a:bodyPr wrap="none"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2001 Tax Act (EGTRRA)</a:t>
              </a:r>
            </a:p>
            <a:p>
              <a:pPr algn="l">
                <a:lnSpc>
                  <a:spcPct val="90000"/>
                </a:lnSpc>
                <a:buClr>
                  <a:srgbClr val="C29F1E"/>
                </a:buClr>
                <a:buSzPct val="70000"/>
                <a:buFont typeface="Wingdings" pitchFamily="2" charset="2"/>
                <a:buNone/>
              </a:pPr>
              <a:r>
                <a:rPr lang="en-US" sz="1600" dirty="0">
                  <a:solidFill>
                    <a:schemeClr val="bg1">
                      <a:lumMod val="50000"/>
                    </a:schemeClr>
                  </a:solidFill>
                </a:rPr>
                <a:t>2010 Tax Inaction</a:t>
              </a:r>
              <a:r>
                <a:rPr lang="en-US" sz="1600" dirty="0">
                  <a:solidFill>
                    <a:srgbClr val="C0C0C0"/>
                  </a:solidFill>
                </a:rPr>
                <a:t/>
              </a:r>
              <a:br>
                <a:rPr lang="en-US" sz="1600" dirty="0">
                  <a:solidFill>
                    <a:srgbClr val="C0C0C0"/>
                  </a:solidFill>
                </a:rPr>
              </a:br>
              <a:endParaRPr lang="en-US" sz="1600" dirty="0">
                <a:solidFill>
                  <a:srgbClr val="C0C0C0"/>
                </a:solidFill>
              </a:endParaRPr>
            </a:p>
          </p:txBody>
        </p:sp>
        <p:sp>
          <p:nvSpPr>
            <p:cNvPr id="27696" name="Rectangle 28"/>
            <p:cNvSpPr>
              <a:spLocks noChangeArrowheads="1"/>
            </p:cNvSpPr>
            <p:nvPr/>
          </p:nvSpPr>
          <p:spPr bwMode="auto">
            <a:xfrm>
              <a:off x="3552" y="776"/>
              <a:ext cx="1824" cy="370"/>
            </a:xfrm>
            <a:prstGeom prst="rect">
              <a:avLst/>
            </a:prstGeom>
            <a:noFill/>
            <a:ln w="12700" algn="ctr">
              <a:noFill/>
              <a:miter lim="800000"/>
              <a:headEnd/>
              <a:tailEnd/>
            </a:ln>
          </p:spPr>
          <p:txBody>
            <a:bodyPr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Pre and Post-Mortem Estate Planning Strategies, De-Coupling, Formula Failures</a:t>
              </a:r>
            </a:p>
          </p:txBody>
        </p:sp>
      </p:grpSp>
      <p:grpSp>
        <p:nvGrpSpPr>
          <p:cNvPr id="3" name="Group 29"/>
          <p:cNvGrpSpPr>
            <a:grpSpLocks/>
          </p:cNvGrpSpPr>
          <p:nvPr/>
        </p:nvGrpSpPr>
        <p:grpSpPr bwMode="auto">
          <a:xfrm>
            <a:off x="970915" y="2410885"/>
            <a:ext cx="7997825" cy="694479"/>
            <a:chOff x="556" y="1212"/>
            <a:chExt cx="4580" cy="386"/>
          </a:xfrm>
        </p:grpSpPr>
        <p:sp>
          <p:nvSpPr>
            <p:cNvPr id="27691" name="Rectangle 30"/>
            <p:cNvSpPr>
              <a:spLocks noChangeArrowheads="1"/>
            </p:cNvSpPr>
            <p:nvPr/>
          </p:nvSpPr>
          <p:spPr bwMode="auto">
            <a:xfrm>
              <a:off x="556" y="1212"/>
              <a:ext cx="816" cy="246"/>
            </a:xfrm>
            <a:prstGeom prst="rect">
              <a:avLst/>
            </a:prstGeom>
            <a:noFill/>
            <a:ln w="12700" algn="ctr">
              <a:noFill/>
              <a:miter lim="800000"/>
              <a:headEnd/>
              <a:tailEnd/>
            </a:ln>
          </p:spPr>
          <p:txBody>
            <a:bodyPr wrap="none" lIns="0" tIns="0" rIns="0" bIns="0">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Changes in </a:t>
              </a:r>
              <a:br>
                <a:rPr lang="en-US" sz="1600" dirty="0">
                  <a:solidFill>
                    <a:schemeClr val="bg1">
                      <a:lumMod val="50000"/>
                    </a:schemeClr>
                  </a:solidFill>
                </a:rPr>
              </a:br>
              <a:r>
                <a:rPr lang="en-US" sz="1600" dirty="0">
                  <a:solidFill>
                    <a:schemeClr val="bg1">
                      <a:lumMod val="50000"/>
                    </a:schemeClr>
                  </a:solidFill>
                </a:rPr>
                <a:t>Capital Markets</a:t>
              </a:r>
            </a:p>
          </p:txBody>
        </p:sp>
        <p:sp>
          <p:nvSpPr>
            <p:cNvPr id="27692" name="Rectangle 31"/>
            <p:cNvSpPr>
              <a:spLocks noChangeArrowheads="1"/>
            </p:cNvSpPr>
            <p:nvPr/>
          </p:nvSpPr>
          <p:spPr bwMode="auto">
            <a:xfrm>
              <a:off x="1729" y="1228"/>
              <a:ext cx="1607" cy="370"/>
            </a:xfrm>
            <a:prstGeom prst="rect">
              <a:avLst/>
            </a:prstGeom>
            <a:noFill/>
            <a:ln w="12700" algn="ctr">
              <a:noFill/>
              <a:miter lim="800000"/>
              <a:headEnd/>
              <a:tailEnd/>
            </a:ln>
          </p:spPr>
          <p:txBody>
            <a:bodyPr wrap="none"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Prudent Investor Rule</a:t>
              </a:r>
              <a:br>
                <a:rPr lang="en-US" sz="1600" dirty="0">
                  <a:solidFill>
                    <a:schemeClr val="bg1">
                      <a:lumMod val="50000"/>
                    </a:schemeClr>
                  </a:solidFill>
                </a:rPr>
              </a:br>
              <a:r>
                <a:rPr lang="en-US" sz="1600" dirty="0">
                  <a:solidFill>
                    <a:schemeClr val="bg1">
                      <a:lumMod val="50000"/>
                    </a:schemeClr>
                  </a:solidFill>
                </a:rPr>
                <a:t>Uniform Prudent Management </a:t>
              </a:r>
              <a:br>
                <a:rPr lang="en-US" sz="1600" dirty="0">
                  <a:solidFill>
                    <a:schemeClr val="bg1">
                      <a:lumMod val="50000"/>
                    </a:schemeClr>
                  </a:solidFill>
                </a:rPr>
              </a:br>
              <a:r>
                <a:rPr lang="en-US" sz="1600" dirty="0">
                  <a:solidFill>
                    <a:schemeClr val="bg1">
                      <a:lumMod val="50000"/>
                    </a:schemeClr>
                  </a:solidFill>
                </a:rPr>
                <a:t>of Institutional Funds Act</a:t>
              </a:r>
            </a:p>
          </p:txBody>
        </p:sp>
        <p:sp>
          <p:nvSpPr>
            <p:cNvPr id="27693" name="Rectangle 32"/>
            <p:cNvSpPr>
              <a:spLocks noChangeArrowheads="1"/>
            </p:cNvSpPr>
            <p:nvPr/>
          </p:nvSpPr>
          <p:spPr bwMode="auto">
            <a:xfrm>
              <a:off x="3552" y="1228"/>
              <a:ext cx="1584" cy="370"/>
            </a:xfrm>
            <a:prstGeom prst="rect">
              <a:avLst/>
            </a:prstGeom>
            <a:noFill/>
            <a:ln w="12700" algn="ctr">
              <a:noFill/>
              <a:miter lim="800000"/>
              <a:headEnd/>
              <a:tailEnd/>
            </a:ln>
          </p:spPr>
          <p:txBody>
            <a:bodyPr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Evolution of Securities Markets and Asset Management Practices</a:t>
              </a:r>
            </a:p>
          </p:txBody>
        </p:sp>
      </p:grpSp>
      <p:grpSp>
        <p:nvGrpSpPr>
          <p:cNvPr id="4" name="Group 33"/>
          <p:cNvGrpSpPr>
            <a:grpSpLocks/>
          </p:cNvGrpSpPr>
          <p:nvPr/>
        </p:nvGrpSpPr>
        <p:grpSpPr bwMode="auto">
          <a:xfrm>
            <a:off x="977900" y="3294276"/>
            <a:ext cx="7990840" cy="694479"/>
            <a:chOff x="560" y="1672"/>
            <a:chExt cx="4576" cy="386"/>
          </a:xfrm>
        </p:grpSpPr>
        <p:sp>
          <p:nvSpPr>
            <p:cNvPr id="27688" name="Rectangle 34"/>
            <p:cNvSpPr>
              <a:spLocks noChangeArrowheads="1"/>
            </p:cNvSpPr>
            <p:nvPr/>
          </p:nvSpPr>
          <p:spPr bwMode="auto">
            <a:xfrm>
              <a:off x="560" y="1672"/>
              <a:ext cx="859" cy="246"/>
            </a:xfrm>
            <a:prstGeom prst="rect">
              <a:avLst/>
            </a:prstGeom>
            <a:noFill/>
            <a:ln w="12700" algn="ctr">
              <a:noFill/>
              <a:miter lim="800000"/>
              <a:headEnd/>
              <a:tailEnd/>
            </a:ln>
          </p:spPr>
          <p:txBody>
            <a:bodyPr wrap="none" lIns="0" tIns="0" rIns="0" bIns="0">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Decline in Yields</a:t>
              </a:r>
              <a:r>
                <a:rPr lang="en-US" sz="1600" dirty="0">
                  <a:solidFill>
                    <a:srgbClr val="C0C0C0"/>
                  </a:solidFill>
                </a:rPr>
                <a:t/>
              </a:r>
              <a:br>
                <a:rPr lang="en-US" sz="1600" dirty="0">
                  <a:solidFill>
                    <a:srgbClr val="C0C0C0"/>
                  </a:solidFill>
                </a:rPr>
              </a:br>
              <a:endParaRPr lang="en-US" sz="1600" dirty="0">
                <a:solidFill>
                  <a:srgbClr val="C0C0C0"/>
                </a:solidFill>
              </a:endParaRPr>
            </a:p>
          </p:txBody>
        </p:sp>
        <p:sp>
          <p:nvSpPr>
            <p:cNvPr id="27689" name="Rectangle 35"/>
            <p:cNvSpPr>
              <a:spLocks noChangeArrowheads="1"/>
            </p:cNvSpPr>
            <p:nvPr/>
          </p:nvSpPr>
          <p:spPr bwMode="auto">
            <a:xfrm>
              <a:off x="1739" y="1683"/>
              <a:ext cx="1273" cy="246"/>
            </a:xfrm>
            <a:prstGeom prst="rect">
              <a:avLst/>
            </a:prstGeom>
            <a:noFill/>
            <a:ln w="12700" algn="ctr">
              <a:noFill/>
              <a:miter lim="800000"/>
              <a:headEnd/>
              <a:tailEnd/>
            </a:ln>
          </p:spPr>
          <p:txBody>
            <a:bodyPr wrap="none"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Unitrusts and Principal / </a:t>
              </a:r>
              <a:br>
                <a:rPr lang="en-US" sz="1600" dirty="0">
                  <a:solidFill>
                    <a:schemeClr val="bg1">
                      <a:lumMod val="50000"/>
                    </a:schemeClr>
                  </a:solidFill>
                </a:rPr>
              </a:br>
              <a:r>
                <a:rPr lang="en-US" sz="1600" dirty="0">
                  <a:solidFill>
                    <a:schemeClr val="bg1">
                      <a:lumMod val="50000"/>
                    </a:schemeClr>
                  </a:solidFill>
                </a:rPr>
                <a:t>Income Adjustments</a:t>
              </a:r>
            </a:p>
          </p:txBody>
        </p:sp>
        <p:sp>
          <p:nvSpPr>
            <p:cNvPr id="27690" name="Rectangle 36"/>
            <p:cNvSpPr>
              <a:spLocks noChangeArrowheads="1"/>
            </p:cNvSpPr>
            <p:nvPr/>
          </p:nvSpPr>
          <p:spPr bwMode="auto">
            <a:xfrm>
              <a:off x="3552" y="1688"/>
              <a:ext cx="1584" cy="370"/>
            </a:xfrm>
            <a:prstGeom prst="rect">
              <a:avLst/>
            </a:prstGeom>
            <a:noFill/>
            <a:ln w="12700" algn="ctr">
              <a:noFill/>
              <a:miter lim="800000"/>
              <a:headEnd/>
              <a:tailEnd/>
            </a:ln>
          </p:spPr>
          <p:txBody>
            <a:bodyPr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Changes in Asset Allocation,  Distribution Practices, and Taxation of Distributions</a:t>
              </a:r>
            </a:p>
          </p:txBody>
        </p:sp>
      </p:grpSp>
      <p:grpSp>
        <p:nvGrpSpPr>
          <p:cNvPr id="5" name="Group 37"/>
          <p:cNvGrpSpPr>
            <a:grpSpLocks/>
          </p:cNvGrpSpPr>
          <p:nvPr/>
        </p:nvGrpSpPr>
        <p:grpSpPr bwMode="auto">
          <a:xfrm>
            <a:off x="960438" y="4154269"/>
            <a:ext cx="8175943" cy="665691"/>
            <a:chOff x="550" y="2087"/>
            <a:chExt cx="4682" cy="370"/>
          </a:xfrm>
        </p:grpSpPr>
        <p:sp>
          <p:nvSpPr>
            <p:cNvPr id="27685" name="Rectangle 38"/>
            <p:cNvSpPr>
              <a:spLocks noChangeArrowheads="1"/>
            </p:cNvSpPr>
            <p:nvPr/>
          </p:nvSpPr>
          <p:spPr bwMode="auto">
            <a:xfrm>
              <a:off x="550" y="2100"/>
              <a:ext cx="1064" cy="246"/>
            </a:xfrm>
            <a:prstGeom prst="rect">
              <a:avLst/>
            </a:prstGeom>
            <a:noFill/>
            <a:ln w="12700" algn="ctr">
              <a:noFill/>
              <a:miter lim="800000"/>
              <a:headEnd/>
              <a:tailEnd/>
            </a:ln>
          </p:spPr>
          <p:txBody>
            <a:bodyPr wrap="none" lIns="0" tIns="0" rIns="0" bIns="0">
              <a:spAutoFit/>
            </a:bodyPr>
            <a:lstStyle/>
            <a:p>
              <a:pPr algn="l">
                <a:lnSpc>
                  <a:spcPct val="90000"/>
                </a:lnSpc>
                <a:buClr>
                  <a:srgbClr val="C29F1E"/>
                </a:buClr>
                <a:buSzPct val="70000"/>
                <a:buFont typeface="Wingdings" pitchFamily="2" charset="2"/>
                <a:buNone/>
              </a:pPr>
              <a:r>
                <a:rPr lang="en-US" sz="1600" b="1" dirty="0"/>
                <a:t>Wealth Diminution,</a:t>
              </a:r>
              <a:br>
                <a:rPr lang="en-US" sz="1600" b="1" dirty="0"/>
              </a:br>
              <a:r>
                <a:rPr lang="en-US" sz="1600" b="1" dirty="0"/>
                <a:t>Reconstitution</a:t>
              </a:r>
            </a:p>
          </p:txBody>
        </p:sp>
        <p:sp>
          <p:nvSpPr>
            <p:cNvPr id="27686" name="Rectangle 39"/>
            <p:cNvSpPr>
              <a:spLocks noChangeArrowheads="1"/>
            </p:cNvSpPr>
            <p:nvPr/>
          </p:nvSpPr>
          <p:spPr bwMode="auto">
            <a:xfrm>
              <a:off x="1734" y="2098"/>
              <a:ext cx="1585" cy="246"/>
            </a:xfrm>
            <a:prstGeom prst="rect">
              <a:avLst/>
            </a:prstGeom>
            <a:noFill/>
            <a:ln w="12700" algn="ctr">
              <a:noFill/>
              <a:miter lim="800000"/>
              <a:headEnd/>
              <a:tailEnd/>
            </a:ln>
          </p:spPr>
          <p:txBody>
            <a:bodyPr wrap="none" lIns="0" tIns="0" rIns="0" bIns="0" anchor="ctr">
              <a:spAutoFit/>
            </a:bodyPr>
            <a:lstStyle/>
            <a:p>
              <a:pPr algn="l">
                <a:lnSpc>
                  <a:spcPct val="90000"/>
                </a:lnSpc>
                <a:buClr>
                  <a:srgbClr val="C29F1E"/>
                </a:buClr>
                <a:buSzPct val="70000"/>
                <a:buFont typeface="Wingdings" pitchFamily="2" charset="2"/>
                <a:buNone/>
              </a:pPr>
              <a:r>
                <a:rPr lang="en-US" sz="1600" b="1" dirty="0"/>
                <a:t>Fiscal and Tax Environment </a:t>
              </a:r>
              <a:br>
                <a:rPr lang="en-US" sz="1600" b="1" dirty="0"/>
              </a:br>
              <a:r>
                <a:rPr lang="en-US" sz="1600" b="1" dirty="0"/>
                <a:t>Regulatory Environment</a:t>
              </a:r>
            </a:p>
          </p:txBody>
        </p:sp>
        <p:sp>
          <p:nvSpPr>
            <p:cNvPr id="27687" name="Rectangle 40"/>
            <p:cNvSpPr>
              <a:spLocks noChangeArrowheads="1"/>
            </p:cNvSpPr>
            <p:nvPr/>
          </p:nvSpPr>
          <p:spPr bwMode="auto">
            <a:xfrm>
              <a:off x="3552" y="2087"/>
              <a:ext cx="1680" cy="370"/>
            </a:xfrm>
            <a:prstGeom prst="rect">
              <a:avLst/>
            </a:prstGeom>
            <a:noFill/>
            <a:ln w="12700" algn="ctr">
              <a:noFill/>
              <a:miter lim="800000"/>
              <a:headEnd/>
              <a:tailEnd/>
            </a:ln>
          </p:spPr>
          <p:txBody>
            <a:bodyPr lIns="0" tIns="0" rIns="0" bIns="0" anchor="ctr">
              <a:spAutoFit/>
            </a:bodyPr>
            <a:lstStyle/>
            <a:p>
              <a:pPr algn="l">
                <a:lnSpc>
                  <a:spcPct val="90000"/>
                </a:lnSpc>
                <a:buClr>
                  <a:srgbClr val="C29F1E"/>
                </a:buClr>
                <a:buSzPct val="70000"/>
                <a:buFont typeface="Wingdings" pitchFamily="2" charset="2"/>
                <a:buNone/>
              </a:pPr>
              <a:r>
                <a:rPr lang="en-US" sz="1600" b="1" dirty="0"/>
                <a:t>Risk Aversion, Tax Navigation, Wealth Transfer Opportunities</a:t>
              </a:r>
            </a:p>
          </p:txBody>
        </p:sp>
      </p:grpSp>
      <p:grpSp>
        <p:nvGrpSpPr>
          <p:cNvPr id="6" name="Group 41"/>
          <p:cNvGrpSpPr>
            <a:grpSpLocks/>
          </p:cNvGrpSpPr>
          <p:nvPr/>
        </p:nvGrpSpPr>
        <p:grpSpPr bwMode="auto">
          <a:xfrm>
            <a:off x="988378" y="1225745"/>
            <a:ext cx="7365684" cy="257280"/>
            <a:chOff x="566" y="504"/>
            <a:chExt cx="4218" cy="143"/>
          </a:xfrm>
        </p:grpSpPr>
        <p:sp>
          <p:nvSpPr>
            <p:cNvPr id="27682" name="Text Box 42"/>
            <p:cNvSpPr txBox="1">
              <a:spLocks noChangeArrowheads="1"/>
            </p:cNvSpPr>
            <p:nvPr/>
          </p:nvSpPr>
          <p:spPr bwMode="auto">
            <a:xfrm>
              <a:off x="566" y="524"/>
              <a:ext cx="481" cy="123"/>
            </a:xfrm>
            <a:prstGeom prst="rect">
              <a:avLst/>
            </a:prstGeom>
            <a:noFill/>
            <a:ln w="9525">
              <a:noFill/>
              <a:miter lim="800000"/>
              <a:headEnd/>
              <a:tailEnd/>
            </a:ln>
          </p:spPr>
          <p:txBody>
            <a:bodyPr wrap="none" lIns="0" tIns="0" rIns="0" bIns="0">
              <a:spAutoFit/>
            </a:bodyPr>
            <a:lstStyle/>
            <a:p>
              <a:pPr>
                <a:lnSpc>
                  <a:spcPct val="90000"/>
                </a:lnSpc>
              </a:pPr>
              <a:r>
                <a:rPr lang="en-US" sz="1600" b="1" dirty="0"/>
                <a:t>TRENDS</a:t>
              </a:r>
            </a:p>
          </p:txBody>
        </p:sp>
        <p:sp>
          <p:nvSpPr>
            <p:cNvPr id="27683" name="Text Box 43"/>
            <p:cNvSpPr txBox="1">
              <a:spLocks noChangeArrowheads="1"/>
            </p:cNvSpPr>
            <p:nvPr/>
          </p:nvSpPr>
          <p:spPr bwMode="auto">
            <a:xfrm>
              <a:off x="1880" y="504"/>
              <a:ext cx="1295" cy="123"/>
            </a:xfrm>
            <a:prstGeom prst="rect">
              <a:avLst/>
            </a:prstGeom>
            <a:noFill/>
            <a:ln w="9525">
              <a:noFill/>
              <a:miter lim="800000"/>
              <a:headEnd/>
              <a:tailEnd/>
            </a:ln>
          </p:spPr>
          <p:txBody>
            <a:bodyPr wrap="none" lIns="0" tIns="0" rIns="0" bIns="0">
              <a:spAutoFit/>
            </a:bodyPr>
            <a:lstStyle/>
            <a:p>
              <a:pPr>
                <a:lnSpc>
                  <a:spcPct val="90000"/>
                </a:lnSpc>
              </a:pPr>
              <a:r>
                <a:rPr lang="en-US" sz="1600" b="1" dirty="0"/>
                <a:t>LEGAL ENVIRONMENT</a:t>
              </a:r>
            </a:p>
          </p:txBody>
        </p:sp>
        <p:sp>
          <p:nvSpPr>
            <p:cNvPr id="27684" name="Text Box 44"/>
            <p:cNvSpPr txBox="1">
              <a:spLocks noChangeArrowheads="1"/>
            </p:cNvSpPr>
            <p:nvPr/>
          </p:nvSpPr>
          <p:spPr bwMode="auto">
            <a:xfrm>
              <a:off x="3951" y="517"/>
              <a:ext cx="833" cy="123"/>
            </a:xfrm>
            <a:prstGeom prst="rect">
              <a:avLst/>
            </a:prstGeom>
            <a:noFill/>
            <a:ln w="9525">
              <a:noFill/>
              <a:miter lim="800000"/>
              <a:headEnd/>
              <a:tailEnd/>
            </a:ln>
          </p:spPr>
          <p:txBody>
            <a:bodyPr wrap="none" lIns="0" tIns="0" rIns="0" bIns="0">
              <a:spAutoFit/>
            </a:bodyPr>
            <a:lstStyle/>
            <a:p>
              <a:pPr>
                <a:lnSpc>
                  <a:spcPct val="90000"/>
                </a:lnSpc>
              </a:pPr>
              <a:r>
                <a:rPr lang="en-US" sz="1600" b="1" dirty="0"/>
                <a:t>IMPLICATIONS</a:t>
              </a:r>
            </a:p>
          </p:txBody>
        </p:sp>
      </p:grpSp>
      <p:sp>
        <p:nvSpPr>
          <p:cNvPr id="27678" name="Line 45"/>
          <p:cNvSpPr>
            <a:spLocks noChangeShapeType="1"/>
          </p:cNvSpPr>
          <p:nvPr/>
        </p:nvSpPr>
        <p:spPr bwMode="auto">
          <a:xfrm>
            <a:off x="1014572" y="1524549"/>
            <a:ext cx="8540908" cy="0"/>
          </a:xfrm>
          <a:prstGeom prst="line">
            <a:avLst/>
          </a:prstGeom>
          <a:noFill/>
          <a:ln w="28575">
            <a:solidFill>
              <a:schemeClr val="tx1"/>
            </a:solidFill>
            <a:round/>
            <a:headEnd/>
            <a:tailEnd/>
          </a:ln>
        </p:spPr>
        <p:txBody>
          <a:bodyPr lIns="0" tIns="0" rIns="0" bIns="0">
            <a:spAutoFit/>
          </a:bodyPr>
          <a:lstStyle/>
          <a:p>
            <a:endParaRPr lang="en-US" dirty="0"/>
          </a:p>
        </p:txBody>
      </p:sp>
      <p:sp>
        <p:nvSpPr>
          <p:cNvPr id="27679" name="Line 46"/>
          <p:cNvSpPr>
            <a:spLocks noChangeShapeType="1"/>
          </p:cNvSpPr>
          <p:nvPr/>
        </p:nvSpPr>
        <p:spPr bwMode="auto">
          <a:xfrm>
            <a:off x="1014572" y="2313728"/>
            <a:ext cx="8540908" cy="0"/>
          </a:xfrm>
          <a:prstGeom prst="line">
            <a:avLst/>
          </a:prstGeom>
          <a:noFill/>
          <a:ln w="12700">
            <a:solidFill>
              <a:schemeClr val="tx1"/>
            </a:solidFill>
            <a:round/>
            <a:headEnd/>
            <a:tailEnd/>
          </a:ln>
        </p:spPr>
        <p:txBody>
          <a:bodyPr lIns="0" tIns="0" rIns="0" bIns="0">
            <a:spAutoFit/>
          </a:bodyPr>
          <a:lstStyle/>
          <a:p>
            <a:endParaRPr lang="en-US" dirty="0"/>
          </a:p>
        </p:txBody>
      </p:sp>
      <p:sp>
        <p:nvSpPr>
          <p:cNvPr id="27680" name="Line 47"/>
          <p:cNvSpPr>
            <a:spLocks noChangeShapeType="1"/>
          </p:cNvSpPr>
          <p:nvPr/>
        </p:nvSpPr>
        <p:spPr bwMode="auto">
          <a:xfrm>
            <a:off x="1014572" y="3197120"/>
            <a:ext cx="8540908" cy="0"/>
          </a:xfrm>
          <a:prstGeom prst="line">
            <a:avLst/>
          </a:prstGeom>
          <a:noFill/>
          <a:ln w="12700">
            <a:solidFill>
              <a:schemeClr val="tx1"/>
            </a:solidFill>
            <a:round/>
            <a:headEnd/>
            <a:tailEnd/>
          </a:ln>
        </p:spPr>
        <p:txBody>
          <a:bodyPr lIns="0" tIns="0" rIns="0" bIns="0">
            <a:spAutoFit/>
          </a:bodyPr>
          <a:lstStyle/>
          <a:p>
            <a:endParaRPr lang="en-US" dirty="0"/>
          </a:p>
        </p:txBody>
      </p:sp>
      <p:sp>
        <p:nvSpPr>
          <p:cNvPr id="27681" name="Line 48"/>
          <p:cNvSpPr>
            <a:spLocks noChangeShapeType="1"/>
          </p:cNvSpPr>
          <p:nvPr/>
        </p:nvSpPr>
        <p:spPr bwMode="auto">
          <a:xfrm>
            <a:off x="1014572" y="4078711"/>
            <a:ext cx="8540908" cy="0"/>
          </a:xfrm>
          <a:prstGeom prst="line">
            <a:avLst/>
          </a:prstGeom>
          <a:noFill/>
          <a:ln w="12700">
            <a:solidFill>
              <a:schemeClr val="tx1"/>
            </a:solidFill>
            <a:round/>
            <a:headEnd/>
            <a:tailEnd/>
          </a:ln>
        </p:spPr>
        <p:txBody>
          <a:bodyPr lIns="0" tIns="0" rIns="0" bIns="0">
            <a:spAutoFit/>
          </a:bodyPr>
          <a:lstStyle/>
          <a:p>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0"/>
            <a:ext cx="8852218" cy="1054468"/>
          </a:xfrm>
        </p:spPr>
        <p:txBody>
          <a:bodyPr/>
          <a:lstStyle/>
          <a:p>
            <a:r>
              <a:rPr lang="en-US" sz="2800" dirty="0" smtClean="0"/>
              <a:t>State Budget Shortfalls 2012</a:t>
            </a:r>
            <a:endParaRPr lang="en-US" sz="2800" dirty="0"/>
          </a:p>
        </p:txBody>
      </p:sp>
      <p:graphicFrame>
        <p:nvGraphicFramePr>
          <p:cNvPr id="4" name="Content Placeholder 3"/>
          <p:cNvGraphicFramePr>
            <a:graphicFrameLocks noGrp="1"/>
          </p:cNvGraphicFramePr>
          <p:nvPr>
            <p:ph idx="1"/>
          </p:nvPr>
        </p:nvGraphicFramePr>
        <p:xfrm>
          <a:off x="0" y="1082723"/>
          <a:ext cx="9753600" cy="643446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629023" y="1163585"/>
            <a:ext cx="1271270" cy="318321"/>
          </a:xfrm>
          <a:prstGeom prst="rect">
            <a:avLst/>
          </a:prstGeom>
          <a:noFill/>
        </p:spPr>
        <p:txBody>
          <a:bodyPr wrap="square" lIns="101882" tIns="50941" rIns="101882" bIns="50941" rtlCol="0">
            <a:spAutoFit/>
          </a:bodyPr>
          <a:lstStyle/>
          <a:p>
            <a:r>
              <a:rPr lang="en-US" sz="1400" dirty="0" smtClean="0"/>
              <a:t>(in Billions)</a:t>
            </a:r>
            <a:endParaRPr lang="en-US" sz="14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883" y="248190"/>
            <a:ext cx="8522017" cy="374110"/>
          </a:xfrm>
        </p:spPr>
        <p:txBody>
          <a:bodyPr/>
          <a:lstStyle/>
          <a:p>
            <a:r>
              <a:rPr lang="en-US" sz="2800" dirty="0" smtClean="0"/>
              <a:t>State Budget Shortfalls 2012 (continued)</a:t>
            </a:r>
            <a:endParaRPr lang="en-US" sz="2800" dirty="0"/>
          </a:p>
        </p:txBody>
      </p:sp>
      <p:graphicFrame>
        <p:nvGraphicFramePr>
          <p:cNvPr id="12" name="Content Placeholder 11"/>
          <p:cNvGraphicFramePr>
            <a:graphicFrameLocks noGrp="1"/>
          </p:cNvGraphicFramePr>
          <p:nvPr>
            <p:ph idx="1"/>
          </p:nvPr>
        </p:nvGraphicFramePr>
        <p:xfrm>
          <a:off x="622300" y="1330240"/>
          <a:ext cx="8529638" cy="57944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97390"/>
            <a:ext cx="8407400" cy="488410"/>
          </a:xfrm>
        </p:spPr>
        <p:txBody>
          <a:bodyPr/>
          <a:lstStyle/>
          <a:p>
            <a:r>
              <a:rPr lang="en-US" sz="2800" dirty="0" smtClean="0"/>
              <a:t>State Budget Shortfalls 2012 (continued)</a:t>
            </a:r>
            <a:endParaRPr lang="en-US" sz="2800" dirty="0"/>
          </a:p>
        </p:txBody>
      </p:sp>
      <p:graphicFrame>
        <p:nvGraphicFramePr>
          <p:cNvPr id="12" name="Content Placeholder 11"/>
          <p:cNvGraphicFramePr>
            <a:graphicFrameLocks noGrp="1"/>
          </p:cNvGraphicFramePr>
          <p:nvPr>
            <p:ph idx="1"/>
          </p:nvPr>
        </p:nvGraphicFramePr>
        <p:xfrm>
          <a:off x="198120" y="1318953"/>
          <a:ext cx="9108758" cy="601379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Navigating a Changing Tax Landscape</a:t>
            </a:r>
          </a:p>
        </p:txBody>
      </p:sp>
      <p:pic>
        <p:nvPicPr>
          <p:cNvPr id="28675" name="Picture 3" descr="Tax Landscape_wheel JB2.jpg"/>
          <p:cNvPicPr>
            <a:picLocks noChangeAspect="1"/>
          </p:cNvPicPr>
          <p:nvPr/>
        </p:nvPicPr>
        <p:blipFill>
          <a:blip r:embed="rId2" cstate="print"/>
          <a:srcRect/>
          <a:stretch>
            <a:fillRect/>
          </a:stretch>
        </p:blipFill>
        <p:spPr bwMode="auto">
          <a:xfrm>
            <a:off x="2215867" y="1372847"/>
            <a:ext cx="5650990" cy="5125523"/>
          </a:xfrm>
          <a:prstGeom prst="rect">
            <a:avLst/>
          </a:prstGeom>
          <a:noFill/>
          <a:ln w="9525">
            <a:noFill/>
            <a:miter lim="800000"/>
            <a:headEnd/>
            <a:tailEnd/>
          </a:ln>
        </p:spPr>
      </p:pic>
      <p:graphicFrame>
        <p:nvGraphicFramePr>
          <p:cNvPr id="3" name="Diagram 2"/>
          <p:cNvGraphicFramePr/>
          <p:nvPr>
            <p:extLst>
              <p:ext uri="{D42A27DB-BD31-4B8C-83A1-F6EECF244321}">
                <p14:modId xmlns:p14="http://schemas.microsoft.com/office/powerpoint/2010/main" val="3592559569"/>
              </p:ext>
            </p:extLst>
          </p:nvPr>
        </p:nvGraphicFramePr>
        <p:xfrm>
          <a:off x="4127231" y="3745108"/>
          <a:ext cx="1828262" cy="915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Tax Landscape_wheel JB2.jpg"/>
          <p:cNvPicPr>
            <a:picLocks noChangeAspect="1"/>
          </p:cNvPicPr>
          <p:nvPr/>
        </p:nvPicPr>
        <p:blipFill>
          <a:blip r:embed="rId2" cstate="print"/>
          <a:srcRect/>
          <a:stretch>
            <a:fillRect/>
          </a:stretch>
        </p:blipFill>
        <p:spPr bwMode="auto">
          <a:xfrm>
            <a:off x="986971" y="1994186"/>
            <a:ext cx="4288790" cy="4418753"/>
          </a:xfrm>
          <a:prstGeom prst="rect">
            <a:avLst/>
          </a:prstGeom>
          <a:noFill/>
          <a:ln w="9525">
            <a:noFill/>
            <a:miter lim="800000"/>
            <a:headEnd/>
            <a:tailEnd/>
          </a:ln>
        </p:spPr>
      </p:pic>
      <p:sp>
        <p:nvSpPr>
          <p:cNvPr id="29699" name="Title 4"/>
          <p:cNvSpPr>
            <a:spLocks noGrp="1"/>
          </p:cNvSpPr>
          <p:nvPr>
            <p:ph type="title"/>
          </p:nvPr>
        </p:nvSpPr>
        <p:spPr>
          <a:xfrm>
            <a:off x="838200" y="212366"/>
            <a:ext cx="8976315" cy="613134"/>
          </a:xfrm>
        </p:spPr>
        <p:txBody>
          <a:bodyPr/>
          <a:lstStyle/>
          <a:p>
            <a:r>
              <a:rPr lang="en-US" sz="2800" dirty="0" smtClean="0"/>
              <a:t>Navigating a Changing Tax Landscape</a:t>
            </a:r>
          </a:p>
        </p:txBody>
      </p:sp>
      <p:sp>
        <p:nvSpPr>
          <p:cNvPr id="6" name="Content Placeholder 5"/>
          <p:cNvSpPr>
            <a:spLocks noGrp="1"/>
          </p:cNvSpPr>
          <p:nvPr>
            <p:ph idx="1"/>
          </p:nvPr>
        </p:nvSpPr>
        <p:spPr>
          <a:xfrm>
            <a:off x="6035040" y="1640840"/>
            <a:ext cx="3709851" cy="4488693"/>
          </a:xfrm>
        </p:spPr>
        <p:txBody>
          <a:bodyPr wrap="square">
            <a:spAutoFit/>
          </a:bodyPr>
          <a:lstStyle/>
          <a:p>
            <a:pPr>
              <a:buFont typeface="Wingdings" pitchFamily="2" charset="2"/>
              <a:buNone/>
              <a:defRPr/>
            </a:pPr>
            <a:r>
              <a:rPr lang="en-US" sz="1600" b="1" dirty="0" smtClean="0">
                <a:solidFill>
                  <a:schemeClr val="accent6">
                    <a:lumMod val="75000"/>
                  </a:schemeClr>
                </a:solidFill>
              </a:rPr>
              <a:t>Rising Taxes:  2013 and Beyond</a:t>
            </a:r>
          </a:p>
          <a:p>
            <a:pPr marL="447505" indent="-192799">
              <a:defRPr/>
            </a:pPr>
            <a:r>
              <a:rPr lang="en-US" sz="1600" dirty="0" smtClean="0"/>
              <a:t>Federal Income Taxes</a:t>
            </a:r>
          </a:p>
          <a:p>
            <a:pPr marL="767657" lvl="1" indent="-192799">
              <a:spcBef>
                <a:spcPts val="334"/>
              </a:spcBef>
              <a:defRPr/>
            </a:pPr>
            <a:r>
              <a:rPr lang="en-US" dirty="0" smtClean="0"/>
              <a:t>Ordinary income</a:t>
            </a:r>
          </a:p>
          <a:p>
            <a:pPr marL="767657" lvl="1" indent="-192799">
              <a:spcBef>
                <a:spcPts val="334"/>
              </a:spcBef>
              <a:defRPr/>
            </a:pPr>
            <a:r>
              <a:rPr lang="en-US" dirty="0" smtClean="0"/>
              <a:t>Capital gains</a:t>
            </a:r>
          </a:p>
          <a:p>
            <a:pPr marL="767657" lvl="1" indent="-192799">
              <a:spcBef>
                <a:spcPts val="334"/>
              </a:spcBef>
              <a:defRPr/>
            </a:pPr>
            <a:r>
              <a:rPr lang="en-US" dirty="0" smtClean="0"/>
              <a:t>Qualified dividends</a:t>
            </a:r>
          </a:p>
          <a:p>
            <a:pPr marL="447505" indent="-192799">
              <a:defRPr/>
            </a:pPr>
            <a:r>
              <a:rPr lang="en-US" sz="1600" dirty="0" smtClean="0"/>
              <a:t>Federal Transfer Taxes</a:t>
            </a:r>
          </a:p>
          <a:p>
            <a:pPr marL="447505" indent="-192799">
              <a:defRPr/>
            </a:pPr>
            <a:r>
              <a:rPr lang="en-US" sz="1600" dirty="0" smtClean="0"/>
              <a:t>State Taxes</a:t>
            </a:r>
          </a:p>
          <a:p>
            <a:pPr marL="767657" lvl="1" indent="-192799">
              <a:spcBef>
                <a:spcPts val="334"/>
              </a:spcBef>
              <a:defRPr/>
            </a:pPr>
            <a:r>
              <a:rPr lang="en-US" dirty="0" smtClean="0"/>
              <a:t>Income</a:t>
            </a:r>
          </a:p>
          <a:p>
            <a:pPr marL="767657" lvl="1" indent="-192799">
              <a:spcBef>
                <a:spcPts val="334"/>
              </a:spcBef>
              <a:defRPr/>
            </a:pPr>
            <a:r>
              <a:rPr lang="en-US" dirty="0" smtClean="0"/>
              <a:t>Transfer</a:t>
            </a:r>
          </a:p>
          <a:p>
            <a:pPr marL="767657" lvl="1" indent="-192799">
              <a:spcBef>
                <a:spcPts val="334"/>
              </a:spcBef>
              <a:defRPr/>
            </a:pPr>
            <a:r>
              <a:rPr lang="en-US" dirty="0" smtClean="0"/>
              <a:t>Sales</a:t>
            </a:r>
          </a:p>
          <a:p>
            <a:pPr marL="447505" indent="-192799">
              <a:defRPr/>
            </a:pPr>
            <a:r>
              <a:rPr lang="en-US" sz="1600" dirty="0" smtClean="0"/>
              <a:t>Regional and Local Taxes</a:t>
            </a:r>
          </a:p>
          <a:p>
            <a:pPr marL="767657" lvl="1" indent="-192799">
              <a:spcBef>
                <a:spcPts val="334"/>
              </a:spcBef>
              <a:defRPr/>
            </a:pPr>
            <a:r>
              <a:rPr lang="en-US" dirty="0" smtClean="0"/>
              <a:t>Property</a:t>
            </a:r>
          </a:p>
          <a:p>
            <a:pPr marL="767657" lvl="1" indent="-192799">
              <a:spcBef>
                <a:spcPts val="334"/>
              </a:spcBef>
              <a:defRPr/>
            </a:pPr>
            <a:r>
              <a:rPr lang="en-US" dirty="0" smtClean="0"/>
              <a:t>Sales</a:t>
            </a:r>
          </a:p>
          <a:p>
            <a:pPr marL="767657" lvl="1" indent="-192799">
              <a:spcBef>
                <a:spcPts val="334"/>
              </a:spcBef>
              <a:defRPr/>
            </a:pPr>
            <a:r>
              <a:rPr lang="en-US" dirty="0" smtClean="0"/>
              <a:t>User fees</a:t>
            </a:r>
          </a:p>
          <a:p>
            <a:pPr marL="767657" lvl="1" indent="-192799">
              <a:spcBef>
                <a:spcPts val="334"/>
              </a:spcBef>
              <a:defRPr/>
            </a:pPr>
            <a:r>
              <a:rPr lang="en-US" dirty="0" smtClean="0"/>
              <a:t>Transaction fees</a:t>
            </a:r>
            <a:endParaRPr lang="en-US" dirty="0"/>
          </a:p>
        </p:txBody>
      </p:sp>
      <p:grpSp>
        <p:nvGrpSpPr>
          <p:cNvPr id="2" name="Group 16"/>
          <p:cNvGrpSpPr>
            <a:grpSpLocks/>
          </p:cNvGrpSpPr>
          <p:nvPr/>
        </p:nvGrpSpPr>
        <p:grpSpPr bwMode="auto">
          <a:xfrm>
            <a:off x="204651" y="1464755"/>
            <a:ext cx="5853430" cy="5654898"/>
            <a:chOff x="228600" y="1181100"/>
            <a:chExt cx="5105400" cy="5105400"/>
          </a:xfrm>
        </p:grpSpPr>
        <p:sp>
          <p:nvSpPr>
            <p:cNvPr id="8" name="Oval 7"/>
            <p:cNvSpPr/>
            <p:nvPr/>
          </p:nvSpPr>
          <p:spPr>
            <a:xfrm>
              <a:off x="228600" y="1181100"/>
              <a:ext cx="5105400" cy="5105400"/>
            </a:xfrm>
            <a:prstGeom prst="ellipse">
              <a:avLst/>
            </a:prstGeom>
            <a:no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ight Arrow 8"/>
            <p:cNvSpPr/>
            <p:nvPr/>
          </p:nvSpPr>
          <p:spPr>
            <a:xfrm rot="18387901">
              <a:off x="1217086" y="5416816"/>
              <a:ext cx="566590" cy="280249"/>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ight Arrow 9"/>
            <p:cNvSpPr/>
            <p:nvPr/>
          </p:nvSpPr>
          <p:spPr>
            <a:xfrm rot="16200000">
              <a:off x="2550551" y="5825766"/>
              <a:ext cx="565067" cy="280249"/>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ight Arrow 10"/>
            <p:cNvSpPr/>
            <p:nvPr/>
          </p:nvSpPr>
          <p:spPr>
            <a:xfrm rot="3212099" flipH="1">
              <a:off x="3884779" y="5352084"/>
              <a:ext cx="565066" cy="280249"/>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ight Arrow 11"/>
            <p:cNvSpPr/>
            <p:nvPr/>
          </p:nvSpPr>
          <p:spPr>
            <a:xfrm rot="20072916">
              <a:off x="472295" y="4483161"/>
              <a:ext cx="566590" cy="280249"/>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ight Arrow 12"/>
            <p:cNvSpPr/>
            <p:nvPr/>
          </p:nvSpPr>
          <p:spPr>
            <a:xfrm rot="1527084" flipH="1">
              <a:off x="4604440" y="4298867"/>
              <a:ext cx="565066" cy="280249"/>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ight Arrow 13"/>
            <p:cNvSpPr/>
            <p:nvPr/>
          </p:nvSpPr>
          <p:spPr>
            <a:xfrm>
              <a:off x="304755" y="3353027"/>
              <a:ext cx="565067" cy="280249"/>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ight Arrow 14"/>
            <p:cNvSpPr/>
            <p:nvPr/>
          </p:nvSpPr>
          <p:spPr>
            <a:xfrm flipH="1">
              <a:off x="4724764" y="3353027"/>
              <a:ext cx="565067" cy="280249"/>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ectangle 15"/>
            <p:cNvSpPr/>
            <p:nvPr/>
          </p:nvSpPr>
          <p:spPr>
            <a:xfrm>
              <a:off x="1295400" y="1387278"/>
              <a:ext cx="2971800" cy="1752600"/>
            </a:xfrm>
            <a:prstGeom prst="rect">
              <a:avLst/>
            </a:prstGeom>
            <a:noFill/>
            <a:ln>
              <a:noFill/>
            </a:ln>
          </p:spPr>
          <p:txBody>
            <a:bodyPr spcFirstLastPara="1" wrap="none">
              <a:prstTxWarp prst="textArchUp">
                <a:avLst>
                  <a:gd name="adj" fmla="val 10858160"/>
                </a:avLst>
              </a:prstTxWarp>
              <a:spAutoFit/>
            </a:bodyPr>
            <a:lstStyle/>
            <a:p>
              <a:pPr algn="ctr">
                <a:defRPr/>
              </a:pPr>
              <a:r>
                <a:rPr lang="en-US" sz="1600" b="1" dirty="0">
                  <a:ln w="12700">
                    <a:noFill/>
                    <a:prstDash val="solid"/>
                  </a:ln>
                  <a:solidFill>
                    <a:schemeClr val="accent6">
                      <a:lumMod val="75000"/>
                    </a:schemeClr>
                  </a:solidFill>
                  <a:effectLst>
                    <a:outerShdw blurRad="41275" dist="20320" dir="1800000" algn="tl" rotWithShape="0">
                      <a:srgbClr val="000000">
                        <a:alpha val="40000"/>
                      </a:srgbClr>
                    </a:outerShdw>
                  </a:effectLst>
                </a:rPr>
                <a:t>TAX COMPRESSION</a:t>
              </a:r>
            </a:p>
          </p:txBody>
        </p:sp>
      </p:grpSp>
      <p:sp>
        <p:nvSpPr>
          <p:cNvPr id="4" name="Rectangle 3"/>
          <p:cNvSpPr/>
          <p:nvPr/>
        </p:nvSpPr>
        <p:spPr>
          <a:xfrm>
            <a:off x="2502715" y="4180860"/>
            <a:ext cx="1257301" cy="639752"/>
          </a:xfrm>
          <a:prstGeom prst="rect">
            <a:avLst/>
          </a:prstGeom>
        </p:spPr>
        <p:txBody>
          <a:bodyPr wrap="none">
            <a:prstTxWarp prst="textArchDown">
              <a:avLst/>
            </a:prstTxWarp>
            <a:spAutoFit/>
          </a:bodyPr>
          <a:lstStyle/>
          <a:p>
            <a:pPr lvl="0"/>
            <a:r>
              <a:rPr lang="en-US" sz="3600" spc="600" dirty="0">
                <a:solidFill>
                  <a:schemeClr val="accent3">
                    <a:lumMod val="95000"/>
                  </a:schemeClr>
                </a:solidFill>
                <a:latin typeface="Calibri" pitchFamily="34" charset="0"/>
                <a:ea typeface="Tahoma" pitchFamily="34" charset="0"/>
                <a:cs typeface="Calibri" pitchFamily="34" charset="0"/>
              </a:rPr>
              <a:t>ESTATE PLANNING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
                                        </p:tgtEl>
                                      </p:cBhvr>
                                      <p:by x="65000" y="65000"/>
                                    </p:animScale>
                                  </p:childTnLst>
                                </p:cTn>
                              </p:par>
                              <p:par>
                                <p:cTn id="7" presetID="6" presetClass="emph" presetSubtype="0" fill="hold" nodeType="withEffect">
                                  <p:stCondLst>
                                    <p:cond delay="0"/>
                                  </p:stCondLst>
                                  <p:childTnLst>
                                    <p:animScale>
                                      <p:cBhvr>
                                        <p:cTn id="8" dur="2000" fill="hold"/>
                                        <p:tgtEl>
                                          <p:spTgt spid="18"/>
                                        </p:tgtEl>
                                      </p:cBhvr>
                                      <p:by x="60000" y="6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p:txBody>
          <a:bodyPr/>
          <a:lstStyle/>
          <a:p>
            <a:r>
              <a:rPr lang="en-US" sz="2800" dirty="0" smtClean="0"/>
              <a:t>Navigating a Changing Tax Landscape</a:t>
            </a:r>
          </a:p>
        </p:txBody>
      </p:sp>
      <p:sp>
        <p:nvSpPr>
          <p:cNvPr id="6" name="Content Placeholder 5"/>
          <p:cNvSpPr>
            <a:spLocks noGrp="1"/>
          </p:cNvSpPr>
          <p:nvPr>
            <p:ph idx="1"/>
          </p:nvPr>
        </p:nvSpPr>
        <p:spPr>
          <a:xfrm>
            <a:off x="3826873" y="1667955"/>
            <a:ext cx="3679177" cy="4919580"/>
          </a:xfrm>
        </p:spPr>
        <p:txBody>
          <a:bodyPr wrap="none">
            <a:spAutoFit/>
          </a:bodyPr>
          <a:lstStyle/>
          <a:p>
            <a:pPr>
              <a:buFont typeface="Wingdings" pitchFamily="2" charset="2"/>
              <a:buNone/>
              <a:defRPr/>
            </a:pPr>
            <a:r>
              <a:rPr lang="en-US" sz="1600" b="1" dirty="0" smtClean="0">
                <a:solidFill>
                  <a:srgbClr val="996633"/>
                </a:solidFill>
              </a:rPr>
              <a:t>RISING TAXES IN 2013 and BEYOND</a:t>
            </a:r>
          </a:p>
          <a:p>
            <a:pPr marL="447505" indent="-192799">
              <a:defRPr/>
            </a:pPr>
            <a:r>
              <a:rPr lang="en-US" sz="1800" dirty="0" smtClean="0"/>
              <a:t>Federal Income Taxes</a:t>
            </a:r>
          </a:p>
          <a:p>
            <a:pPr marL="767657" lvl="1" indent="-192799">
              <a:spcBef>
                <a:spcPts val="334"/>
              </a:spcBef>
              <a:defRPr/>
            </a:pPr>
            <a:r>
              <a:rPr lang="en-US" sz="1800" dirty="0" smtClean="0"/>
              <a:t>Ordinary income</a:t>
            </a:r>
          </a:p>
          <a:p>
            <a:pPr marL="767657" lvl="1" indent="-192799">
              <a:spcBef>
                <a:spcPts val="334"/>
              </a:spcBef>
              <a:defRPr/>
            </a:pPr>
            <a:r>
              <a:rPr lang="en-US" sz="1800" dirty="0" smtClean="0"/>
              <a:t>Capital gains</a:t>
            </a:r>
          </a:p>
          <a:p>
            <a:pPr marL="767657" lvl="1" indent="-192799">
              <a:spcBef>
                <a:spcPts val="334"/>
              </a:spcBef>
              <a:defRPr/>
            </a:pPr>
            <a:r>
              <a:rPr lang="en-US" sz="1800" dirty="0" smtClean="0"/>
              <a:t>Qualified dividends</a:t>
            </a:r>
          </a:p>
          <a:p>
            <a:pPr marL="447505" indent="-192799">
              <a:defRPr/>
            </a:pPr>
            <a:r>
              <a:rPr lang="en-US" sz="1800" dirty="0" smtClean="0"/>
              <a:t>Federal Transfer Taxes</a:t>
            </a:r>
          </a:p>
          <a:p>
            <a:pPr marL="447505" indent="-192799">
              <a:defRPr/>
            </a:pPr>
            <a:r>
              <a:rPr lang="en-US" sz="1800" dirty="0" smtClean="0"/>
              <a:t>State Taxes</a:t>
            </a:r>
          </a:p>
          <a:p>
            <a:pPr marL="767657" lvl="1" indent="-192799">
              <a:spcBef>
                <a:spcPts val="334"/>
              </a:spcBef>
              <a:defRPr/>
            </a:pPr>
            <a:r>
              <a:rPr lang="en-US" sz="1800" dirty="0" smtClean="0"/>
              <a:t>Income</a:t>
            </a:r>
          </a:p>
          <a:p>
            <a:pPr marL="767657" lvl="1" indent="-192799">
              <a:spcBef>
                <a:spcPts val="334"/>
              </a:spcBef>
              <a:defRPr/>
            </a:pPr>
            <a:r>
              <a:rPr lang="en-US" sz="1800" dirty="0" smtClean="0"/>
              <a:t>Transfer</a:t>
            </a:r>
          </a:p>
          <a:p>
            <a:pPr marL="767657" lvl="1" indent="-192799">
              <a:spcBef>
                <a:spcPts val="334"/>
              </a:spcBef>
              <a:defRPr/>
            </a:pPr>
            <a:r>
              <a:rPr lang="en-US" sz="1800" dirty="0" smtClean="0"/>
              <a:t>Sales</a:t>
            </a:r>
          </a:p>
          <a:p>
            <a:pPr marL="447505" indent="-192799">
              <a:defRPr/>
            </a:pPr>
            <a:r>
              <a:rPr lang="en-US" sz="1800" dirty="0" smtClean="0"/>
              <a:t>Regional and Local Taxes</a:t>
            </a:r>
          </a:p>
          <a:p>
            <a:pPr marL="767657" lvl="1" indent="-192799">
              <a:spcBef>
                <a:spcPts val="334"/>
              </a:spcBef>
              <a:defRPr/>
            </a:pPr>
            <a:r>
              <a:rPr lang="en-US" sz="1800" dirty="0" smtClean="0"/>
              <a:t>Property</a:t>
            </a:r>
          </a:p>
          <a:p>
            <a:pPr marL="767657" lvl="1" indent="-192799">
              <a:spcBef>
                <a:spcPts val="334"/>
              </a:spcBef>
              <a:defRPr/>
            </a:pPr>
            <a:r>
              <a:rPr lang="en-US" sz="1800" dirty="0" smtClean="0"/>
              <a:t>Sales</a:t>
            </a:r>
          </a:p>
          <a:p>
            <a:pPr marL="767657" lvl="1" indent="-192799">
              <a:spcBef>
                <a:spcPts val="334"/>
              </a:spcBef>
              <a:defRPr/>
            </a:pPr>
            <a:r>
              <a:rPr lang="en-US" sz="1800" dirty="0" smtClean="0"/>
              <a:t>User fees</a:t>
            </a:r>
          </a:p>
          <a:p>
            <a:pPr marL="767657" lvl="1" indent="-192799">
              <a:spcBef>
                <a:spcPts val="334"/>
              </a:spcBef>
              <a:defRPr/>
            </a:pPr>
            <a:r>
              <a:rPr lang="en-US" sz="1800" dirty="0" smtClean="0"/>
              <a:t>Transaction fees</a:t>
            </a:r>
            <a:endParaRPr lang="en-US" sz="1800" dirty="0"/>
          </a:p>
        </p:txBody>
      </p:sp>
      <p:grpSp>
        <p:nvGrpSpPr>
          <p:cNvPr id="2" name="Group 18"/>
          <p:cNvGrpSpPr>
            <a:grpSpLocks/>
          </p:cNvGrpSpPr>
          <p:nvPr/>
        </p:nvGrpSpPr>
        <p:grpSpPr bwMode="auto">
          <a:xfrm>
            <a:off x="184222" y="1352074"/>
            <a:ext cx="3719513" cy="3549756"/>
            <a:chOff x="162402" y="848202"/>
            <a:chExt cx="3131634" cy="3131634"/>
          </a:xfrm>
        </p:grpSpPr>
        <p:pic>
          <p:nvPicPr>
            <p:cNvPr id="30726" name="Picture 17" descr="Tax Landscape_wheel JB2.jpg"/>
            <p:cNvPicPr>
              <a:picLocks noChangeAspect="1"/>
            </p:cNvPicPr>
            <p:nvPr/>
          </p:nvPicPr>
          <p:blipFill>
            <a:blip r:embed="rId2" cstate="print"/>
            <a:srcRect/>
            <a:stretch>
              <a:fillRect/>
            </a:stretch>
          </p:blipFill>
          <p:spPr bwMode="auto">
            <a:xfrm>
              <a:off x="685803" y="1371603"/>
              <a:ext cx="2084832" cy="2084832"/>
            </a:xfrm>
            <a:prstGeom prst="rect">
              <a:avLst/>
            </a:prstGeom>
            <a:noFill/>
            <a:ln w="9525">
              <a:noFill/>
              <a:miter lim="800000"/>
              <a:headEnd/>
              <a:tailEnd/>
            </a:ln>
          </p:spPr>
        </p:pic>
        <p:grpSp>
          <p:nvGrpSpPr>
            <p:cNvPr id="3" name="Group 16"/>
            <p:cNvGrpSpPr>
              <a:grpSpLocks/>
            </p:cNvGrpSpPr>
            <p:nvPr/>
          </p:nvGrpSpPr>
          <p:grpSpPr bwMode="auto">
            <a:xfrm>
              <a:off x="162402" y="848202"/>
              <a:ext cx="3131634" cy="3131634"/>
              <a:chOff x="228600" y="1181100"/>
              <a:chExt cx="5105400" cy="5105400"/>
            </a:xfrm>
          </p:grpSpPr>
          <p:sp>
            <p:nvSpPr>
              <p:cNvPr id="8" name="Oval 7"/>
              <p:cNvSpPr/>
              <p:nvPr/>
            </p:nvSpPr>
            <p:spPr>
              <a:xfrm>
                <a:off x="228600" y="1181100"/>
                <a:ext cx="5105400" cy="5105400"/>
              </a:xfrm>
              <a:prstGeom prst="ellipse">
                <a:avLst/>
              </a:prstGeom>
              <a:noFill/>
              <a:ln w="158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ight Arrow 8"/>
              <p:cNvSpPr/>
              <p:nvPr/>
            </p:nvSpPr>
            <p:spPr>
              <a:xfrm rot="18387901">
                <a:off x="1217076" y="5417055"/>
                <a:ext cx="564104" cy="279464"/>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ight Arrow 9"/>
              <p:cNvSpPr/>
              <p:nvPr/>
            </p:nvSpPr>
            <p:spPr>
              <a:xfrm rot="16200000">
                <a:off x="2552294" y="5825901"/>
                <a:ext cx="564104" cy="279464"/>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ight Arrow 10"/>
              <p:cNvSpPr/>
              <p:nvPr/>
            </p:nvSpPr>
            <p:spPr>
              <a:xfrm rot="3212099" flipH="1">
                <a:off x="3884924" y="5352365"/>
                <a:ext cx="564104" cy="279464"/>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ight Arrow 11"/>
              <p:cNvSpPr/>
              <p:nvPr/>
            </p:nvSpPr>
            <p:spPr>
              <a:xfrm rot="20072916">
                <a:off x="471837" y="4482919"/>
                <a:ext cx="566692" cy="279464"/>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ight Arrow 12"/>
              <p:cNvSpPr/>
              <p:nvPr/>
            </p:nvSpPr>
            <p:spPr>
              <a:xfrm rot="1527084" flipH="1">
                <a:off x="4604288" y="4299198"/>
                <a:ext cx="566691" cy="279464"/>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ight Arrow 13"/>
              <p:cNvSpPr/>
              <p:nvPr/>
            </p:nvSpPr>
            <p:spPr>
              <a:xfrm>
                <a:off x="303642" y="3352125"/>
                <a:ext cx="566691" cy="282051"/>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ight Arrow 14"/>
              <p:cNvSpPr/>
              <p:nvPr/>
            </p:nvSpPr>
            <p:spPr>
              <a:xfrm flipH="1">
                <a:off x="4723319" y="3352125"/>
                <a:ext cx="566691" cy="282051"/>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ectangle 15"/>
              <p:cNvSpPr/>
              <p:nvPr/>
            </p:nvSpPr>
            <p:spPr>
              <a:xfrm>
                <a:off x="1295400" y="1524000"/>
                <a:ext cx="2971800" cy="1752600"/>
              </a:xfrm>
              <a:prstGeom prst="rect">
                <a:avLst/>
              </a:prstGeom>
              <a:noFill/>
              <a:ln>
                <a:noFill/>
              </a:ln>
            </p:spPr>
            <p:txBody>
              <a:bodyPr spcFirstLastPara="1" wrap="none">
                <a:prstTxWarp prst="textArchUp">
                  <a:avLst>
                    <a:gd name="adj" fmla="val 10858160"/>
                  </a:avLst>
                </a:prstTxWarp>
                <a:spAutoFit/>
              </a:bodyPr>
              <a:lstStyle/>
              <a:p>
                <a:pPr algn="ctr">
                  <a:defRPr/>
                </a:pPr>
                <a:r>
                  <a:rPr lang="en-US" sz="1600" b="1" dirty="0">
                    <a:ln w="12700">
                      <a:noFill/>
                      <a:prstDash val="solid"/>
                    </a:ln>
                    <a:solidFill>
                      <a:schemeClr val="accent6">
                        <a:lumMod val="75000"/>
                      </a:schemeClr>
                    </a:solidFill>
                    <a:effectLst>
                      <a:outerShdw blurRad="41275" dist="20320" dir="1800000" algn="tl" rotWithShape="0">
                        <a:srgbClr val="000000">
                          <a:alpha val="40000"/>
                        </a:srgbClr>
                      </a:outerShdw>
                    </a:effectLst>
                  </a:rPr>
                  <a:t>TAX COMPRESSION</a:t>
                </a:r>
              </a:p>
            </p:txBody>
          </p:sp>
        </p:grpSp>
      </p:grpSp>
      <p:sp>
        <p:nvSpPr>
          <p:cNvPr id="17" name="Content Placeholder 5"/>
          <p:cNvSpPr txBox="1">
            <a:spLocks/>
          </p:cNvSpPr>
          <p:nvPr/>
        </p:nvSpPr>
        <p:spPr bwMode="auto">
          <a:xfrm>
            <a:off x="7507515" y="1694291"/>
            <a:ext cx="2233748" cy="3656157"/>
          </a:xfrm>
          <a:prstGeom prst="rect">
            <a:avLst/>
          </a:prstGeom>
          <a:noFill/>
          <a:ln w="9525" algn="ctr">
            <a:noFill/>
            <a:miter lim="800000"/>
            <a:headEnd/>
            <a:tailEnd/>
          </a:ln>
        </p:spPr>
        <p:txBody>
          <a:bodyPr wrap="square" lIns="0" tIns="50941" rIns="101882" bIns="50941">
            <a:spAutoFit/>
          </a:bodyPr>
          <a:lstStyle/>
          <a:p>
            <a:pPr marL="187492" indent="-187492" eaLnBrk="0" hangingPunct="0">
              <a:spcBef>
                <a:spcPct val="45000"/>
              </a:spcBef>
              <a:buClr>
                <a:srgbClr val="C29F1E"/>
              </a:buClr>
              <a:buSzPct val="70000"/>
              <a:defRPr/>
            </a:pPr>
            <a:r>
              <a:rPr lang="en-US" sz="1600" b="1" kern="0" dirty="0">
                <a:solidFill>
                  <a:srgbClr val="996633"/>
                </a:solidFill>
                <a:latin typeface="Arial" pitchFamily="34" charset="0"/>
                <a:cs typeface="Arial" pitchFamily="34" charset="0"/>
              </a:rPr>
              <a:t>TAX STRATEGIES</a:t>
            </a:r>
          </a:p>
          <a:p>
            <a:pPr marL="447505" indent="-192799" algn="l" eaLnBrk="0" hangingPunct="0">
              <a:spcBef>
                <a:spcPct val="45000"/>
              </a:spcBef>
              <a:buClr>
                <a:schemeClr val="tx2"/>
              </a:buClr>
              <a:buSzPct val="70000"/>
              <a:buFont typeface="Wingdings" pitchFamily="2" charset="2"/>
              <a:buChar char="n"/>
              <a:defRPr/>
            </a:pPr>
            <a:r>
              <a:rPr lang="en-US" sz="1600" b="1" kern="0" dirty="0" smtClean="0">
                <a:latin typeface="Arial" pitchFamily="34" charset="0"/>
                <a:cs typeface="Arial" pitchFamily="34" charset="0"/>
              </a:rPr>
              <a:t>Wealth Transfers in 2012</a:t>
            </a:r>
          </a:p>
          <a:p>
            <a:pPr marL="447505" indent="-192799" algn="l" eaLnBrk="0" hangingPunct="0">
              <a:spcBef>
                <a:spcPct val="45000"/>
              </a:spcBef>
              <a:buClr>
                <a:schemeClr val="tx2"/>
              </a:buClr>
              <a:buSzPct val="70000"/>
              <a:buFont typeface="Wingdings" pitchFamily="2" charset="2"/>
              <a:buChar char="n"/>
              <a:defRPr/>
            </a:pPr>
            <a:r>
              <a:rPr lang="en-US" sz="1600" b="1" kern="0" dirty="0" smtClean="0">
                <a:latin typeface="Arial" pitchFamily="34" charset="0"/>
                <a:cs typeface="Arial" pitchFamily="34" charset="0"/>
              </a:rPr>
              <a:t>Planning for 2013 and Beyond</a:t>
            </a:r>
          </a:p>
          <a:p>
            <a:pPr marL="447505" indent="-192799" algn="l" eaLnBrk="0" hangingPunct="0">
              <a:spcBef>
                <a:spcPct val="45000"/>
              </a:spcBef>
              <a:buClr>
                <a:schemeClr val="tx2"/>
              </a:buClr>
              <a:buSzPct val="70000"/>
              <a:buFont typeface="Wingdings" pitchFamily="2" charset="2"/>
              <a:buChar char="n"/>
              <a:defRPr/>
            </a:pPr>
            <a:r>
              <a:rPr lang="en-US" sz="1600" b="1" kern="0" dirty="0" smtClean="0">
                <a:latin typeface="Arial" pitchFamily="34" charset="0"/>
                <a:cs typeface="Arial" pitchFamily="34" charset="0"/>
              </a:rPr>
              <a:t>Coordinated Tax Planning, Asset Management, and Fiduciary Management</a:t>
            </a:r>
          </a:p>
          <a:p>
            <a:pPr marL="447505" indent="-192799" algn="l" eaLnBrk="0" hangingPunct="0">
              <a:spcBef>
                <a:spcPct val="45000"/>
              </a:spcBef>
              <a:buClr>
                <a:schemeClr val="tx2"/>
              </a:buClr>
              <a:buSzPct val="70000"/>
              <a:buFont typeface="Wingdings" pitchFamily="2" charset="2"/>
              <a:buChar char="n"/>
              <a:defRPr/>
            </a:pPr>
            <a:r>
              <a:rPr lang="en-US" sz="1600" b="1" kern="0" dirty="0" smtClean="0">
                <a:latin typeface="Arial" pitchFamily="34" charset="0"/>
                <a:cs typeface="Arial" pitchFamily="34" charset="0"/>
              </a:rPr>
              <a:t>Asset  Location</a:t>
            </a:r>
          </a:p>
          <a:p>
            <a:pPr marL="447505" indent="-192799" algn="l" eaLnBrk="0" hangingPunct="0">
              <a:spcBef>
                <a:spcPct val="45000"/>
              </a:spcBef>
              <a:buClr>
                <a:schemeClr val="tx2"/>
              </a:buClr>
              <a:buSzPct val="70000"/>
              <a:buFont typeface="Wingdings" pitchFamily="2" charset="2"/>
              <a:buChar char="n"/>
              <a:defRPr/>
            </a:pPr>
            <a:r>
              <a:rPr lang="en-US" sz="1600" b="1" kern="0" dirty="0" smtClean="0">
                <a:latin typeface="Arial" pitchFamily="34" charset="0"/>
                <a:cs typeface="Arial" pitchFamily="34" charset="0"/>
              </a:rPr>
              <a:t>Domicile/Situs</a:t>
            </a:r>
            <a:r>
              <a:rPr lang="en-US" sz="1600" kern="0" dirty="0" smtClean="0">
                <a:latin typeface="Arial" pitchFamily="34" charset="0"/>
                <a:cs typeface="Arial" pitchFamily="34" charset="0"/>
              </a:rPr>
              <a:t> </a:t>
            </a:r>
            <a:r>
              <a:rPr lang="en-US" sz="1600" kern="0" dirty="0" smtClean="0">
                <a:latin typeface="+mn-lt"/>
                <a:cs typeface="+mn-cs"/>
              </a:rPr>
              <a:t>      </a:t>
            </a:r>
            <a:r>
              <a:rPr lang="en-US" sz="1600" b="1" kern="0" dirty="0" smtClean="0">
                <a:latin typeface="+mn-lt"/>
                <a:cs typeface="+mn-cs"/>
              </a:rPr>
              <a:t>                                                    </a:t>
            </a:r>
            <a:r>
              <a:rPr lang="en-US" sz="1800" b="1" kern="0" dirty="0" smtClean="0">
                <a:latin typeface="+mn-lt"/>
                <a:cs typeface="+mn-cs"/>
              </a:rPr>
              <a:t>                              </a:t>
            </a:r>
            <a:endParaRPr lang="en-US" sz="1800" b="1" kern="0" dirty="0">
              <a:latin typeface="+mn-lt"/>
              <a:cs typeface="+mn-cs"/>
            </a:endParaRPr>
          </a:p>
        </p:txBody>
      </p:sp>
      <p:sp>
        <p:nvSpPr>
          <p:cNvPr id="5" name="TextBox 4"/>
          <p:cNvSpPr txBox="1"/>
          <p:nvPr/>
        </p:nvSpPr>
        <p:spPr>
          <a:xfrm>
            <a:off x="1739900" y="3032288"/>
            <a:ext cx="583479" cy="461665"/>
          </a:xfrm>
          <a:prstGeom prst="rect">
            <a:avLst/>
          </a:prstGeom>
          <a:noFill/>
        </p:spPr>
        <p:txBody>
          <a:bodyPr wrap="square" rtlCol="0">
            <a:prstTxWarp prst="textArchDown">
              <a:avLst/>
            </a:prstTxWarp>
            <a:spAutoFit/>
          </a:bodyPr>
          <a:lstStyle/>
          <a:p>
            <a:r>
              <a:rPr lang="en-US" sz="1800" spc="600" dirty="0" smtClean="0">
                <a:solidFill>
                  <a:schemeClr val="accent3">
                    <a:lumMod val="95000"/>
                  </a:schemeClr>
                </a:solidFill>
                <a:latin typeface="Calibri" pitchFamily="34" charset="0"/>
                <a:cs typeface="Calibri" pitchFamily="34" charset="0"/>
              </a:rPr>
              <a:t>ESTATE PLANNING</a:t>
            </a:r>
            <a:endParaRPr lang="en-US" sz="1800" spc="600" dirty="0">
              <a:solidFill>
                <a:schemeClr val="accent3">
                  <a:lumMod val="95000"/>
                </a:schemeClr>
              </a:solidFill>
              <a:latin typeface="Calibri" pitchFamily="34" charset="0"/>
              <a:cs typeface="Calibri" pitchFamily="34"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161325" y="0"/>
            <a:ext cx="8617675" cy="769226"/>
          </a:xfrm>
        </p:spPr>
        <p:txBody>
          <a:bodyPr/>
          <a:lstStyle/>
          <a:p>
            <a:pPr eaLnBrk="1" hangingPunct="1"/>
            <a:r>
              <a:rPr lang="en-US" sz="2400" dirty="0" smtClean="0"/>
              <a:t>Fiduciary Issues with Common Wealth Transfer Techniques </a:t>
            </a:r>
          </a:p>
        </p:txBody>
      </p:sp>
      <p:sp>
        <p:nvSpPr>
          <p:cNvPr id="5" name="Rectangle 3"/>
          <p:cNvSpPr>
            <a:spLocks noGrp="1" noChangeArrowheads="1"/>
          </p:cNvSpPr>
          <p:nvPr>
            <p:ph idx="1"/>
          </p:nvPr>
        </p:nvSpPr>
        <p:spPr>
          <a:xfrm>
            <a:off x="803275" y="1711008"/>
            <a:ext cx="8427403" cy="3971628"/>
          </a:xfrm>
        </p:spPr>
        <p:txBody>
          <a:bodyPr wrap="square">
            <a:spAutoFit/>
          </a:bodyPr>
          <a:lstStyle/>
          <a:p>
            <a:pPr marL="514350" indent="-514350" eaLnBrk="1" hangingPunct="1">
              <a:spcBef>
                <a:spcPct val="55000"/>
              </a:spcBef>
              <a:buClr>
                <a:schemeClr val="folHlink"/>
              </a:buClr>
              <a:buSzTx/>
              <a:buFont typeface="+mj-lt"/>
              <a:buAutoNum type="romanUcPeriod"/>
            </a:pPr>
            <a:r>
              <a:rPr lang="en-US" sz="2200" b="1" dirty="0" smtClean="0"/>
              <a:t>Intentionally Defective Grantor Trusts</a:t>
            </a:r>
          </a:p>
          <a:p>
            <a:pPr marL="762350" lvl="1" indent="-252938" eaLnBrk="1" hangingPunct="1">
              <a:spcBef>
                <a:spcPct val="55000"/>
              </a:spcBef>
            </a:pPr>
            <a:r>
              <a:rPr lang="en-US" sz="2200" dirty="0" smtClean="0"/>
              <a:t>Can trustee consider grantor’s tax circumstances in making investment decisions?</a:t>
            </a:r>
          </a:p>
          <a:p>
            <a:pPr marL="762350" lvl="1" indent="-252938" eaLnBrk="1" hangingPunct="1">
              <a:spcBef>
                <a:spcPct val="55000"/>
              </a:spcBef>
            </a:pPr>
            <a:r>
              <a:rPr lang="en-US" sz="2200" dirty="0" smtClean="0"/>
              <a:t>If trust assets were acquired with an installment note and have declined in value, should the note terms be renegotiated?</a:t>
            </a:r>
          </a:p>
          <a:p>
            <a:pPr marL="762350" lvl="1" indent="-252938" eaLnBrk="1" hangingPunct="1">
              <a:spcBef>
                <a:spcPct val="55000"/>
              </a:spcBef>
            </a:pPr>
            <a:r>
              <a:rPr lang="en-US" sz="2200" dirty="0" smtClean="0"/>
              <a:t>Should the grantor retain powers indefinitely?</a:t>
            </a:r>
          </a:p>
          <a:p>
            <a:pPr marL="762350" lvl="1" indent="-252938" eaLnBrk="1" hangingPunct="1">
              <a:spcBef>
                <a:spcPct val="55000"/>
              </a:spcBef>
            </a:pPr>
            <a:r>
              <a:rPr lang="en-US" sz="2200" dirty="0" smtClean="0"/>
              <a:t>When should the trustee advise the beneficiaries about eventual issuance of K-1’s?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Planning Opportunities Under 2010 Tax Relief Act</a:t>
            </a:r>
            <a:endParaRPr lang="en-US" dirty="0"/>
          </a:p>
        </p:txBody>
      </p:sp>
      <p:sp>
        <p:nvSpPr>
          <p:cNvPr id="5" name="Content Placeholder 2"/>
          <p:cNvSpPr>
            <a:spLocks noGrp="1"/>
          </p:cNvSpPr>
          <p:nvPr>
            <p:ph idx="1"/>
          </p:nvPr>
        </p:nvSpPr>
        <p:spPr>
          <a:xfrm>
            <a:off x="228283" y="876202"/>
            <a:ext cx="9297035" cy="6350098"/>
          </a:xfrm>
        </p:spPr>
        <p:txBody>
          <a:bodyPr/>
          <a:lstStyle/>
          <a:p>
            <a:pPr marL="514350" indent="-514350">
              <a:buFont typeface="+mj-lt"/>
              <a:buAutoNum type="romanUcPeriod"/>
            </a:pPr>
            <a:r>
              <a:rPr lang="en-US" dirty="0" smtClean="0"/>
              <a:t>Evaluate Non-tax Issues</a:t>
            </a:r>
          </a:p>
          <a:p>
            <a:pPr marL="1284288" lvl="2" indent="-514350">
              <a:buFont typeface="Arial" pitchFamily="34" charset="0"/>
              <a:buChar char="-"/>
            </a:pPr>
            <a:r>
              <a:rPr lang="en-US" sz="1400" dirty="0" smtClean="0"/>
              <a:t>Sufficiency of Wealth</a:t>
            </a:r>
          </a:p>
          <a:p>
            <a:pPr marL="1284288" lvl="2" indent="-514350">
              <a:buFont typeface="Arial" pitchFamily="34" charset="0"/>
              <a:buChar char="-"/>
            </a:pPr>
            <a:r>
              <a:rPr lang="en-US" sz="1400" dirty="0" smtClean="0"/>
              <a:t>Role of Wealth in Family</a:t>
            </a:r>
          </a:p>
          <a:p>
            <a:pPr marL="1284288" lvl="2" indent="-514350">
              <a:buFont typeface="Arial" pitchFamily="34" charset="0"/>
              <a:buChar char="-"/>
            </a:pPr>
            <a:r>
              <a:rPr lang="en-US" sz="1400" dirty="0" smtClean="0"/>
              <a:t>Impact of Wealth Transfer</a:t>
            </a:r>
          </a:p>
          <a:p>
            <a:pPr marL="514350" indent="-514350">
              <a:buFont typeface="+mj-lt"/>
              <a:buAutoNum type="romanUcPeriod"/>
            </a:pPr>
            <a:r>
              <a:rPr lang="en-US" sz="1800" dirty="0" smtClean="0"/>
              <a:t>Evaluate Assets</a:t>
            </a:r>
          </a:p>
          <a:p>
            <a:pPr marL="1284288" lvl="2" indent="-514350">
              <a:buFont typeface="Arial" pitchFamily="34" charset="0"/>
              <a:buChar char="-"/>
            </a:pPr>
            <a:r>
              <a:rPr lang="en-US" sz="1400" dirty="0" smtClean="0"/>
              <a:t>Basis</a:t>
            </a:r>
          </a:p>
          <a:p>
            <a:pPr marL="1284288" lvl="2" indent="-514350">
              <a:buFont typeface="Arial" pitchFamily="34" charset="0"/>
              <a:buChar char="-"/>
            </a:pPr>
            <a:r>
              <a:rPr lang="en-US" sz="1400" dirty="0" smtClean="0"/>
              <a:t>Appreciation Potential</a:t>
            </a:r>
          </a:p>
          <a:p>
            <a:pPr marL="1284288" lvl="2" indent="-514350">
              <a:buFont typeface="Arial" pitchFamily="34" charset="0"/>
              <a:buChar char="-"/>
            </a:pPr>
            <a:r>
              <a:rPr lang="en-US" sz="1400" dirty="0" smtClean="0"/>
              <a:t>Control/Management Issues</a:t>
            </a:r>
          </a:p>
          <a:p>
            <a:pPr marL="514350" indent="-514350">
              <a:buFont typeface="+mj-lt"/>
              <a:buAutoNum type="romanUcPeriod"/>
            </a:pPr>
            <a:r>
              <a:rPr lang="en-US" dirty="0" smtClean="0"/>
              <a:t>Maximize Excludable Gifts</a:t>
            </a:r>
          </a:p>
          <a:p>
            <a:pPr marL="1284288" lvl="2" indent="-514350">
              <a:buFont typeface="Arial" pitchFamily="34" charset="0"/>
              <a:buChar char="-"/>
            </a:pPr>
            <a:r>
              <a:rPr lang="en-US" sz="1400" dirty="0" smtClean="0"/>
              <a:t>Annual Exclusion Gifts</a:t>
            </a:r>
          </a:p>
          <a:p>
            <a:pPr marL="1284288" lvl="2" indent="-514350">
              <a:buFont typeface="Arial" pitchFamily="34" charset="0"/>
              <a:buChar char="-"/>
            </a:pPr>
            <a:r>
              <a:rPr lang="en-US" sz="1400" dirty="0" smtClean="0"/>
              <a:t>Qualified Educational &amp; Medical Transfers</a:t>
            </a:r>
          </a:p>
          <a:p>
            <a:pPr marL="514350" indent="-514350">
              <a:buFont typeface="+mj-lt"/>
              <a:buAutoNum type="romanUcPeriod"/>
            </a:pPr>
            <a:r>
              <a:rPr lang="en-US" dirty="0" smtClean="0"/>
              <a:t>Use Gift Exemption to Address Unique Family and Asset Circumstances</a:t>
            </a:r>
          </a:p>
          <a:p>
            <a:pPr marL="1284288" lvl="2" indent="-514350">
              <a:buFont typeface="Arial" pitchFamily="34" charset="0"/>
              <a:buChar char="-"/>
            </a:pPr>
            <a:r>
              <a:rPr lang="en-US" sz="1400" dirty="0" smtClean="0"/>
              <a:t>Loan Forgiveness</a:t>
            </a:r>
          </a:p>
          <a:p>
            <a:pPr marL="1284288" lvl="2" indent="-514350">
              <a:buFont typeface="Arial" pitchFamily="34" charset="0"/>
              <a:buChar char="-"/>
            </a:pPr>
            <a:r>
              <a:rPr lang="en-US" sz="1400" dirty="0" smtClean="0"/>
              <a:t>Compensating Gifts</a:t>
            </a:r>
          </a:p>
          <a:p>
            <a:pPr marL="1284288" lvl="2" indent="-514350">
              <a:buFont typeface="Arial" pitchFamily="34" charset="0"/>
              <a:buChar char="-"/>
            </a:pPr>
            <a:r>
              <a:rPr lang="en-US" sz="1400" dirty="0" smtClean="0"/>
              <a:t>Special Needs Trusts for Disabled Family Member</a:t>
            </a:r>
          </a:p>
          <a:p>
            <a:pPr marL="1284288" lvl="2" indent="-514350">
              <a:buFont typeface="Arial" pitchFamily="34" charset="0"/>
              <a:buChar char="-"/>
            </a:pPr>
            <a:r>
              <a:rPr lang="en-US" sz="1400" dirty="0" smtClean="0"/>
              <a:t>Special Purpose Trusts for Unique Assets</a:t>
            </a:r>
          </a:p>
          <a:p>
            <a:pPr marL="514350" indent="-514350">
              <a:buFont typeface="+mj-lt"/>
              <a:buAutoNum type="romanUcPeriod"/>
            </a:pPr>
            <a:r>
              <a:rPr lang="en-US" dirty="0" smtClean="0"/>
              <a:t>Use Gift and GST Exemptions to Fund Long Term Trusts</a:t>
            </a:r>
          </a:p>
          <a:p>
            <a:pPr marL="1284288" lvl="2" indent="-514350">
              <a:buFont typeface="Arial" pitchFamily="34" charset="0"/>
              <a:buChar char="-"/>
            </a:pPr>
            <a:r>
              <a:rPr lang="en-US" dirty="0" smtClean="0"/>
              <a:t>Use states which have repealed, optioned or extended the rule against perpetuities</a:t>
            </a:r>
          </a:p>
          <a:p>
            <a:pPr marL="1284288" lvl="2" indent="-514350">
              <a:buFont typeface="Arial" pitchFamily="34" charset="0"/>
              <a:buChar char="-"/>
            </a:pPr>
            <a:r>
              <a:rPr lang="en-US" sz="1400" dirty="0" smtClean="0"/>
              <a:t>Design trusts with more than “Lifetime” flexibility</a:t>
            </a:r>
          </a:p>
          <a:p>
            <a:pPr marL="514350" indent="-514350">
              <a:buFont typeface="+mj-lt"/>
              <a:buAutoNum type="romanUcPeriod"/>
            </a:pPr>
            <a:endParaRPr lang="en-US" dirty="0" smtClean="0"/>
          </a:p>
          <a:p>
            <a:pPr marL="445736" indent="-445736">
              <a:buNone/>
            </a:pPr>
            <a:endParaRPr lang="en-US" sz="2200" dirty="0" smtClean="0"/>
          </a:p>
          <a:p>
            <a:pPr marL="445736" indent="-445736">
              <a:buNone/>
            </a:pPr>
            <a:endParaRPr lang="en-US" sz="2200" dirty="0" smtClean="0"/>
          </a:p>
          <a:p>
            <a:pPr marL="445736" indent="-445736">
              <a:buNone/>
            </a:pPr>
            <a:endParaRPr lang="en-US" sz="2200" dirty="0" smtClean="0"/>
          </a:p>
          <a:p>
            <a:pPr marL="445736" indent="-445736">
              <a:buNone/>
            </a:pPr>
            <a:endParaRPr lang="en-US" sz="2200" dirty="0" smtClean="0"/>
          </a:p>
          <a:p>
            <a:pPr marL="445736" indent="-445736">
              <a:buNone/>
            </a:pPr>
            <a:endParaRPr lang="en-US" sz="2200" dirty="0" smtClean="0"/>
          </a:p>
          <a:p>
            <a:pPr marL="445736" indent="-445736">
              <a:buNone/>
            </a:pPr>
            <a:endParaRPr lang="en-US" sz="2200" dirty="0" smtClean="0"/>
          </a:p>
          <a:p>
            <a:pPr marL="445736" indent="-445736">
              <a:buNone/>
            </a:pPr>
            <a:endParaRPr lang="en-US" sz="2200"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2400" dirty="0" smtClean="0"/>
              <a:t>Fiduciary Issues with Common Wealth Transfer Techniques </a:t>
            </a:r>
            <a:br>
              <a:rPr lang="en-US" sz="2400" dirty="0" smtClean="0"/>
            </a:br>
            <a:r>
              <a:rPr lang="en-US" sz="1800" dirty="0" smtClean="0"/>
              <a:t>(continued)</a:t>
            </a:r>
            <a:endParaRPr lang="en-US" sz="2400" dirty="0" smtClean="0"/>
          </a:p>
        </p:txBody>
      </p:sp>
      <p:sp>
        <p:nvSpPr>
          <p:cNvPr id="32771" name="Rectangle 3"/>
          <p:cNvSpPr>
            <a:spLocks noGrp="1" noChangeArrowheads="1"/>
          </p:cNvSpPr>
          <p:nvPr>
            <p:ph type="body" idx="1"/>
          </p:nvPr>
        </p:nvSpPr>
        <p:spPr>
          <a:xfrm>
            <a:off x="770710" y="1694768"/>
            <a:ext cx="7840254" cy="5155029"/>
          </a:xfrm>
        </p:spPr>
        <p:txBody>
          <a:bodyPr wrap="square">
            <a:spAutoFit/>
          </a:bodyPr>
          <a:lstStyle/>
          <a:p>
            <a:pPr marL="514350" indent="-514350" defTabSz="638535" eaLnBrk="1" hangingPunct="1">
              <a:lnSpc>
                <a:spcPct val="95000"/>
              </a:lnSpc>
              <a:spcBef>
                <a:spcPct val="55000"/>
              </a:spcBef>
              <a:buClr>
                <a:schemeClr val="folHlink"/>
              </a:buClr>
              <a:buSzTx/>
              <a:buFont typeface="+mj-lt"/>
              <a:buAutoNum type="romanUcPeriod" startAt="2"/>
            </a:pPr>
            <a:r>
              <a:rPr lang="en-US" sz="2200" b="1" dirty="0" smtClean="0"/>
              <a:t>Grantor Retained Annuity Trusts</a:t>
            </a:r>
          </a:p>
          <a:p>
            <a:pPr marL="1208086" lvl="2" indent="-247631" defTabSz="638535" eaLnBrk="1" hangingPunct="1">
              <a:lnSpc>
                <a:spcPct val="95000"/>
              </a:lnSpc>
              <a:spcBef>
                <a:spcPct val="55000"/>
              </a:spcBef>
            </a:pPr>
            <a:r>
              <a:rPr lang="en-US" dirty="0" smtClean="0"/>
              <a:t>For GRATs with asset price volatility, should the portfolio be:</a:t>
            </a:r>
          </a:p>
          <a:p>
            <a:pPr marL="1784712" lvl="3" indent="-256475" defTabSz="638535" eaLnBrk="1" hangingPunct="1">
              <a:spcBef>
                <a:spcPct val="55000"/>
              </a:spcBef>
            </a:pPr>
            <a:r>
              <a:rPr lang="en-US" sz="1800" dirty="0" smtClean="0"/>
              <a:t>Actively managed, to reap gains</a:t>
            </a:r>
          </a:p>
          <a:p>
            <a:pPr marL="1784712" lvl="3" indent="-256475" defTabSz="638535" eaLnBrk="1" hangingPunct="1">
              <a:spcBef>
                <a:spcPct val="55000"/>
              </a:spcBef>
            </a:pPr>
            <a:r>
              <a:rPr lang="en-US" sz="1800" dirty="0" smtClean="0"/>
              <a:t>Passively managed, to let values take their course</a:t>
            </a:r>
          </a:p>
          <a:p>
            <a:pPr marL="1208086" lvl="2" indent="-247631" defTabSz="638535" eaLnBrk="1" hangingPunct="1">
              <a:lnSpc>
                <a:spcPct val="95000"/>
              </a:lnSpc>
              <a:spcBef>
                <a:spcPct val="55000"/>
              </a:spcBef>
            </a:pPr>
            <a:r>
              <a:rPr lang="en-US" dirty="0" smtClean="0"/>
              <a:t>Should assets with severely depressed values be re-purchased and re-GRAT’ed?</a:t>
            </a:r>
          </a:p>
          <a:p>
            <a:pPr marL="1208086" lvl="2" indent="-247631" defTabSz="638535" eaLnBrk="1" hangingPunct="1">
              <a:lnSpc>
                <a:spcPct val="95000"/>
              </a:lnSpc>
              <a:spcBef>
                <a:spcPct val="55000"/>
              </a:spcBef>
            </a:pPr>
            <a:r>
              <a:rPr lang="en-US" dirty="0" smtClean="0"/>
              <a:t>When Re-GRAT’ing</a:t>
            </a:r>
          </a:p>
          <a:p>
            <a:pPr marL="1784712" lvl="3" indent="-256475" defTabSz="638535" eaLnBrk="1" hangingPunct="1">
              <a:spcBef>
                <a:spcPct val="55000"/>
              </a:spcBef>
            </a:pPr>
            <a:r>
              <a:rPr lang="en-US" sz="1800" dirty="0" smtClean="0"/>
              <a:t>Should the power of substitution be used for an asset swap?</a:t>
            </a:r>
          </a:p>
          <a:p>
            <a:pPr marL="1784712" lvl="3" indent="-256475" defTabSz="638535" eaLnBrk="1" hangingPunct="1">
              <a:spcBef>
                <a:spcPct val="55000"/>
              </a:spcBef>
            </a:pPr>
            <a:r>
              <a:rPr lang="en-US" sz="1800" dirty="0" smtClean="0"/>
              <a:t>If assets are re-purchased, what consideration should be provided?</a:t>
            </a:r>
          </a:p>
          <a:p>
            <a:pPr marL="2552368" lvl="5" indent="-129122" defTabSz="638535">
              <a:spcBef>
                <a:spcPct val="55000"/>
              </a:spcBef>
              <a:buFont typeface="Arial" pitchFamily="34" charset="0"/>
              <a:buChar char="•"/>
            </a:pPr>
            <a:r>
              <a:rPr lang="en-US" sz="1800" dirty="0" smtClean="0">
                <a:latin typeface="Arial" charset="0"/>
              </a:rPr>
              <a:t>  Cash</a:t>
            </a:r>
          </a:p>
          <a:p>
            <a:pPr marL="2552368" lvl="5" indent="-129122" defTabSz="638535">
              <a:spcBef>
                <a:spcPct val="55000"/>
              </a:spcBef>
            </a:pPr>
            <a:r>
              <a:rPr lang="en-US" sz="1800" dirty="0" smtClean="0">
                <a:latin typeface="Arial" charset="0"/>
              </a:rPr>
              <a:t>  Installment note</a:t>
            </a:r>
          </a:p>
          <a:p>
            <a:pPr marL="762350" lvl="1" indent="-247631" defTabSz="638535" eaLnBrk="1" hangingPunct="1">
              <a:lnSpc>
                <a:spcPct val="95000"/>
              </a:lnSpc>
              <a:spcBef>
                <a:spcPct val="55000"/>
              </a:spcBef>
              <a:buSzTx/>
              <a:buNone/>
            </a:pPr>
            <a:endParaRPr lang="en-US" sz="1800" dirty="0"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1365" y="184690"/>
            <a:ext cx="9297035" cy="526510"/>
          </a:xfrm>
        </p:spPr>
        <p:txBody>
          <a:bodyPr/>
          <a:lstStyle/>
          <a:p>
            <a:pPr eaLnBrk="1" hangingPunct="1"/>
            <a:r>
              <a:rPr lang="en-US" sz="2800" dirty="0" smtClean="0"/>
              <a:t>Demographic Trends</a:t>
            </a:r>
          </a:p>
        </p:txBody>
      </p:sp>
      <p:sp>
        <p:nvSpPr>
          <p:cNvPr id="33795" name="Line 3"/>
          <p:cNvSpPr>
            <a:spLocks noChangeShapeType="1"/>
          </p:cNvSpPr>
          <p:nvPr/>
        </p:nvSpPr>
        <p:spPr bwMode="auto">
          <a:xfrm>
            <a:off x="1014572" y="1329585"/>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33796" name="Line 4"/>
          <p:cNvSpPr>
            <a:spLocks noChangeShapeType="1"/>
          </p:cNvSpPr>
          <p:nvPr/>
        </p:nvSpPr>
        <p:spPr bwMode="auto">
          <a:xfrm>
            <a:off x="9387840" y="1329585"/>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33797" name="Line 5"/>
          <p:cNvSpPr>
            <a:spLocks noChangeShapeType="1"/>
          </p:cNvSpPr>
          <p:nvPr/>
        </p:nvSpPr>
        <p:spPr bwMode="auto">
          <a:xfrm>
            <a:off x="1014572" y="2142808"/>
            <a:ext cx="2434273" cy="0"/>
          </a:xfrm>
          <a:prstGeom prst="line">
            <a:avLst/>
          </a:prstGeom>
          <a:noFill/>
          <a:ln w="12700">
            <a:noFill/>
            <a:round/>
            <a:headEnd/>
            <a:tailEnd/>
          </a:ln>
        </p:spPr>
        <p:txBody>
          <a:bodyPr lIns="50941" tIns="50941" rIns="50941" bIns="50941">
            <a:spAutoFit/>
          </a:bodyPr>
          <a:lstStyle/>
          <a:p>
            <a:endParaRPr lang="en-US" dirty="0"/>
          </a:p>
        </p:txBody>
      </p:sp>
      <p:sp>
        <p:nvSpPr>
          <p:cNvPr id="33798" name="Line 6"/>
          <p:cNvSpPr>
            <a:spLocks noChangeShapeType="1"/>
          </p:cNvSpPr>
          <p:nvPr/>
        </p:nvSpPr>
        <p:spPr bwMode="auto">
          <a:xfrm>
            <a:off x="1014572" y="2142808"/>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33799" name="Line 7"/>
          <p:cNvSpPr>
            <a:spLocks noChangeShapeType="1"/>
          </p:cNvSpPr>
          <p:nvPr/>
        </p:nvSpPr>
        <p:spPr bwMode="auto">
          <a:xfrm>
            <a:off x="9022874" y="2142808"/>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33800" name="Line 8"/>
          <p:cNvSpPr>
            <a:spLocks noChangeShapeType="1"/>
          </p:cNvSpPr>
          <p:nvPr/>
        </p:nvSpPr>
        <p:spPr bwMode="auto">
          <a:xfrm>
            <a:off x="3448844" y="2142808"/>
            <a:ext cx="2807970" cy="0"/>
          </a:xfrm>
          <a:prstGeom prst="line">
            <a:avLst/>
          </a:prstGeom>
          <a:noFill/>
          <a:ln w="12700">
            <a:noFill/>
            <a:round/>
            <a:headEnd/>
            <a:tailEnd/>
          </a:ln>
        </p:spPr>
        <p:txBody>
          <a:bodyPr lIns="50941" tIns="50941" rIns="50941" bIns="50941">
            <a:spAutoFit/>
          </a:bodyPr>
          <a:lstStyle/>
          <a:p>
            <a:endParaRPr lang="en-US" dirty="0"/>
          </a:p>
        </p:txBody>
      </p:sp>
      <p:sp>
        <p:nvSpPr>
          <p:cNvPr id="33801" name="Line 9"/>
          <p:cNvSpPr>
            <a:spLocks noChangeShapeType="1"/>
          </p:cNvSpPr>
          <p:nvPr/>
        </p:nvSpPr>
        <p:spPr bwMode="auto">
          <a:xfrm>
            <a:off x="6256814" y="2142808"/>
            <a:ext cx="2766060" cy="0"/>
          </a:xfrm>
          <a:prstGeom prst="line">
            <a:avLst/>
          </a:prstGeom>
          <a:noFill/>
          <a:ln w="12700">
            <a:noFill/>
            <a:round/>
            <a:headEnd/>
            <a:tailEnd/>
          </a:ln>
        </p:spPr>
        <p:txBody>
          <a:bodyPr lIns="50941" tIns="50941" rIns="50941" bIns="50941">
            <a:spAutoFit/>
          </a:bodyPr>
          <a:lstStyle/>
          <a:p>
            <a:endParaRPr lang="en-US" dirty="0"/>
          </a:p>
        </p:txBody>
      </p:sp>
      <p:sp>
        <p:nvSpPr>
          <p:cNvPr id="33802" name="Line 10"/>
          <p:cNvSpPr>
            <a:spLocks noChangeShapeType="1"/>
          </p:cNvSpPr>
          <p:nvPr/>
        </p:nvSpPr>
        <p:spPr bwMode="auto">
          <a:xfrm>
            <a:off x="1014572" y="2968625"/>
            <a:ext cx="2434273" cy="0"/>
          </a:xfrm>
          <a:prstGeom prst="line">
            <a:avLst/>
          </a:prstGeom>
          <a:noFill/>
          <a:ln w="12700">
            <a:noFill/>
            <a:round/>
            <a:headEnd/>
            <a:tailEnd/>
          </a:ln>
        </p:spPr>
        <p:txBody>
          <a:bodyPr lIns="50941" tIns="50941" rIns="50941" bIns="50941">
            <a:spAutoFit/>
          </a:bodyPr>
          <a:lstStyle/>
          <a:p>
            <a:endParaRPr lang="en-US" dirty="0"/>
          </a:p>
        </p:txBody>
      </p:sp>
      <p:sp>
        <p:nvSpPr>
          <p:cNvPr id="33803" name="Line 11"/>
          <p:cNvSpPr>
            <a:spLocks noChangeShapeType="1"/>
          </p:cNvSpPr>
          <p:nvPr/>
        </p:nvSpPr>
        <p:spPr bwMode="auto">
          <a:xfrm>
            <a:off x="1014572" y="2968625"/>
            <a:ext cx="0" cy="827617"/>
          </a:xfrm>
          <a:prstGeom prst="line">
            <a:avLst/>
          </a:prstGeom>
          <a:noFill/>
          <a:ln w="12700" cap="sq">
            <a:noFill/>
            <a:round/>
            <a:headEnd/>
            <a:tailEnd/>
          </a:ln>
        </p:spPr>
        <p:txBody>
          <a:bodyPr lIns="50941" tIns="50941" rIns="50941" bIns="50941">
            <a:spAutoFit/>
          </a:bodyPr>
          <a:lstStyle/>
          <a:p>
            <a:endParaRPr lang="en-US" dirty="0"/>
          </a:p>
        </p:txBody>
      </p:sp>
      <p:sp>
        <p:nvSpPr>
          <p:cNvPr id="33804" name="Line 12"/>
          <p:cNvSpPr>
            <a:spLocks noChangeShapeType="1"/>
          </p:cNvSpPr>
          <p:nvPr/>
        </p:nvSpPr>
        <p:spPr bwMode="auto">
          <a:xfrm>
            <a:off x="9022874" y="2968625"/>
            <a:ext cx="0" cy="827617"/>
          </a:xfrm>
          <a:prstGeom prst="line">
            <a:avLst/>
          </a:prstGeom>
          <a:noFill/>
          <a:ln w="12700" cap="sq">
            <a:noFill/>
            <a:round/>
            <a:headEnd/>
            <a:tailEnd/>
          </a:ln>
        </p:spPr>
        <p:txBody>
          <a:bodyPr lIns="50941" tIns="50941" rIns="50941" bIns="50941">
            <a:spAutoFit/>
          </a:bodyPr>
          <a:lstStyle/>
          <a:p>
            <a:endParaRPr lang="en-US" dirty="0"/>
          </a:p>
        </p:txBody>
      </p:sp>
      <p:sp>
        <p:nvSpPr>
          <p:cNvPr id="33805" name="Line 13"/>
          <p:cNvSpPr>
            <a:spLocks noChangeShapeType="1"/>
          </p:cNvSpPr>
          <p:nvPr/>
        </p:nvSpPr>
        <p:spPr bwMode="auto">
          <a:xfrm>
            <a:off x="3448844" y="2968625"/>
            <a:ext cx="2807970" cy="0"/>
          </a:xfrm>
          <a:prstGeom prst="line">
            <a:avLst/>
          </a:prstGeom>
          <a:noFill/>
          <a:ln w="12700">
            <a:noFill/>
            <a:round/>
            <a:headEnd/>
            <a:tailEnd/>
          </a:ln>
        </p:spPr>
        <p:txBody>
          <a:bodyPr lIns="50941" tIns="50941" rIns="50941" bIns="50941">
            <a:spAutoFit/>
          </a:bodyPr>
          <a:lstStyle/>
          <a:p>
            <a:endParaRPr lang="en-US" dirty="0"/>
          </a:p>
        </p:txBody>
      </p:sp>
      <p:sp>
        <p:nvSpPr>
          <p:cNvPr id="33806" name="Line 14"/>
          <p:cNvSpPr>
            <a:spLocks noChangeShapeType="1"/>
          </p:cNvSpPr>
          <p:nvPr/>
        </p:nvSpPr>
        <p:spPr bwMode="auto">
          <a:xfrm>
            <a:off x="6256814" y="2968625"/>
            <a:ext cx="2766060" cy="0"/>
          </a:xfrm>
          <a:prstGeom prst="line">
            <a:avLst/>
          </a:prstGeom>
          <a:noFill/>
          <a:ln w="12700">
            <a:noFill/>
            <a:round/>
            <a:headEnd/>
            <a:tailEnd/>
          </a:ln>
        </p:spPr>
        <p:txBody>
          <a:bodyPr lIns="50941" tIns="50941" rIns="50941" bIns="50941">
            <a:spAutoFit/>
          </a:bodyPr>
          <a:lstStyle/>
          <a:p>
            <a:endParaRPr lang="en-US" dirty="0"/>
          </a:p>
        </p:txBody>
      </p:sp>
      <p:sp>
        <p:nvSpPr>
          <p:cNvPr id="33807" name="Line 15"/>
          <p:cNvSpPr>
            <a:spLocks noChangeShapeType="1"/>
          </p:cNvSpPr>
          <p:nvPr/>
        </p:nvSpPr>
        <p:spPr bwMode="auto">
          <a:xfrm>
            <a:off x="1014572" y="3790845"/>
            <a:ext cx="2434273" cy="0"/>
          </a:xfrm>
          <a:prstGeom prst="line">
            <a:avLst/>
          </a:prstGeom>
          <a:noFill/>
          <a:ln w="12700">
            <a:noFill/>
            <a:round/>
            <a:headEnd/>
            <a:tailEnd/>
          </a:ln>
        </p:spPr>
        <p:txBody>
          <a:bodyPr lIns="50941" tIns="50941" rIns="50941" bIns="50941">
            <a:spAutoFit/>
          </a:bodyPr>
          <a:lstStyle/>
          <a:p>
            <a:endParaRPr lang="en-US" dirty="0"/>
          </a:p>
        </p:txBody>
      </p:sp>
      <p:sp>
        <p:nvSpPr>
          <p:cNvPr id="33808" name="Line 16"/>
          <p:cNvSpPr>
            <a:spLocks noChangeShapeType="1"/>
          </p:cNvSpPr>
          <p:nvPr/>
        </p:nvSpPr>
        <p:spPr bwMode="auto">
          <a:xfrm>
            <a:off x="1014572" y="3790845"/>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33809" name="Line 17"/>
          <p:cNvSpPr>
            <a:spLocks noChangeShapeType="1"/>
          </p:cNvSpPr>
          <p:nvPr/>
        </p:nvSpPr>
        <p:spPr bwMode="auto">
          <a:xfrm>
            <a:off x="9022874" y="3790845"/>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33810" name="Line 18"/>
          <p:cNvSpPr>
            <a:spLocks noChangeShapeType="1"/>
          </p:cNvSpPr>
          <p:nvPr/>
        </p:nvSpPr>
        <p:spPr bwMode="auto">
          <a:xfrm>
            <a:off x="3448844" y="3790845"/>
            <a:ext cx="2807970" cy="0"/>
          </a:xfrm>
          <a:prstGeom prst="line">
            <a:avLst/>
          </a:prstGeom>
          <a:noFill/>
          <a:ln w="12700">
            <a:noFill/>
            <a:round/>
            <a:headEnd/>
            <a:tailEnd/>
          </a:ln>
        </p:spPr>
        <p:txBody>
          <a:bodyPr lIns="50941" tIns="50941" rIns="50941" bIns="50941">
            <a:spAutoFit/>
          </a:bodyPr>
          <a:lstStyle/>
          <a:p>
            <a:endParaRPr lang="en-US" dirty="0"/>
          </a:p>
        </p:txBody>
      </p:sp>
      <p:sp>
        <p:nvSpPr>
          <p:cNvPr id="33811" name="Line 19"/>
          <p:cNvSpPr>
            <a:spLocks noChangeShapeType="1"/>
          </p:cNvSpPr>
          <p:nvPr/>
        </p:nvSpPr>
        <p:spPr bwMode="auto">
          <a:xfrm>
            <a:off x="6256814" y="3790845"/>
            <a:ext cx="2766060" cy="0"/>
          </a:xfrm>
          <a:prstGeom prst="line">
            <a:avLst/>
          </a:prstGeom>
          <a:noFill/>
          <a:ln w="12700">
            <a:noFill/>
            <a:round/>
            <a:headEnd/>
            <a:tailEnd/>
          </a:ln>
        </p:spPr>
        <p:txBody>
          <a:bodyPr lIns="50941" tIns="50941" rIns="50941" bIns="50941">
            <a:spAutoFit/>
          </a:bodyPr>
          <a:lstStyle/>
          <a:p>
            <a:endParaRPr lang="en-US" dirty="0"/>
          </a:p>
        </p:txBody>
      </p:sp>
      <p:sp>
        <p:nvSpPr>
          <p:cNvPr id="33812" name="Line 20"/>
          <p:cNvSpPr>
            <a:spLocks noChangeShapeType="1"/>
          </p:cNvSpPr>
          <p:nvPr/>
        </p:nvSpPr>
        <p:spPr bwMode="auto">
          <a:xfrm>
            <a:off x="1014572" y="4607666"/>
            <a:ext cx="2434273" cy="0"/>
          </a:xfrm>
          <a:prstGeom prst="line">
            <a:avLst/>
          </a:prstGeom>
          <a:noFill/>
          <a:ln w="12700">
            <a:noFill/>
            <a:round/>
            <a:headEnd/>
            <a:tailEnd/>
          </a:ln>
        </p:spPr>
        <p:txBody>
          <a:bodyPr lIns="50941" tIns="50941" rIns="50941" bIns="50941">
            <a:spAutoFit/>
          </a:bodyPr>
          <a:lstStyle/>
          <a:p>
            <a:endParaRPr lang="en-US" dirty="0"/>
          </a:p>
        </p:txBody>
      </p:sp>
      <p:sp>
        <p:nvSpPr>
          <p:cNvPr id="33813" name="Line 21"/>
          <p:cNvSpPr>
            <a:spLocks noChangeShapeType="1"/>
          </p:cNvSpPr>
          <p:nvPr/>
        </p:nvSpPr>
        <p:spPr bwMode="auto">
          <a:xfrm>
            <a:off x="1014572" y="4607667"/>
            <a:ext cx="0" cy="1066905"/>
          </a:xfrm>
          <a:prstGeom prst="line">
            <a:avLst/>
          </a:prstGeom>
          <a:noFill/>
          <a:ln w="12700" cap="sq">
            <a:noFill/>
            <a:round/>
            <a:headEnd/>
            <a:tailEnd/>
          </a:ln>
        </p:spPr>
        <p:txBody>
          <a:bodyPr lIns="50941" tIns="50941" rIns="50941" bIns="50941">
            <a:spAutoFit/>
          </a:bodyPr>
          <a:lstStyle/>
          <a:p>
            <a:endParaRPr lang="en-US" dirty="0"/>
          </a:p>
        </p:txBody>
      </p:sp>
      <p:sp>
        <p:nvSpPr>
          <p:cNvPr id="33814" name="Line 22"/>
          <p:cNvSpPr>
            <a:spLocks noChangeShapeType="1"/>
          </p:cNvSpPr>
          <p:nvPr/>
        </p:nvSpPr>
        <p:spPr bwMode="auto">
          <a:xfrm>
            <a:off x="9022874" y="4607667"/>
            <a:ext cx="0" cy="1066905"/>
          </a:xfrm>
          <a:prstGeom prst="line">
            <a:avLst/>
          </a:prstGeom>
          <a:noFill/>
          <a:ln w="12700" cap="sq">
            <a:noFill/>
            <a:round/>
            <a:headEnd/>
            <a:tailEnd/>
          </a:ln>
        </p:spPr>
        <p:txBody>
          <a:bodyPr lIns="50941" tIns="50941" rIns="50941" bIns="50941">
            <a:spAutoFit/>
          </a:bodyPr>
          <a:lstStyle/>
          <a:p>
            <a:endParaRPr lang="en-US" dirty="0"/>
          </a:p>
        </p:txBody>
      </p:sp>
      <p:sp>
        <p:nvSpPr>
          <p:cNvPr id="33815" name="Line 23"/>
          <p:cNvSpPr>
            <a:spLocks noChangeShapeType="1"/>
          </p:cNvSpPr>
          <p:nvPr/>
        </p:nvSpPr>
        <p:spPr bwMode="auto">
          <a:xfrm>
            <a:off x="3448844" y="4607666"/>
            <a:ext cx="2807970" cy="0"/>
          </a:xfrm>
          <a:prstGeom prst="line">
            <a:avLst/>
          </a:prstGeom>
          <a:noFill/>
          <a:ln w="12700">
            <a:noFill/>
            <a:round/>
            <a:headEnd/>
            <a:tailEnd/>
          </a:ln>
        </p:spPr>
        <p:txBody>
          <a:bodyPr lIns="50941" tIns="50941" rIns="50941" bIns="50941">
            <a:spAutoFit/>
          </a:bodyPr>
          <a:lstStyle/>
          <a:p>
            <a:endParaRPr lang="en-US" dirty="0"/>
          </a:p>
        </p:txBody>
      </p:sp>
      <p:sp>
        <p:nvSpPr>
          <p:cNvPr id="33816" name="Line 24"/>
          <p:cNvSpPr>
            <a:spLocks noChangeShapeType="1"/>
          </p:cNvSpPr>
          <p:nvPr/>
        </p:nvSpPr>
        <p:spPr bwMode="auto">
          <a:xfrm>
            <a:off x="6256814" y="4607666"/>
            <a:ext cx="2766060" cy="0"/>
          </a:xfrm>
          <a:prstGeom prst="line">
            <a:avLst/>
          </a:prstGeom>
          <a:noFill/>
          <a:ln w="12700">
            <a:noFill/>
            <a:round/>
            <a:headEnd/>
            <a:tailEnd/>
          </a:ln>
        </p:spPr>
        <p:txBody>
          <a:bodyPr lIns="50941" tIns="50941" rIns="50941" bIns="50941">
            <a:spAutoFit/>
          </a:bodyPr>
          <a:lstStyle/>
          <a:p>
            <a:endParaRPr lang="en-US" dirty="0"/>
          </a:p>
        </p:txBody>
      </p:sp>
      <p:grpSp>
        <p:nvGrpSpPr>
          <p:cNvPr id="2" name="Group 25"/>
          <p:cNvGrpSpPr>
            <a:grpSpLocks/>
          </p:cNvGrpSpPr>
          <p:nvPr/>
        </p:nvGrpSpPr>
        <p:grpSpPr bwMode="auto">
          <a:xfrm>
            <a:off x="986631" y="1622849"/>
            <a:ext cx="8401209" cy="683683"/>
            <a:chOff x="565" y="813"/>
            <a:chExt cx="4811" cy="380"/>
          </a:xfrm>
        </p:grpSpPr>
        <p:sp>
          <p:nvSpPr>
            <p:cNvPr id="33843" name="Rectangle 26"/>
            <p:cNvSpPr>
              <a:spLocks noChangeArrowheads="1"/>
            </p:cNvSpPr>
            <p:nvPr/>
          </p:nvSpPr>
          <p:spPr bwMode="auto">
            <a:xfrm>
              <a:off x="565" y="846"/>
              <a:ext cx="761" cy="246"/>
            </a:xfrm>
            <a:prstGeom prst="rect">
              <a:avLst/>
            </a:prstGeom>
            <a:noFill/>
            <a:ln w="12700" algn="ctr">
              <a:noFill/>
              <a:miter lim="800000"/>
              <a:headEnd/>
              <a:tailEnd/>
            </a:ln>
          </p:spPr>
          <p:txBody>
            <a:bodyPr wrap="none" lIns="0" tIns="0" rIns="0" bIns="0">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Death &amp; Taxes</a:t>
              </a:r>
              <a:br>
                <a:rPr lang="en-US" sz="1600" dirty="0">
                  <a:solidFill>
                    <a:schemeClr val="bg1">
                      <a:lumMod val="50000"/>
                    </a:schemeClr>
                  </a:solidFill>
                </a:rPr>
              </a:br>
              <a:endParaRPr lang="en-US" sz="1600" dirty="0">
                <a:solidFill>
                  <a:schemeClr val="bg1">
                    <a:lumMod val="50000"/>
                  </a:schemeClr>
                </a:solidFill>
              </a:endParaRPr>
            </a:p>
          </p:txBody>
        </p:sp>
        <p:sp>
          <p:nvSpPr>
            <p:cNvPr id="33844" name="Rectangle 27"/>
            <p:cNvSpPr>
              <a:spLocks noChangeArrowheads="1"/>
            </p:cNvSpPr>
            <p:nvPr/>
          </p:nvSpPr>
          <p:spPr bwMode="auto">
            <a:xfrm>
              <a:off x="1745" y="823"/>
              <a:ext cx="1271" cy="370"/>
            </a:xfrm>
            <a:prstGeom prst="rect">
              <a:avLst/>
            </a:prstGeom>
            <a:noFill/>
            <a:ln w="12700" algn="ctr">
              <a:noFill/>
              <a:miter lim="800000"/>
              <a:headEnd/>
              <a:tailEnd/>
            </a:ln>
          </p:spPr>
          <p:txBody>
            <a:bodyPr wrap="none"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2001 Tax Act (EGTRRA)</a:t>
              </a:r>
            </a:p>
            <a:p>
              <a:pPr algn="l">
                <a:lnSpc>
                  <a:spcPct val="90000"/>
                </a:lnSpc>
                <a:buClr>
                  <a:srgbClr val="C29F1E"/>
                </a:buClr>
                <a:buSzPct val="70000"/>
                <a:buFont typeface="Wingdings" pitchFamily="2" charset="2"/>
                <a:buNone/>
              </a:pPr>
              <a:r>
                <a:rPr lang="en-US" sz="1600" dirty="0">
                  <a:solidFill>
                    <a:schemeClr val="bg1">
                      <a:lumMod val="50000"/>
                    </a:schemeClr>
                  </a:solidFill>
                </a:rPr>
                <a:t>2010 Tax Inaction</a:t>
              </a:r>
              <a:br>
                <a:rPr lang="en-US" sz="1600" dirty="0">
                  <a:solidFill>
                    <a:schemeClr val="bg1">
                      <a:lumMod val="50000"/>
                    </a:schemeClr>
                  </a:solidFill>
                </a:rPr>
              </a:br>
              <a:endParaRPr lang="en-US" sz="1600" dirty="0">
                <a:solidFill>
                  <a:schemeClr val="bg1">
                    <a:lumMod val="50000"/>
                  </a:schemeClr>
                </a:solidFill>
              </a:endParaRPr>
            </a:p>
          </p:txBody>
        </p:sp>
        <p:sp>
          <p:nvSpPr>
            <p:cNvPr id="33845" name="Rectangle 28"/>
            <p:cNvSpPr>
              <a:spLocks noChangeArrowheads="1"/>
            </p:cNvSpPr>
            <p:nvPr/>
          </p:nvSpPr>
          <p:spPr bwMode="auto">
            <a:xfrm>
              <a:off x="3552" y="813"/>
              <a:ext cx="1824" cy="366"/>
            </a:xfrm>
            <a:prstGeom prst="rect">
              <a:avLst/>
            </a:prstGeom>
            <a:noFill/>
            <a:ln w="12700" algn="ctr">
              <a:noFill/>
              <a:miter lim="800000"/>
              <a:headEnd/>
              <a:tailEnd/>
            </a:ln>
          </p:spPr>
          <p:txBody>
            <a:bodyPr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Pre and Post-Mortem Estate Planning Strategies, De-Coupling, Formula Failures</a:t>
              </a:r>
            </a:p>
          </p:txBody>
        </p:sp>
      </p:grpSp>
      <p:grpSp>
        <p:nvGrpSpPr>
          <p:cNvPr id="3" name="Group 29"/>
          <p:cNvGrpSpPr>
            <a:grpSpLocks/>
          </p:cNvGrpSpPr>
          <p:nvPr/>
        </p:nvGrpSpPr>
        <p:grpSpPr bwMode="auto">
          <a:xfrm>
            <a:off x="970915" y="2410885"/>
            <a:ext cx="7997825" cy="694479"/>
            <a:chOff x="556" y="1212"/>
            <a:chExt cx="4580" cy="386"/>
          </a:xfrm>
        </p:grpSpPr>
        <p:sp>
          <p:nvSpPr>
            <p:cNvPr id="33840" name="Rectangle 30"/>
            <p:cNvSpPr>
              <a:spLocks noChangeArrowheads="1"/>
            </p:cNvSpPr>
            <p:nvPr/>
          </p:nvSpPr>
          <p:spPr bwMode="auto">
            <a:xfrm>
              <a:off x="556" y="1212"/>
              <a:ext cx="816" cy="246"/>
            </a:xfrm>
            <a:prstGeom prst="rect">
              <a:avLst/>
            </a:prstGeom>
            <a:noFill/>
            <a:ln w="12700" algn="ctr">
              <a:noFill/>
              <a:miter lim="800000"/>
              <a:headEnd/>
              <a:tailEnd/>
            </a:ln>
          </p:spPr>
          <p:txBody>
            <a:bodyPr wrap="none" lIns="0" tIns="0" rIns="0" bIns="0">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Changes in </a:t>
              </a:r>
              <a:br>
                <a:rPr lang="en-US" sz="1600" dirty="0">
                  <a:solidFill>
                    <a:schemeClr val="bg1">
                      <a:lumMod val="50000"/>
                    </a:schemeClr>
                  </a:solidFill>
                </a:rPr>
              </a:br>
              <a:r>
                <a:rPr lang="en-US" sz="1600" dirty="0">
                  <a:solidFill>
                    <a:schemeClr val="bg1">
                      <a:lumMod val="50000"/>
                    </a:schemeClr>
                  </a:solidFill>
                </a:rPr>
                <a:t>Capital Markets</a:t>
              </a:r>
            </a:p>
          </p:txBody>
        </p:sp>
        <p:sp>
          <p:nvSpPr>
            <p:cNvPr id="33841" name="Rectangle 31"/>
            <p:cNvSpPr>
              <a:spLocks noChangeArrowheads="1"/>
            </p:cNvSpPr>
            <p:nvPr/>
          </p:nvSpPr>
          <p:spPr bwMode="auto">
            <a:xfrm>
              <a:off x="1729" y="1228"/>
              <a:ext cx="1607" cy="370"/>
            </a:xfrm>
            <a:prstGeom prst="rect">
              <a:avLst/>
            </a:prstGeom>
            <a:noFill/>
            <a:ln w="12700" algn="ctr">
              <a:noFill/>
              <a:miter lim="800000"/>
              <a:headEnd/>
              <a:tailEnd/>
            </a:ln>
          </p:spPr>
          <p:txBody>
            <a:bodyPr wrap="none"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Prudent Investor Rule</a:t>
              </a:r>
              <a:br>
                <a:rPr lang="en-US" sz="1600" dirty="0">
                  <a:solidFill>
                    <a:schemeClr val="bg1">
                      <a:lumMod val="50000"/>
                    </a:schemeClr>
                  </a:solidFill>
                </a:rPr>
              </a:br>
              <a:r>
                <a:rPr lang="en-US" sz="1600" dirty="0">
                  <a:solidFill>
                    <a:schemeClr val="bg1">
                      <a:lumMod val="50000"/>
                    </a:schemeClr>
                  </a:solidFill>
                </a:rPr>
                <a:t>Uniform Prudent Management </a:t>
              </a:r>
              <a:br>
                <a:rPr lang="en-US" sz="1600" dirty="0">
                  <a:solidFill>
                    <a:schemeClr val="bg1">
                      <a:lumMod val="50000"/>
                    </a:schemeClr>
                  </a:solidFill>
                </a:rPr>
              </a:br>
              <a:r>
                <a:rPr lang="en-US" sz="1600" dirty="0">
                  <a:solidFill>
                    <a:schemeClr val="bg1">
                      <a:lumMod val="50000"/>
                    </a:schemeClr>
                  </a:solidFill>
                </a:rPr>
                <a:t>of Institutional Funds Act</a:t>
              </a:r>
            </a:p>
          </p:txBody>
        </p:sp>
        <p:sp>
          <p:nvSpPr>
            <p:cNvPr id="33842" name="Rectangle 32"/>
            <p:cNvSpPr>
              <a:spLocks noChangeArrowheads="1"/>
            </p:cNvSpPr>
            <p:nvPr/>
          </p:nvSpPr>
          <p:spPr bwMode="auto">
            <a:xfrm>
              <a:off x="3552" y="1228"/>
              <a:ext cx="1584" cy="370"/>
            </a:xfrm>
            <a:prstGeom prst="rect">
              <a:avLst/>
            </a:prstGeom>
            <a:noFill/>
            <a:ln w="12700" algn="ctr">
              <a:noFill/>
              <a:miter lim="800000"/>
              <a:headEnd/>
              <a:tailEnd/>
            </a:ln>
          </p:spPr>
          <p:txBody>
            <a:bodyPr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Evolution of Securities Markets and Asset Management Practices</a:t>
              </a:r>
            </a:p>
          </p:txBody>
        </p:sp>
      </p:grpSp>
      <p:grpSp>
        <p:nvGrpSpPr>
          <p:cNvPr id="4" name="Group 33"/>
          <p:cNvGrpSpPr>
            <a:grpSpLocks/>
          </p:cNvGrpSpPr>
          <p:nvPr/>
        </p:nvGrpSpPr>
        <p:grpSpPr bwMode="auto">
          <a:xfrm>
            <a:off x="977900" y="3294276"/>
            <a:ext cx="7990840" cy="694479"/>
            <a:chOff x="560" y="1672"/>
            <a:chExt cx="4576" cy="386"/>
          </a:xfrm>
        </p:grpSpPr>
        <p:sp>
          <p:nvSpPr>
            <p:cNvPr id="33837" name="Rectangle 34"/>
            <p:cNvSpPr>
              <a:spLocks noChangeArrowheads="1"/>
            </p:cNvSpPr>
            <p:nvPr/>
          </p:nvSpPr>
          <p:spPr bwMode="auto">
            <a:xfrm>
              <a:off x="560" y="1672"/>
              <a:ext cx="859" cy="246"/>
            </a:xfrm>
            <a:prstGeom prst="rect">
              <a:avLst/>
            </a:prstGeom>
            <a:noFill/>
            <a:ln w="12700" algn="ctr">
              <a:noFill/>
              <a:miter lim="800000"/>
              <a:headEnd/>
              <a:tailEnd/>
            </a:ln>
          </p:spPr>
          <p:txBody>
            <a:bodyPr wrap="none" lIns="0" tIns="0" rIns="0" bIns="0">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Decline in Yields</a:t>
              </a:r>
              <a:br>
                <a:rPr lang="en-US" sz="1600" dirty="0">
                  <a:solidFill>
                    <a:schemeClr val="bg1">
                      <a:lumMod val="50000"/>
                    </a:schemeClr>
                  </a:solidFill>
                </a:rPr>
              </a:br>
              <a:endParaRPr lang="en-US" sz="1600" dirty="0">
                <a:solidFill>
                  <a:schemeClr val="bg1">
                    <a:lumMod val="50000"/>
                  </a:schemeClr>
                </a:solidFill>
              </a:endParaRPr>
            </a:p>
          </p:txBody>
        </p:sp>
        <p:sp>
          <p:nvSpPr>
            <p:cNvPr id="33838" name="Rectangle 35"/>
            <p:cNvSpPr>
              <a:spLocks noChangeArrowheads="1"/>
            </p:cNvSpPr>
            <p:nvPr/>
          </p:nvSpPr>
          <p:spPr bwMode="auto">
            <a:xfrm>
              <a:off x="1739" y="1683"/>
              <a:ext cx="1273" cy="246"/>
            </a:xfrm>
            <a:prstGeom prst="rect">
              <a:avLst/>
            </a:prstGeom>
            <a:noFill/>
            <a:ln w="12700" algn="ctr">
              <a:noFill/>
              <a:miter lim="800000"/>
              <a:headEnd/>
              <a:tailEnd/>
            </a:ln>
          </p:spPr>
          <p:txBody>
            <a:bodyPr wrap="none"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Unitrusts and Principal / </a:t>
              </a:r>
              <a:br>
                <a:rPr lang="en-US" sz="1600" dirty="0">
                  <a:solidFill>
                    <a:schemeClr val="bg1">
                      <a:lumMod val="50000"/>
                    </a:schemeClr>
                  </a:solidFill>
                </a:rPr>
              </a:br>
              <a:r>
                <a:rPr lang="en-US" sz="1600" dirty="0">
                  <a:solidFill>
                    <a:schemeClr val="bg1">
                      <a:lumMod val="50000"/>
                    </a:schemeClr>
                  </a:solidFill>
                </a:rPr>
                <a:t>Income Adjustments</a:t>
              </a:r>
            </a:p>
          </p:txBody>
        </p:sp>
        <p:sp>
          <p:nvSpPr>
            <p:cNvPr id="33839" name="Rectangle 36"/>
            <p:cNvSpPr>
              <a:spLocks noChangeArrowheads="1"/>
            </p:cNvSpPr>
            <p:nvPr/>
          </p:nvSpPr>
          <p:spPr bwMode="auto">
            <a:xfrm>
              <a:off x="3552" y="1688"/>
              <a:ext cx="1584" cy="370"/>
            </a:xfrm>
            <a:prstGeom prst="rect">
              <a:avLst/>
            </a:prstGeom>
            <a:noFill/>
            <a:ln w="12700" algn="ctr">
              <a:noFill/>
              <a:miter lim="800000"/>
              <a:headEnd/>
              <a:tailEnd/>
            </a:ln>
          </p:spPr>
          <p:txBody>
            <a:bodyPr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Changes in Asset Allocation,  Distribution Practices, and Taxation of Distributions</a:t>
              </a:r>
            </a:p>
          </p:txBody>
        </p:sp>
      </p:grpSp>
      <p:grpSp>
        <p:nvGrpSpPr>
          <p:cNvPr id="5" name="Group 37"/>
          <p:cNvGrpSpPr>
            <a:grpSpLocks/>
          </p:cNvGrpSpPr>
          <p:nvPr/>
        </p:nvGrpSpPr>
        <p:grpSpPr bwMode="auto">
          <a:xfrm>
            <a:off x="972661" y="4177666"/>
            <a:ext cx="7996079" cy="473181"/>
            <a:chOff x="557" y="2100"/>
            <a:chExt cx="4579" cy="263"/>
          </a:xfrm>
        </p:grpSpPr>
        <p:sp>
          <p:nvSpPr>
            <p:cNvPr id="33834" name="Rectangle 38"/>
            <p:cNvSpPr>
              <a:spLocks noChangeArrowheads="1"/>
            </p:cNvSpPr>
            <p:nvPr/>
          </p:nvSpPr>
          <p:spPr bwMode="auto">
            <a:xfrm>
              <a:off x="557" y="2100"/>
              <a:ext cx="983" cy="246"/>
            </a:xfrm>
            <a:prstGeom prst="rect">
              <a:avLst/>
            </a:prstGeom>
            <a:noFill/>
            <a:ln w="12700" algn="ctr">
              <a:noFill/>
              <a:miter lim="800000"/>
              <a:headEnd/>
              <a:tailEnd/>
            </a:ln>
          </p:spPr>
          <p:txBody>
            <a:bodyPr wrap="none" lIns="0" tIns="0" rIns="0" bIns="0">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Wealth Diminution,</a:t>
              </a:r>
              <a:br>
                <a:rPr lang="en-US" sz="1600" dirty="0">
                  <a:solidFill>
                    <a:schemeClr val="bg1">
                      <a:lumMod val="50000"/>
                    </a:schemeClr>
                  </a:solidFill>
                </a:rPr>
              </a:br>
              <a:r>
                <a:rPr lang="en-US" sz="1600" dirty="0">
                  <a:solidFill>
                    <a:schemeClr val="bg1">
                      <a:lumMod val="50000"/>
                    </a:schemeClr>
                  </a:solidFill>
                </a:rPr>
                <a:t>Reconstitution</a:t>
              </a:r>
            </a:p>
          </p:txBody>
        </p:sp>
        <p:sp>
          <p:nvSpPr>
            <p:cNvPr id="33835" name="Rectangle 39"/>
            <p:cNvSpPr>
              <a:spLocks noChangeArrowheads="1"/>
            </p:cNvSpPr>
            <p:nvPr/>
          </p:nvSpPr>
          <p:spPr bwMode="auto">
            <a:xfrm>
              <a:off x="1741" y="2111"/>
              <a:ext cx="1473" cy="246"/>
            </a:xfrm>
            <a:prstGeom prst="rect">
              <a:avLst/>
            </a:prstGeom>
            <a:noFill/>
            <a:ln w="12700" algn="ctr">
              <a:noFill/>
              <a:miter lim="800000"/>
              <a:headEnd/>
              <a:tailEnd/>
            </a:ln>
          </p:spPr>
          <p:txBody>
            <a:bodyPr wrap="none"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Fiscal and Tax Environment </a:t>
              </a:r>
              <a:br>
                <a:rPr lang="en-US" sz="1600" dirty="0">
                  <a:solidFill>
                    <a:schemeClr val="bg1">
                      <a:lumMod val="50000"/>
                    </a:schemeClr>
                  </a:solidFill>
                </a:rPr>
              </a:br>
              <a:r>
                <a:rPr lang="en-US" sz="1600" dirty="0">
                  <a:solidFill>
                    <a:schemeClr val="bg1">
                      <a:lumMod val="50000"/>
                    </a:schemeClr>
                  </a:solidFill>
                </a:rPr>
                <a:t>Regulatory Environment</a:t>
              </a:r>
            </a:p>
          </p:txBody>
        </p:sp>
        <p:sp>
          <p:nvSpPr>
            <p:cNvPr id="33836" name="Rectangle 40"/>
            <p:cNvSpPr>
              <a:spLocks noChangeArrowheads="1"/>
            </p:cNvSpPr>
            <p:nvPr/>
          </p:nvSpPr>
          <p:spPr bwMode="auto">
            <a:xfrm>
              <a:off x="3552" y="2119"/>
              <a:ext cx="1584" cy="244"/>
            </a:xfrm>
            <a:prstGeom prst="rect">
              <a:avLst/>
            </a:prstGeom>
            <a:noFill/>
            <a:ln w="12700" algn="ctr">
              <a:noFill/>
              <a:miter lim="800000"/>
              <a:headEnd/>
              <a:tailEnd/>
            </a:ln>
          </p:spPr>
          <p:txBody>
            <a:bodyPr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Risk Aversion, Tax Navigation, Wealth Transfer Opportunities</a:t>
              </a:r>
            </a:p>
          </p:txBody>
        </p:sp>
      </p:grpSp>
      <p:grpSp>
        <p:nvGrpSpPr>
          <p:cNvPr id="6" name="Group 41"/>
          <p:cNvGrpSpPr>
            <a:grpSpLocks/>
          </p:cNvGrpSpPr>
          <p:nvPr/>
        </p:nvGrpSpPr>
        <p:grpSpPr bwMode="auto">
          <a:xfrm>
            <a:off x="1003391" y="1252891"/>
            <a:ext cx="6640990" cy="223096"/>
            <a:chOff x="566" y="524"/>
            <a:chExt cx="3803" cy="124"/>
          </a:xfrm>
        </p:grpSpPr>
        <p:sp>
          <p:nvSpPr>
            <p:cNvPr id="33831" name="Text Box 42"/>
            <p:cNvSpPr txBox="1">
              <a:spLocks noChangeArrowheads="1"/>
            </p:cNvSpPr>
            <p:nvPr/>
          </p:nvSpPr>
          <p:spPr bwMode="auto">
            <a:xfrm>
              <a:off x="566" y="524"/>
              <a:ext cx="481" cy="123"/>
            </a:xfrm>
            <a:prstGeom prst="rect">
              <a:avLst/>
            </a:prstGeom>
            <a:noFill/>
            <a:ln w="9525">
              <a:noFill/>
              <a:miter lim="800000"/>
              <a:headEnd/>
              <a:tailEnd/>
            </a:ln>
          </p:spPr>
          <p:txBody>
            <a:bodyPr wrap="none" lIns="0" tIns="0" rIns="0" bIns="0">
              <a:spAutoFit/>
            </a:bodyPr>
            <a:lstStyle/>
            <a:p>
              <a:pPr>
                <a:lnSpc>
                  <a:spcPct val="90000"/>
                </a:lnSpc>
              </a:pPr>
              <a:r>
                <a:rPr lang="en-US" sz="1600" b="1" dirty="0"/>
                <a:t>TRENDS</a:t>
              </a:r>
            </a:p>
          </p:txBody>
        </p:sp>
        <p:sp>
          <p:nvSpPr>
            <p:cNvPr id="33832" name="Text Box 43"/>
            <p:cNvSpPr txBox="1">
              <a:spLocks noChangeArrowheads="1"/>
            </p:cNvSpPr>
            <p:nvPr/>
          </p:nvSpPr>
          <p:spPr bwMode="auto">
            <a:xfrm>
              <a:off x="1742" y="525"/>
              <a:ext cx="1295" cy="123"/>
            </a:xfrm>
            <a:prstGeom prst="rect">
              <a:avLst/>
            </a:prstGeom>
            <a:noFill/>
            <a:ln w="9525">
              <a:noFill/>
              <a:miter lim="800000"/>
              <a:headEnd/>
              <a:tailEnd/>
            </a:ln>
          </p:spPr>
          <p:txBody>
            <a:bodyPr wrap="none" lIns="0" tIns="0" rIns="0" bIns="0">
              <a:spAutoFit/>
            </a:bodyPr>
            <a:lstStyle/>
            <a:p>
              <a:pPr>
                <a:lnSpc>
                  <a:spcPct val="90000"/>
                </a:lnSpc>
              </a:pPr>
              <a:r>
                <a:rPr lang="en-US" sz="1600" b="1" dirty="0"/>
                <a:t>LEGAL ENVIRONMENT</a:t>
              </a:r>
            </a:p>
          </p:txBody>
        </p:sp>
        <p:sp>
          <p:nvSpPr>
            <p:cNvPr id="33833" name="Text Box 44"/>
            <p:cNvSpPr txBox="1">
              <a:spLocks noChangeArrowheads="1"/>
            </p:cNvSpPr>
            <p:nvPr/>
          </p:nvSpPr>
          <p:spPr bwMode="auto">
            <a:xfrm>
              <a:off x="3536" y="524"/>
              <a:ext cx="833" cy="123"/>
            </a:xfrm>
            <a:prstGeom prst="rect">
              <a:avLst/>
            </a:prstGeom>
            <a:noFill/>
            <a:ln w="9525">
              <a:noFill/>
              <a:miter lim="800000"/>
              <a:headEnd/>
              <a:tailEnd/>
            </a:ln>
          </p:spPr>
          <p:txBody>
            <a:bodyPr wrap="none" lIns="0" tIns="0" rIns="0" bIns="0">
              <a:spAutoFit/>
            </a:bodyPr>
            <a:lstStyle/>
            <a:p>
              <a:pPr>
                <a:lnSpc>
                  <a:spcPct val="90000"/>
                </a:lnSpc>
              </a:pPr>
              <a:r>
                <a:rPr lang="en-US" sz="1600" b="1" dirty="0"/>
                <a:t>IMPLICATIONS</a:t>
              </a:r>
            </a:p>
          </p:txBody>
        </p:sp>
      </p:grpSp>
      <p:sp>
        <p:nvSpPr>
          <p:cNvPr id="33822" name="Line 45"/>
          <p:cNvSpPr>
            <a:spLocks noChangeShapeType="1"/>
          </p:cNvSpPr>
          <p:nvPr/>
        </p:nvSpPr>
        <p:spPr bwMode="auto">
          <a:xfrm>
            <a:off x="1014572" y="1523142"/>
            <a:ext cx="8540908" cy="0"/>
          </a:xfrm>
          <a:prstGeom prst="line">
            <a:avLst/>
          </a:prstGeom>
          <a:noFill/>
          <a:ln w="28575">
            <a:solidFill>
              <a:schemeClr val="tx1"/>
            </a:solidFill>
            <a:round/>
            <a:headEnd/>
            <a:tailEnd/>
          </a:ln>
        </p:spPr>
        <p:txBody>
          <a:bodyPr lIns="0" tIns="0" rIns="0" bIns="0">
            <a:spAutoFit/>
          </a:bodyPr>
          <a:lstStyle/>
          <a:p>
            <a:endParaRPr lang="en-US" dirty="0"/>
          </a:p>
        </p:txBody>
      </p:sp>
      <p:sp>
        <p:nvSpPr>
          <p:cNvPr id="33823" name="Line 46"/>
          <p:cNvSpPr>
            <a:spLocks noChangeShapeType="1"/>
          </p:cNvSpPr>
          <p:nvPr/>
        </p:nvSpPr>
        <p:spPr bwMode="auto">
          <a:xfrm>
            <a:off x="1014572" y="2313728"/>
            <a:ext cx="8540908" cy="0"/>
          </a:xfrm>
          <a:prstGeom prst="line">
            <a:avLst/>
          </a:prstGeom>
          <a:noFill/>
          <a:ln w="12700">
            <a:solidFill>
              <a:schemeClr val="tx1"/>
            </a:solidFill>
            <a:round/>
            <a:headEnd/>
            <a:tailEnd/>
          </a:ln>
        </p:spPr>
        <p:txBody>
          <a:bodyPr lIns="0" tIns="0" rIns="0" bIns="0">
            <a:spAutoFit/>
          </a:bodyPr>
          <a:lstStyle/>
          <a:p>
            <a:endParaRPr lang="en-US" dirty="0"/>
          </a:p>
        </p:txBody>
      </p:sp>
      <p:sp>
        <p:nvSpPr>
          <p:cNvPr id="33824" name="Line 47"/>
          <p:cNvSpPr>
            <a:spLocks noChangeShapeType="1"/>
          </p:cNvSpPr>
          <p:nvPr/>
        </p:nvSpPr>
        <p:spPr bwMode="auto">
          <a:xfrm>
            <a:off x="1014572" y="3197120"/>
            <a:ext cx="8540908" cy="0"/>
          </a:xfrm>
          <a:prstGeom prst="line">
            <a:avLst/>
          </a:prstGeom>
          <a:noFill/>
          <a:ln w="12700">
            <a:solidFill>
              <a:schemeClr val="tx1"/>
            </a:solidFill>
            <a:round/>
            <a:headEnd/>
            <a:tailEnd/>
          </a:ln>
        </p:spPr>
        <p:txBody>
          <a:bodyPr lIns="0" tIns="0" rIns="0" bIns="0">
            <a:spAutoFit/>
          </a:bodyPr>
          <a:lstStyle/>
          <a:p>
            <a:endParaRPr lang="en-US" dirty="0"/>
          </a:p>
        </p:txBody>
      </p:sp>
      <p:sp>
        <p:nvSpPr>
          <p:cNvPr id="33825" name="Line 48"/>
          <p:cNvSpPr>
            <a:spLocks noChangeShapeType="1"/>
          </p:cNvSpPr>
          <p:nvPr/>
        </p:nvSpPr>
        <p:spPr bwMode="auto">
          <a:xfrm>
            <a:off x="1014572" y="4078711"/>
            <a:ext cx="8540908" cy="0"/>
          </a:xfrm>
          <a:prstGeom prst="line">
            <a:avLst/>
          </a:prstGeom>
          <a:noFill/>
          <a:ln w="12700">
            <a:solidFill>
              <a:schemeClr val="tx1"/>
            </a:solidFill>
            <a:round/>
            <a:headEnd/>
            <a:tailEnd/>
          </a:ln>
        </p:spPr>
        <p:txBody>
          <a:bodyPr lIns="0" tIns="0" rIns="0" bIns="0">
            <a:spAutoFit/>
          </a:bodyPr>
          <a:lstStyle/>
          <a:p>
            <a:endParaRPr lang="en-US" dirty="0"/>
          </a:p>
        </p:txBody>
      </p:sp>
      <p:grpSp>
        <p:nvGrpSpPr>
          <p:cNvPr id="7" name="Group 49"/>
          <p:cNvGrpSpPr>
            <a:grpSpLocks/>
          </p:cNvGrpSpPr>
          <p:nvPr/>
        </p:nvGrpSpPr>
        <p:grpSpPr bwMode="auto">
          <a:xfrm>
            <a:off x="967423" y="5003482"/>
            <a:ext cx="8420418" cy="665692"/>
            <a:chOff x="554" y="2781"/>
            <a:chExt cx="4822" cy="370"/>
          </a:xfrm>
        </p:grpSpPr>
        <p:sp>
          <p:nvSpPr>
            <p:cNvPr id="33828" name="Rectangle 50"/>
            <p:cNvSpPr>
              <a:spLocks noChangeArrowheads="1"/>
            </p:cNvSpPr>
            <p:nvPr/>
          </p:nvSpPr>
          <p:spPr bwMode="auto">
            <a:xfrm>
              <a:off x="554" y="2784"/>
              <a:ext cx="805" cy="123"/>
            </a:xfrm>
            <a:prstGeom prst="rect">
              <a:avLst/>
            </a:prstGeom>
            <a:noFill/>
            <a:ln w="12700" algn="ctr">
              <a:noFill/>
              <a:miter lim="800000"/>
              <a:headEnd/>
              <a:tailEnd/>
            </a:ln>
          </p:spPr>
          <p:txBody>
            <a:bodyPr wrap="none" lIns="0" tIns="0" rIns="0" bIns="0">
              <a:spAutoFit/>
            </a:bodyPr>
            <a:lstStyle/>
            <a:p>
              <a:pPr algn="l">
                <a:lnSpc>
                  <a:spcPct val="90000"/>
                </a:lnSpc>
                <a:buClr>
                  <a:srgbClr val="C29F1E"/>
                </a:buClr>
                <a:buSzPct val="70000"/>
                <a:buFont typeface="Wingdings" pitchFamily="2" charset="2"/>
                <a:buNone/>
              </a:pPr>
              <a:r>
                <a:rPr lang="en-US" sz="1600" b="1" dirty="0"/>
                <a:t>Client Mobility</a:t>
              </a:r>
            </a:p>
          </p:txBody>
        </p:sp>
        <p:sp>
          <p:nvSpPr>
            <p:cNvPr id="33829" name="Rectangle 51"/>
            <p:cNvSpPr>
              <a:spLocks noChangeArrowheads="1"/>
            </p:cNvSpPr>
            <p:nvPr/>
          </p:nvSpPr>
          <p:spPr bwMode="auto">
            <a:xfrm>
              <a:off x="1734" y="2782"/>
              <a:ext cx="1591" cy="246"/>
            </a:xfrm>
            <a:prstGeom prst="rect">
              <a:avLst/>
            </a:prstGeom>
            <a:noFill/>
            <a:ln w="12700" algn="ctr">
              <a:noFill/>
              <a:miter lim="800000"/>
              <a:headEnd/>
              <a:tailEnd/>
            </a:ln>
          </p:spPr>
          <p:txBody>
            <a:bodyPr wrap="none" lIns="0" tIns="0" rIns="0" bIns="0" anchor="ctr">
              <a:spAutoFit/>
            </a:bodyPr>
            <a:lstStyle/>
            <a:p>
              <a:pPr algn="l">
                <a:lnSpc>
                  <a:spcPct val="90000"/>
                </a:lnSpc>
                <a:buClr>
                  <a:srgbClr val="C29F1E"/>
                </a:buClr>
                <a:buSzPct val="70000"/>
                <a:buFont typeface="Wingdings" pitchFamily="2" charset="2"/>
                <a:buNone/>
              </a:pPr>
              <a:r>
                <a:rPr lang="en-US" sz="1600" b="1" dirty="0"/>
                <a:t>Uniform Trust Laws</a:t>
              </a:r>
              <a:br>
                <a:rPr lang="en-US" sz="1600" b="1" dirty="0"/>
              </a:br>
              <a:r>
                <a:rPr lang="en-US" sz="1600" b="1" dirty="0"/>
                <a:t>Non-Uniform State Tax Laws</a:t>
              </a:r>
            </a:p>
          </p:txBody>
        </p:sp>
        <p:sp>
          <p:nvSpPr>
            <p:cNvPr id="33830" name="Rectangle 52"/>
            <p:cNvSpPr>
              <a:spLocks noChangeArrowheads="1"/>
            </p:cNvSpPr>
            <p:nvPr/>
          </p:nvSpPr>
          <p:spPr bwMode="auto">
            <a:xfrm>
              <a:off x="3552" y="2781"/>
              <a:ext cx="1824" cy="370"/>
            </a:xfrm>
            <a:prstGeom prst="rect">
              <a:avLst/>
            </a:prstGeom>
            <a:noFill/>
            <a:ln w="12700" algn="ctr">
              <a:noFill/>
              <a:miter lim="800000"/>
              <a:headEnd/>
              <a:tailEnd/>
            </a:ln>
          </p:spPr>
          <p:txBody>
            <a:bodyPr lIns="0" tIns="0" rIns="0" bIns="0" anchor="ctr">
              <a:spAutoFit/>
            </a:bodyPr>
            <a:lstStyle/>
            <a:p>
              <a:pPr algn="l">
                <a:lnSpc>
                  <a:spcPct val="90000"/>
                </a:lnSpc>
                <a:buClr>
                  <a:srgbClr val="C29F1E"/>
                </a:buClr>
                <a:buSzPct val="70000"/>
                <a:buFont typeface="Wingdings" pitchFamily="2" charset="2"/>
                <a:buNone/>
              </a:pPr>
              <a:r>
                <a:rPr lang="en-US" sz="1600" b="1" dirty="0"/>
                <a:t>Tax Deterrents &amp; Incentives to Mobility, Changes in Estate Planning &amp; Trust Administration</a:t>
              </a:r>
            </a:p>
          </p:txBody>
        </p:sp>
      </p:grpSp>
      <p:sp>
        <p:nvSpPr>
          <p:cNvPr id="33827" name="Line 53"/>
          <p:cNvSpPr>
            <a:spLocks noChangeShapeType="1"/>
          </p:cNvSpPr>
          <p:nvPr/>
        </p:nvSpPr>
        <p:spPr bwMode="auto">
          <a:xfrm>
            <a:off x="1014572" y="4922520"/>
            <a:ext cx="8540908" cy="0"/>
          </a:xfrm>
          <a:prstGeom prst="line">
            <a:avLst/>
          </a:prstGeom>
          <a:noFill/>
          <a:ln w="12700">
            <a:solidFill>
              <a:schemeClr val="tx1"/>
            </a:solidFill>
            <a:round/>
            <a:headEnd/>
            <a:tailEnd/>
          </a:ln>
        </p:spPr>
        <p:txBody>
          <a:bodyPr lIns="0" tIns="0" rIns="0" bIns="0">
            <a:spAutoFit/>
          </a:bodyPr>
          <a:lstStyle/>
          <a:p>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100" dirty="0" smtClean="0"/>
              <a:t>Uniform State Trust Laws</a:t>
            </a:r>
            <a:endParaRPr lang="en-US" sz="3100" dirty="0"/>
          </a:p>
        </p:txBody>
      </p:sp>
      <p:sp>
        <p:nvSpPr>
          <p:cNvPr id="5" name="Content Placeholder 2"/>
          <p:cNvSpPr>
            <a:spLocks noGrp="1"/>
          </p:cNvSpPr>
          <p:nvPr>
            <p:ph idx="1"/>
          </p:nvPr>
        </p:nvSpPr>
        <p:spPr>
          <a:xfrm>
            <a:off x="339634" y="1711008"/>
            <a:ext cx="9379132" cy="5381729"/>
          </a:xfrm>
        </p:spPr>
        <p:txBody>
          <a:bodyPr/>
          <a:lstStyle/>
          <a:p>
            <a:r>
              <a:rPr lang="en-US" dirty="0" smtClean="0"/>
              <a:t>Prudent investor Rule		           	      		42</a:t>
            </a:r>
          </a:p>
          <a:p>
            <a:pPr>
              <a:buNone/>
            </a:pPr>
            <a:endParaRPr lang="en-US" dirty="0" smtClean="0"/>
          </a:p>
          <a:p>
            <a:r>
              <a:rPr lang="en-US" dirty="0" smtClean="0"/>
              <a:t>Uniform Trust Code				 	24</a:t>
            </a:r>
          </a:p>
          <a:p>
            <a:pPr>
              <a:buNone/>
            </a:pPr>
            <a:endParaRPr lang="en-US" dirty="0" smtClean="0"/>
          </a:p>
          <a:p>
            <a:r>
              <a:rPr lang="en-US" dirty="0" smtClean="0"/>
              <a:t>Uniform Probate Code			      		17</a:t>
            </a:r>
          </a:p>
          <a:p>
            <a:pPr>
              <a:buNone/>
            </a:pPr>
            <a:endParaRPr lang="en-US" dirty="0" smtClean="0"/>
          </a:p>
          <a:p>
            <a:r>
              <a:rPr lang="en-US" dirty="0" smtClean="0"/>
              <a:t>Uniform Principal &amp; Income Act      	               	46</a:t>
            </a:r>
          </a:p>
          <a:p>
            <a:pPr>
              <a:buNone/>
            </a:pPr>
            <a:endParaRPr lang="en-US" dirty="0" smtClean="0"/>
          </a:p>
          <a:p>
            <a:r>
              <a:rPr lang="en-US" dirty="0" smtClean="0"/>
              <a:t>Uniform Transfers to Minors Act	                 		45</a:t>
            </a:r>
          </a:p>
          <a:p>
            <a:endParaRPr lang="en-US" dirty="0" smtClean="0"/>
          </a:p>
          <a:p>
            <a:r>
              <a:rPr lang="en-US" dirty="0" smtClean="0"/>
              <a:t>Uniform Prudent Management of Institutional     		49</a:t>
            </a:r>
          </a:p>
          <a:p>
            <a:pPr>
              <a:buNone/>
            </a:pPr>
            <a:r>
              <a:rPr lang="en-US" dirty="0" smtClean="0"/>
              <a:t>	Funds Act</a:t>
            </a:r>
          </a:p>
          <a:p>
            <a:pPr>
              <a:buNone/>
            </a:pPr>
            <a:endParaRPr lang="en-US" dirty="0" smtClean="0"/>
          </a:p>
          <a:p>
            <a:r>
              <a:rPr lang="en-US" dirty="0" smtClean="0"/>
              <a:t>Uniform Marital Property Act			   	  1</a:t>
            </a:r>
          </a:p>
          <a:p>
            <a:pPr>
              <a:buNone/>
            </a:pPr>
            <a:endParaRPr lang="en-US" dirty="0" smtClean="0"/>
          </a:p>
          <a:p>
            <a:pPr>
              <a:buNone/>
            </a:pPr>
            <a:endParaRPr lang="en-US" dirty="0" smtClean="0"/>
          </a:p>
          <a:p>
            <a:endParaRPr lang="en-US" dirty="0"/>
          </a:p>
        </p:txBody>
      </p:sp>
      <p:sp>
        <p:nvSpPr>
          <p:cNvPr id="6" name="TextBox 5"/>
          <p:cNvSpPr txBox="1"/>
          <p:nvPr/>
        </p:nvSpPr>
        <p:spPr>
          <a:xfrm>
            <a:off x="6370320" y="1281006"/>
            <a:ext cx="2305050" cy="383695"/>
          </a:xfrm>
          <a:prstGeom prst="rect">
            <a:avLst/>
          </a:prstGeom>
          <a:noFill/>
        </p:spPr>
        <p:txBody>
          <a:bodyPr wrap="square" lIns="101882" tIns="50941" rIns="101882" bIns="50941" rtlCol="0">
            <a:spAutoFit/>
          </a:bodyPr>
          <a:lstStyle/>
          <a:p>
            <a:r>
              <a:rPr lang="en-US" sz="1800" b="1" u="sng" dirty="0" smtClean="0"/>
              <a:t>States Enacted</a:t>
            </a:r>
            <a:endParaRPr lang="en-US" sz="1800" b="1" u="sng"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61365" y="184690"/>
            <a:ext cx="8738235" cy="529578"/>
          </a:xfrm>
        </p:spPr>
        <p:txBody>
          <a:bodyPr/>
          <a:lstStyle/>
          <a:p>
            <a:pPr eaLnBrk="1" hangingPunct="1"/>
            <a:r>
              <a:rPr lang="en-US" sz="2800" dirty="0" smtClean="0"/>
              <a:t>Demographic Trends</a:t>
            </a:r>
          </a:p>
        </p:txBody>
      </p:sp>
      <p:sp>
        <p:nvSpPr>
          <p:cNvPr id="34819" name="Line 3"/>
          <p:cNvSpPr>
            <a:spLocks noChangeShapeType="1"/>
          </p:cNvSpPr>
          <p:nvPr/>
        </p:nvSpPr>
        <p:spPr bwMode="auto">
          <a:xfrm>
            <a:off x="1014572" y="1329585"/>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34820" name="Line 4"/>
          <p:cNvSpPr>
            <a:spLocks noChangeShapeType="1"/>
          </p:cNvSpPr>
          <p:nvPr/>
        </p:nvSpPr>
        <p:spPr bwMode="auto">
          <a:xfrm>
            <a:off x="9387840" y="1329585"/>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34821" name="Line 5"/>
          <p:cNvSpPr>
            <a:spLocks noChangeShapeType="1"/>
          </p:cNvSpPr>
          <p:nvPr/>
        </p:nvSpPr>
        <p:spPr bwMode="auto">
          <a:xfrm>
            <a:off x="1014572" y="2142808"/>
            <a:ext cx="2434273" cy="0"/>
          </a:xfrm>
          <a:prstGeom prst="line">
            <a:avLst/>
          </a:prstGeom>
          <a:noFill/>
          <a:ln w="12700">
            <a:noFill/>
            <a:round/>
            <a:headEnd/>
            <a:tailEnd/>
          </a:ln>
        </p:spPr>
        <p:txBody>
          <a:bodyPr lIns="50941" tIns="50941" rIns="50941" bIns="50941">
            <a:spAutoFit/>
          </a:bodyPr>
          <a:lstStyle/>
          <a:p>
            <a:endParaRPr lang="en-US" dirty="0"/>
          </a:p>
        </p:txBody>
      </p:sp>
      <p:sp>
        <p:nvSpPr>
          <p:cNvPr id="34822" name="Line 6"/>
          <p:cNvSpPr>
            <a:spLocks noChangeShapeType="1"/>
          </p:cNvSpPr>
          <p:nvPr/>
        </p:nvSpPr>
        <p:spPr bwMode="auto">
          <a:xfrm>
            <a:off x="1014572" y="2142808"/>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34823" name="Line 7"/>
          <p:cNvSpPr>
            <a:spLocks noChangeShapeType="1"/>
          </p:cNvSpPr>
          <p:nvPr/>
        </p:nvSpPr>
        <p:spPr bwMode="auto">
          <a:xfrm>
            <a:off x="9022874" y="2142808"/>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34824" name="Line 8"/>
          <p:cNvSpPr>
            <a:spLocks noChangeShapeType="1"/>
          </p:cNvSpPr>
          <p:nvPr/>
        </p:nvSpPr>
        <p:spPr bwMode="auto">
          <a:xfrm>
            <a:off x="3448844" y="2142808"/>
            <a:ext cx="2807970" cy="0"/>
          </a:xfrm>
          <a:prstGeom prst="line">
            <a:avLst/>
          </a:prstGeom>
          <a:noFill/>
          <a:ln w="12700">
            <a:noFill/>
            <a:round/>
            <a:headEnd/>
            <a:tailEnd/>
          </a:ln>
        </p:spPr>
        <p:txBody>
          <a:bodyPr lIns="50941" tIns="50941" rIns="50941" bIns="50941">
            <a:spAutoFit/>
          </a:bodyPr>
          <a:lstStyle/>
          <a:p>
            <a:endParaRPr lang="en-US" dirty="0"/>
          </a:p>
        </p:txBody>
      </p:sp>
      <p:sp>
        <p:nvSpPr>
          <p:cNvPr id="34825" name="Line 9"/>
          <p:cNvSpPr>
            <a:spLocks noChangeShapeType="1"/>
          </p:cNvSpPr>
          <p:nvPr/>
        </p:nvSpPr>
        <p:spPr bwMode="auto">
          <a:xfrm>
            <a:off x="6256814" y="2142808"/>
            <a:ext cx="2766060" cy="0"/>
          </a:xfrm>
          <a:prstGeom prst="line">
            <a:avLst/>
          </a:prstGeom>
          <a:noFill/>
          <a:ln w="12700">
            <a:noFill/>
            <a:round/>
            <a:headEnd/>
            <a:tailEnd/>
          </a:ln>
        </p:spPr>
        <p:txBody>
          <a:bodyPr lIns="50941" tIns="50941" rIns="50941" bIns="50941">
            <a:spAutoFit/>
          </a:bodyPr>
          <a:lstStyle/>
          <a:p>
            <a:endParaRPr lang="en-US" dirty="0"/>
          </a:p>
        </p:txBody>
      </p:sp>
      <p:sp>
        <p:nvSpPr>
          <p:cNvPr id="34826" name="Line 10"/>
          <p:cNvSpPr>
            <a:spLocks noChangeShapeType="1"/>
          </p:cNvSpPr>
          <p:nvPr/>
        </p:nvSpPr>
        <p:spPr bwMode="auto">
          <a:xfrm>
            <a:off x="1014572" y="2968625"/>
            <a:ext cx="2434273" cy="0"/>
          </a:xfrm>
          <a:prstGeom prst="line">
            <a:avLst/>
          </a:prstGeom>
          <a:noFill/>
          <a:ln w="12700">
            <a:noFill/>
            <a:round/>
            <a:headEnd/>
            <a:tailEnd/>
          </a:ln>
        </p:spPr>
        <p:txBody>
          <a:bodyPr lIns="50941" tIns="50941" rIns="50941" bIns="50941">
            <a:spAutoFit/>
          </a:bodyPr>
          <a:lstStyle/>
          <a:p>
            <a:endParaRPr lang="en-US" dirty="0"/>
          </a:p>
        </p:txBody>
      </p:sp>
      <p:sp>
        <p:nvSpPr>
          <p:cNvPr id="34827" name="Line 11"/>
          <p:cNvSpPr>
            <a:spLocks noChangeShapeType="1"/>
          </p:cNvSpPr>
          <p:nvPr/>
        </p:nvSpPr>
        <p:spPr bwMode="auto">
          <a:xfrm>
            <a:off x="1014572" y="2968625"/>
            <a:ext cx="0" cy="827617"/>
          </a:xfrm>
          <a:prstGeom prst="line">
            <a:avLst/>
          </a:prstGeom>
          <a:noFill/>
          <a:ln w="12700" cap="sq">
            <a:noFill/>
            <a:round/>
            <a:headEnd/>
            <a:tailEnd/>
          </a:ln>
        </p:spPr>
        <p:txBody>
          <a:bodyPr lIns="50941" tIns="50941" rIns="50941" bIns="50941">
            <a:spAutoFit/>
          </a:bodyPr>
          <a:lstStyle/>
          <a:p>
            <a:endParaRPr lang="en-US" dirty="0"/>
          </a:p>
        </p:txBody>
      </p:sp>
      <p:sp>
        <p:nvSpPr>
          <p:cNvPr id="34828" name="Line 12"/>
          <p:cNvSpPr>
            <a:spLocks noChangeShapeType="1"/>
          </p:cNvSpPr>
          <p:nvPr/>
        </p:nvSpPr>
        <p:spPr bwMode="auto">
          <a:xfrm>
            <a:off x="9022874" y="2968625"/>
            <a:ext cx="0" cy="827617"/>
          </a:xfrm>
          <a:prstGeom prst="line">
            <a:avLst/>
          </a:prstGeom>
          <a:noFill/>
          <a:ln w="12700" cap="sq">
            <a:noFill/>
            <a:round/>
            <a:headEnd/>
            <a:tailEnd/>
          </a:ln>
        </p:spPr>
        <p:txBody>
          <a:bodyPr lIns="50941" tIns="50941" rIns="50941" bIns="50941">
            <a:spAutoFit/>
          </a:bodyPr>
          <a:lstStyle/>
          <a:p>
            <a:endParaRPr lang="en-US" dirty="0"/>
          </a:p>
        </p:txBody>
      </p:sp>
      <p:sp>
        <p:nvSpPr>
          <p:cNvPr id="34829" name="Line 13"/>
          <p:cNvSpPr>
            <a:spLocks noChangeShapeType="1"/>
          </p:cNvSpPr>
          <p:nvPr/>
        </p:nvSpPr>
        <p:spPr bwMode="auto">
          <a:xfrm>
            <a:off x="3448844" y="2968625"/>
            <a:ext cx="2807970" cy="0"/>
          </a:xfrm>
          <a:prstGeom prst="line">
            <a:avLst/>
          </a:prstGeom>
          <a:noFill/>
          <a:ln w="12700">
            <a:noFill/>
            <a:round/>
            <a:headEnd/>
            <a:tailEnd/>
          </a:ln>
        </p:spPr>
        <p:txBody>
          <a:bodyPr lIns="50941" tIns="50941" rIns="50941" bIns="50941">
            <a:spAutoFit/>
          </a:bodyPr>
          <a:lstStyle/>
          <a:p>
            <a:endParaRPr lang="en-US" dirty="0"/>
          </a:p>
        </p:txBody>
      </p:sp>
      <p:sp>
        <p:nvSpPr>
          <p:cNvPr id="34830" name="Line 14"/>
          <p:cNvSpPr>
            <a:spLocks noChangeShapeType="1"/>
          </p:cNvSpPr>
          <p:nvPr/>
        </p:nvSpPr>
        <p:spPr bwMode="auto">
          <a:xfrm>
            <a:off x="6256814" y="2968625"/>
            <a:ext cx="2766060" cy="0"/>
          </a:xfrm>
          <a:prstGeom prst="line">
            <a:avLst/>
          </a:prstGeom>
          <a:noFill/>
          <a:ln w="12700">
            <a:noFill/>
            <a:round/>
            <a:headEnd/>
            <a:tailEnd/>
          </a:ln>
        </p:spPr>
        <p:txBody>
          <a:bodyPr lIns="50941" tIns="50941" rIns="50941" bIns="50941">
            <a:spAutoFit/>
          </a:bodyPr>
          <a:lstStyle/>
          <a:p>
            <a:endParaRPr lang="en-US" dirty="0"/>
          </a:p>
        </p:txBody>
      </p:sp>
      <p:sp>
        <p:nvSpPr>
          <p:cNvPr id="34831" name="Line 15"/>
          <p:cNvSpPr>
            <a:spLocks noChangeShapeType="1"/>
          </p:cNvSpPr>
          <p:nvPr/>
        </p:nvSpPr>
        <p:spPr bwMode="auto">
          <a:xfrm>
            <a:off x="1014572" y="3790845"/>
            <a:ext cx="2434273" cy="0"/>
          </a:xfrm>
          <a:prstGeom prst="line">
            <a:avLst/>
          </a:prstGeom>
          <a:noFill/>
          <a:ln w="12700">
            <a:noFill/>
            <a:round/>
            <a:headEnd/>
            <a:tailEnd/>
          </a:ln>
        </p:spPr>
        <p:txBody>
          <a:bodyPr lIns="50941" tIns="50941" rIns="50941" bIns="50941">
            <a:spAutoFit/>
          </a:bodyPr>
          <a:lstStyle/>
          <a:p>
            <a:endParaRPr lang="en-US" dirty="0"/>
          </a:p>
        </p:txBody>
      </p:sp>
      <p:sp>
        <p:nvSpPr>
          <p:cNvPr id="34832" name="Line 16"/>
          <p:cNvSpPr>
            <a:spLocks noChangeShapeType="1"/>
          </p:cNvSpPr>
          <p:nvPr/>
        </p:nvSpPr>
        <p:spPr bwMode="auto">
          <a:xfrm>
            <a:off x="1014572" y="3790845"/>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34833" name="Line 17"/>
          <p:cNvSpPr>
            <a:spLocks noChangeShapeType="1"/>
          </p:cNvSpPr>
          <p:nvPr/>
        </p:nvSpPr>
        <p:spPr bwMode="auto">
          <a:xfrm>
            <a:off x="9022874" y="3790845"/>
            <a:ext cx="0" cy="825817"/>
          </a:xfrm>
          <a:prstGeom prst="line">
            <a:avLst/>
          </a:prstGeom>
          <a:noFill/>
          <a:ln w="12700" cap="sq">
            <a:noFill/>
            <a:round/>
            <a:headEnd/>
            <a:tailEnd/>
          </a:ln>
        </p:spPr>
        <p:txBody>
          <a:bodyPr lIns="50941" tIns="50941" rIns="50941" bIns="50941">
            <a:spAutoFit/>
          </a:bodyPr>
          <a:lstStyle/>
          <a:p>
            <a:endParaRPr lang="en-US" dirty="0"/>
          </a:p>
        </p:txBody>
      </p:sp>
      <p:sp>
        <p:nvSpPr>
          <p:cNvPr id="34834" name="Line 18"/>
          <p:cNvSpPr>
            <a:spLocks noChangeShapeType="1"/>
          </p:cNvSpPr>
          <p:nvPr/>
        </p:nvSpPr>
        <p:spPr bwMode="auto">
          <a:xfrm>
            <a:off x="3448844" y="3790845"/>
            <a:ext cx="2807970" cy="0"/>
          </a:xfrm>
          <a:prstGeom prst="line">
            <a:avLst/>
          </a:prstGeom>
          <a:noFill/>
          <a:ln w="12700">
            <a:noFill/>
            <a:round/>
            <a:headEnd/>
            <a:tailEnd/>
          </a:ln>
        </p:spPr>
        <p:txBody>
          <a:bodyPr lIns="50941" tIns="50941" rIns="50941" bIns="50941">
            <a:spAutoFit/>
          </a:bodyPr>
          <a:lstStyle/>
          <a:p>
            <a:endParaRPr lang="en-US" dirty="0"/>
          </a:p>
        </p:txBody>
      </p:sp>
      <p:sp>
        <p:nvSpPr>
          <p:cNvPr id="34835" name="Line 19"/>
          <p:cNvSpPr>
            <a:spLocks noChangeShapeType="1"/>
          </p:cNvSpPr>
          <p:nvPr/>
        </p:nvSpPr>
        <p:spPr bwMode="auto">
          <a:xfrm>
            <a:off x="6256814" y="3790845"/>
            <a:ext cx="2766060" cy="0"/>
          </a:xfrm>
          <a:prstGeom prst="line">
            <a:avLst/>
          </a:prstGeom>
          <a:noFill/>
          <a:ln w="12700">
            <a:noFill/>
            <a:round/>
            <a:headEnd/>
            <a:tailEnd/>
          </a:ln>
        </p:spPr>
        <p:txBody>
          <a:bodyPr lIns="50941" tIns="50941" rIns="50941" bIns="50941">
            <a:spAutoFit/>
          </a:bodyPr>
          <a:lstStyle/>
          <a:p>
            <a:endParaRPr lang="en-US" dirty="0"/>
          </a:p>
        </p:txBody>
      </p:sp>
      <p:sp>
        <p:nvSpPr>
          <p:cNvPr id="34836" name="Line 20"/>
          <p:cNvSpPr>
            <a:spLocks noChangeShapeType="1"/>
          </p:cNvSpPr>
          <p:nvPr/>
        </p:nvSpPr>
        <p:spPr bwMode="auto">
          <a:xfrm>
            <a:off x="1014572" y="4607666"/>
            <a:ext cx="2434273" cy="0"/>
          </a:xfrm>
          <a:prstGeom prst="line">
            <a:avLst/>
          </a:prstGeom>
          <a:noFill/>
          <a:ln w="12700">
            <a:noFill/>
            <a:round/>
            <a:headEnd/>
            <a:tailEnd/>
          </a:ln>
        </p:spPr>
        <p:txBody>
          <a:bodyPr lIns="50941" tIns="50941" rIns="50941" bIns="50941">
            <a:spAutoFit/>
          </a:bodyPr>
          <a:lstStyle/>
          <a:p>
            <a:endParaRPr lang="en-US" dirty="0"/>
          </a:p>
        </p:txBody>
      </p:sp>
      <p:sp>
        <p:nvSpPr>
          <p:cNvPr id="34837" name="Line 21"/>
          <p:cNvSpPr>
            <a:spLocks noChangeShapeType="1"/>
          </p:cNvSpPr>
          <p:nvPr/>
        </p:nvSpPr>
        <p:spPr bwMode="auto">
          <a:xfrm>
            <a:off x="1014572" y="4607667"/>
            <a:ext cx="0" cy="1066905"/>
          </a:xfrm>
          <a:prstGeom prst="line">
            <a:avLst/>
          </a:prstGeom>
          <a:noFill/>
          <a:ln w="12700" cap="sq">
            <a:noFill/>
            <a:round/>
            <a:headEnd/>
            <a:tailEnd/>
          </a:ln>
        </p:spPr>
        <p:txBody>
          <a:bodyPr lIns="50941" tIns="50941" rIns="50941" bIns="50941">
            <a:spAutoFit/>
          </a:bodyPr>
          <a:lstStyle/>
          <a:p>
            <a:endParaRPr lang="en-US" dirty="0"/>
          </a:p>
        </p:txBody>
      </p:sp>
      <p:sp>
        <p:nvSpPr>
          <p:cNvPr id="34838" name="Line 22"/>
          <p:cNvSpPr>
            <a:spLocks noChangeShapeType="1"/>
          </p:cNvSpPr>
          <p:nvPr/>
        </p:nvSpPr>
        <p:spPr bwMode="auto">
          <a:xfrm>
            <a:off x="9022874" y="4607667"/>
            <a:ext cx="0" cy="1066905"/>
          </a:xfrm>
          <a:prstGeom prst="line">
            <a:avLst/>
          </a:prstGeom>
          <a:noFill/>
          <a:ln w="12700" cap="sq">
            <a:noFill/>
            <a:round/>
            <a:headEnd/>
            <a:tailEnd/>
          </a:ln>
        </p:spPr>
        <p:txBody>
          <a:bodyPr lIns="50941" tIns="50941" rIns="50941" bIns="50941">
            <a:spAutoFit/>
          </a:bodyPr>
          <a:lstStyle/>
          <a:p>
            <a:endParaRPr lang="en-US" dirty="0"/>
          </a:p>
        </p:txBody>
      </p:sp>
      <p:sp>
        <p:nvSpPr>
          <p:cNvPr id="34839" name="Line 23"/>
          <p:cNvSpPr>
            <a:spLocks noChangeShapeType="1"/>
          </p:cNvSpPr>
          <p:nvPr/>
        </p:nvSpPr>
        <p:spPr bwMode="auto">
          <a:xfrm>
            <a:off x="3448844" y="4607666"/>
            <a:ext cx="2807970" cy="0"/>
          </a:xfrm>
          <a:prstGeom prst="line">
            <a:avLst/>
          </a:prstGeom>
          <a:noFill/>
          <a:ln w="12700">
            <a:noFill/>
            <a:round/>
            <a:headEnd/>
            <a:tailEnd/>
          </a:ln>
        </p:spPr>
        <p:txBody>
          <a:bodyPr lIns="50941" tIns="50941" rIns="50941" bIns="50941">
            <a:spAutoFit/>
          </a:bodyPr>
          <a:lstStyle/>
          <a:p>
            <a:endParaRPr lang="en-US" dirty="0"/>
          </a:p>
        </p:txBody>
      </p:sp>
      <p:sp>
        <p:nvSpPr>
          <p:cNvPr id="34840" name="Line 24"/>
          <p:cNvSpPr>
            <a:spLocks noChangeShapeType="1"/>
          </p:cNvSpPr>
          <p:nvPr/>
        </p:nvSpPr>
        <p:spPr bwMode="auto">
          <a:xfrm>
            <a:off x="6256814" y="4607666"/>
            <a:ext cx="2766060" cy="0"/>
          </a:xfrm>
          <a:prstGeom prst="line">
            <a:avLst/>
          </a:prstGeom>
          <a:noFill/>
          <a:ln w="12700">
            <a:noFill/>
            <a:round/>
            <a:headEnd/>
            <a:tailEnd/>
          </a:ln>
        </p:spPr>
        <p:txBody>
          <a:bodyPr lIns="50941" tIns="50941" rIns="50941" bIns="50941">
            <a:spAutoFit/>
          </a:bodyPr>
          <a:lstStyle/>
          <a:p>
            <a:endParaRPr lang="en-US" dirty="0"/>
          </a:p>
        </p:txBody>
      </p:sp>
      <p:grpSp>
        <p:nvGrpSpPr>
          <p:cNvPr id="2" name="Group 25"/>
          <p:cNvGrpSpPr>
            <a:grpSpLocks/>
          </p:cNvGrpSpPr>
          <p:nvPr/>
        </p:nvGrpSpPr>
        <p:grpSpPr bwMode="auto">
          <a:xfrm>
            <a:off x="986631" y="1527493"/>
            <a:ext cx="8401209" cy="692679"/>
            <a:chOff x="565" y="760"/>
            <a:chExt cx="4811" cy="385"/>
          </a:xfrm>
        </p:grpSpPr>
        <p:sp>
          <p:nvSpPr>
            <p:cNvPr id="34872" name="Rectangle 26"/>
            <p:cNvSpPr>
              <a:spLocks noChangeArrowheads="1"/>
            </p:cNvSpPr>
            <p:nvPr/>
          </p:nvSpPr>
          <p:spPr bwMode="auto">
            <a:xfrm>
              <a:off x="565" y="760"/>
              <a:ext cx="761" cy="246"/>
            </a:xfrm>
            <a:prstGeom prst="rect">
              <a:avLst/>
            </a:prstGeom>
            <a:noFill/>
            <a:ln w="12700" algn="ctr">
              <a:noFill/>
              <a:miter lim="800000"/>
              <a:headEnd/>
              <a:tailEnd/>
            </a:ln>
          </p:spPr>
          <p:txBody>
            <a:bodyPr wrap="none" lIns="0" tIns="0" rIns="0" bIns="0">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Death &amp; Taxes</a:t>
              </a:r>
              <a:br>
                <a:rPr lang="en-US" sz="1600" dirty="0">
                  <a:solidFill>
                    <a:schemeClr val="bg1">
                      <a:lumMod val="50000"/>
                    </a:schemeClr>
                  </a:solidFill>
                </a:rPr>
              </a:br>
              <a:endParaRPr lang="en-US" sz="1600" dirty="0">
                <a:solidFill>
                  <a:schemeClr val="bg1">
                    <a:lumMod val="50000"/>
                  </a:schemeClr>
                </a:solidFill>
              </a:endParaRPr>
            </a:p>
          </p:txBody>
        </p:sp>
        <p:sp>
          <p:nvSpPr>
            <p:cNvPr id="34873" name="Rectangle 27"/>
            <p:cNvSpPr>
              <a:spLocks noChangeArrowheads="1"/>
            </p:cNvSpPr>
            <p:nvPr/>
          </p:nvSpPr>
          <p:spPr bwMode="auto">
            <a:xfrm>
              <a:off x="1745" y="771"/>
              <a:ext cx="1271" cy="370"/>
            </a:xfrm>
            <a:prstGeom prst="rect">
              <a:avLst/>
            </a:prstGeom>
            <a:noFill/>
            <a:ln w="12700" algn="ctr">
              <a:noFill/>
              <a:miter lim="800000"/>
              <a:headEnd/>
              <a:tailEnd/>
            </a:ln>
          </p:spPr>
          <p:txBody>
            <a:bodyPr wrap="none"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2001 Tax Act (EGTRRA)</a:t>
              </a:r>
            </a:p>
            <a:p>
              <a:pPr algn="l">
                <a:lnSpc>
                  <a:spcPct val="90000"/>
                </a:lnSpc>
                <a:buClr>
                  <a:srgbClr val="C29F1E"/>
                </a:buClr>
                <a:buSzPct val="70000"/>
                <a:buFont typeface="Wingdings" pitchFamily="2" charset="2"/>
                <a:buNone/>
              </a:pPr>
              <a:r>
                <a:rPr lang="en-US" sz="1600" dirty="0">
                  <a:solidFill>
                    <a:schemeClr val="bg1">
                      <a:lumMod val="50000"/>
                    </a:schemeClr>
                  </a:solidFill>
                </a:rPr>
                <a:t>2010 Tax Inaction</a:t>
              </a:r>
              <a:br>
                <a:rPr lang="en-US" sz="1600" dirty="0">
                  <a:solidFill>
                    <a:schemeClr val="bg1">
                      <a:lumMod val="50000"/>
                    </a:schemeClr>
                  </a:solidFill>
                </a:rPr>
              </a:br>
              <a:endParaRPr lang="en-US" sz="1600" dirty="0">
                <a:solidFill>
                  <a:schemeClr val="bg1">
                    <a:lumMod val="50000"/>
                  </a:schemeClr>
                </a:solidFill>
              </a:endParaRPr>
            </a:p>
          </p:txBody>
        </p:sp>
        <p:sp>
          <p:nvSpPr>
            <p:cNvPr id="34874" name="Rectangle 28"/>
            <p:cNvSpPr>
              <a:spLocks noChangeArrowheads="1"/>
            </p:cNvSpPr>
            <p:nvPr/>
          </p:nvSpPr>
          <p:spPr bwMode="auto">
            <a:xfrm>
              <a:off x="3552" y="779"/>
              <a:ext cx="1824" cy="366"/>
            </a:xfrm>
            <a:prstGeom prst="rect">
              <a:avLst/>
            </a:prstGeom>
            <a:noFill/>
            <a:ln w="12700" algn="ctr">
              <a:noFill/>
              <a:miter lim="800000"/>
              <a:headEnd/>
              <a:tailEnd/>
            </a:ln>
          </p:spPr>
          <p:txBody>
            <a:bodyPr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Pre and Post-Mortem Estate Planning Strategies, De-Coupling, Formula Failures</a:t>
              </a:r>
            </a:p>
          </p:txBody>
        </p:sp>
      </p:grpSp>
      <p:grpSp>
        <p:nvGrpSpPr>
          <p:cNvPr id="3" name="Group 29"/>
          <p:cNvGrpSpPr>
            <a:grpSpLocks/>
          </p:cNvGrpSpPr>
          <p:nvPr/>
        </p:nvGrpSpPr>
        <p:grpSpPr bwMode="auto">
          <a:xfrm>
            <a:off x="970915" y="2410885"/>
            <a:ext cx="7997825" cy="694479"/>
            <a:chOff x="556" y="1212"/>
            <a:chExt cx="4580" cy="386"/>
          </a:xfrm>
        </p:grpSpPr>
        <p:sp>
          <p:nvSpPr>
            <p:cNvPr id="34869" name="Rectangle 30"/>
            <p:cNvSpPr>
              <a:spLocks noChangeArrowheads="1"/>
            </p:cNvSpPr>
            <p:nvPr/>
          </p:nvSpPr>
          <p:spPr bwMode="auto">
            <a:xfrm>
              <a:off x="556" y="1212"/>
              <a:ext cx="816" cy="246"/>
            </a:xfrm>
            <a:prstGeom prst="rect">
              <a:avLst/>
            </a:prstGeom>
            <a:noFill/>
            <a:ln w="12700" algn="ctr">
              <a:noFill/>
              <a:miter lim="800000"/>
              <a:headEnd/>
              <a:tailEnd/>
            </a:ln>
          </p:spPr>
          <p:txBody>
            <a:bodyPr wrap="none" lIns="0" tIns="0" rIns="0" bIns="0">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Changes in </a:t>
              </a:r>
              <a:br>
                <a:rPr lang="en-US" sz="1600" dirty="0">
                  <a:solidFill>
                    <a:schemeClr val="bg1">
                      <a:lumMod val="50000"/>
                    </a:schemeClr>
                  </a:solidFill>
                </a:rPr>
              </a:br>
              <a:r>
                <a:rPr lang="en-US" sz="1600" dirty="0">
                  <a:solidFill>
                    <a:schemeClr val="bg1">
                      <a:lumMod val="50000"/>
                    </a:schemeClr>
                  </a:solidFill>
                </a:rPr>
                <a:t>Capital Markets</a:t>
              </a:r>
            </a:p>
          </p:txBody>
        </p:sp>
        <p:sp>
          <p:nvSpPr>
            <p:cNvPr id="34870" name="Rectangle 31"/>
            <p:cNvSpPr>
              <a:spLocks noChangeArrowheads="1"/>
            </p:cNvSpPr>
            <p:nvPr/>
          </p:nvSpPr>
          <p:spPr bwMode="auto">
            <a:xfrm>
              <a:off x="1729" y="1228"/>
              <a:ext cx="1607" cy="370"/>
            </a:xfrm>
            <a:prstGeom prst="rect">
              <a:avLst/>
            </a:prstGeom>
            <a:noFill/>
            <a:ln w="12700" algn="ctr">
              <a:noFill/>
              <a:miter lim="800000"/>
              <a:headEnd/>
              <a:tailEnd/>
            </a:ln>
          </p:spPr>
          <p:txBody>
            <a:bodyPr wrap="none"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Prudent Investor Rule</a:t>
              </a:r>
              <a:br>
                <a:rPr lang="en-US" sz="1600" dirty="0">
                  <a:solidFill>
                    <a:schemeClr val="bg1">
                      <a:lumMod val="50000"/>
                    </a:schemeClr>
                  </a:solidFill>
                </a:rPr>
              </a:br>
              <a:r>
                <a:rPr lang="en-US" sz="1600" dirty="0">
                  <a:solidFill>
                    <a:schemeClr val="bg1">
                      <a:lumMod val="50000"/>
                    </a:schemeClr>
                  </a:solidFill>
                </a:rPr>
                <a:t>Uniform Prudent Management </a:t>
              </a:r>
              <a:br>
                <a:rPr lang="en-US" sz="1600" dirty="0">
                  <a:solidFill>
                    <a:schemeClr val="bg1">
                      <a:lumMod val="50000"/>
                    </a:schemeClr>
                  </a:solidFill>
                </a:rPr>
              </a:br>
              <a:r>
                <a:rPr lang="en-US" sz="1600" dirty="0">
                  <a:solidFill>
                    <a:schemeClr val="bg1">
                      <a:lumMod val="50000"/>
                    </a:schemeClr>
                  </a:solidFill>
                </a:rPr>
                <a:t>of Institutional Funds Act</a:t>
              </a:r>
            </a:p>
          </p:txBody>
        </p:sp>
        <p:sp>
          <p:nvSpPr>
            <p:cNvPr id="34871" name="Rectangle 32"/>
            <p:cNvSpPr>
              <a:spLocks noChangeArrowheads="1"/>
            </p:cNvSpPr>
            <p:nvPr/>
          </p:nvSpPr>
          <p:spPr bwMode="auto">
            <a:xfrm>
              <a:off x="3552" y="1228"/>
              <a:ext cx="1584" cy="370"/>
            </a:xfrm>
            <a:prstGeom prst="rect">
              <a:avLst/>
            </a:prstGeom>
            <a:noFill/>
            <a:ln w="12700" algn="ctr">
              <a:noFill/>
              <a:miter lim="800000"/>
              <a:headEnd/>
              <a:tailEnd/>
            </a:ln>
          </p:spPr>
          <p:txBody>
            <a:bodyPr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Evolution of Securities Markets and Asset Management Practices</a:t>
              </a:r>
            </a:p>
          </p:txBody>
        </p:sp>
      </p:grpSp>
      <p:grpSp>
        <p:nvGrpSpPr>
          <p:cNvPr id="4" name="Group 33"/>
          <p:cNvGrpSpPr>
            <a:grpSpLocks/>
          </p:cNvGrpSpPr>
          <p:nvPr/>
        </p:nvGrpSpPr>
        <p:grpSpPr bwMode="auto">
          <a:xfrm>
            <a:off x="977900" y="3294276"/>
            <a:ext cx="7990840" cy="694479"/>
            <a:chOff x="560" y="1672"/>
            <a:chExt cx="4576" cy="386"/>
          </a:xfrm>
        </p:grpSpPr>
        <p:sp>
          <p:nvSpPr>
            <p:cNvPr id="34866" name="Rectangle 34"/>
            <p:cNvSpPr>
              <a:spLocks noChangeArrowheads="1"/>
            </p:cNvSpPr>
            <p:nvPr/>
          </p:nvSpPr>
          <p:spPr bwMode="auto">
            <a:xfrm>
              <a:off x="560" y="1672"/>
              <a:ext cx="859" cy="246"/>
            </a:xfrm>
            <a:prstGeom prst="rect">
              <a:avLst/>
            </a:prstGeom>
            <a:noFill/>
            <a:ln w="12700" algn="ctr">
              <a:noFill/>
              <a:miter lim="800000"/>
              <a:headEnd/>
              <a:tailEnd/>
            </a:ln>
          </p:spPr>
          <p:txBody>
            <a:bodyPr wrap="none" lIns="0" tIns="0" rIns="0" bIns="0">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Decline in Yields</a:t>
              </a:r>
              <a:br>
                <a:rPr lang="en-US" sz="1600" dirty="0">
                  <a:solidFill>
                    <a:schemeClr val="bg1">
                      <a:lumMod val="50000"/>
                    </a:schemeClr>
                  </a:solidFill>
                </a:rPr>
              </a:br>
              <a:endParaRPr lang="en-US" sz="1600" dirty="0">
                <a:solidFill>
                  <a:schemeClr val="bg1">
                    <a:lumMod val="50000"/>
                  </a:schemeClr>
                </a:solidFill>
              </a:endParaRPr>
            </a:p>
          </p:txBody>
        </p:sp>
        <p:sp>
          <p:nvSpPr>
            <p:cNvPr id="34867" name="Rectangle 35"/>
            <p:cNvSpPr>
              <a:spLocks noChangeArrowheads="1"/>
            </p:cNvSpPr>
            <p:nvPr/>
          </p:nvSpPr>
          <p:spPr bwMode="auto">
            <a:xfrm>
              <a:off x="1739" y="1683"/>
              <a:ext cx="1273" cy="246"/>
            </a:xfrm>
            <a:prstGeom prst="rect">
              <a:avLst/>
            </a:prstGeom>
            <a:noFill/>
            <a:ln w="12700" algn="ctr">
              <a:noFill/>
              <a:miter lim="800000"/>
              <a:headEnd/>
              <a:tailEnd/>
            </a:ln>
          </p:spPr>
          <p:txBody>
            <a:bodyPr wrap="none"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Unitrusts and Principal / </a:t>
              </a:r>
              <a:br>
                <a:rPr lang="en-US" sz="1600" dirty="0">
                  <a:solidFill>
                    <a:schemeClr val="bg1">
                      <a:lumMod val="50000"/>
                    </a:schemeClr>
                  </a:solidFill>
                </a:rPr>
              </a:br>
              <a:r>
                <a:rPr lang="en-US" sz="1600" dirty="0">
                  <a:solidFill>
                    <a:schemeClr val="bg1">
                      <a:lumMod val="50000"/>
                    </a:schemeClr>
                  </a:solidFill>
                </a:rPr>
                <a:t>Income Adjustments</a:t>
              </a:r>
            </a:p>
          </p:txBody>
        </p:sp>
        <p:sp>
          <p:nvSpPr>
            <p:cNvPr id="34868" name="Rectangle 36"/>
            <p:cNvSpPr>
              <a:spLocks noChangeArrowheads="1"/>
            </p:cNvSpPr>
            <p:nvPr/>
          </p:nvSpPr>
          <p:spPr bwMode="auto">
            <a:xfrm>
              <a:off x="3552" y="1688"/>
              <a:ext cx="1584" cy="370"/>
            </a:xfrm>
            <a:prstGeom prst="rect">
              <a:avLst/>
            </a:prstGeom>
            <a:noFill/>
            <a:ln w="12700" algn="ctr">
              <a:noFill/>
              <a:miter lim="800000"/>
              <a:headEnd/>
              <a:tailEnd/>
            </a:ln>
          </p:spPr>
          <p:txBody>
            <a:bodyPr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Changes in Asset Allocation,  Distribution Practices, and Taxation of Distributions</a:t>
              </a:r>
            </a:p>
          </p:txBody>
        </p:sp>
      </p:grpSp>
      <p:grpSp>
        <p:nvGrpSpPr>
          <p:cNvPr id="5" name="Group 37"/>
          <p:cNvGrpSpPr>
            <a:grpSpLocks/>
          </p:cNvGrpSpPr>
          <p:nvPr/>
        </p:nvGrpSpPr>
        <p:grpSpPr bwMode="auto">
          <a:xfrm>
            <a:off x="972661" y="4177666"/>
            <a:ext cx="7996079" cy="473181"/>
            <a:chOff x="557" y="2100"/>
            <a:chExt cx="4579" cy="263"/>
          </a:xfrm>
        </p:grpSpPr>
        <p:sp>
          <p:nvSpPr>
            <p:cNvPr id="34863" name="Rectangle 38"/>
            <p:cNvSpPr>
              <a:spLocks noChangeArrowheads="1"/>
            </p:cNvSpPr>
            <p:nvPr/>
          </p:nvSpPr>
          <p:spPr bwMode="auto">
            <a:xfrm>
              <a:off x="557" y="2100"/>
              <a:ext cx="983" cy="246"/>
            </a:xfrm>
            <a:prstGeom prst="rect">
              <a:avLst/>
            </a:prstGeom>
            <a:noFill/>
            <a:ln w="12700" algn="ctr">
              <a:noFill/>
              <a:miter lim="800000"/>
              <a:headEnd/>
              <a:tailEnd/>
            </a:ln>
          </p:spPr>
          <p:txBody>
            <a:bodyPr wrap="none" lIns="0" tIns="0" rIns="0" bIns="0">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Wealth Diminution,</a:t>
              </a:r>
              <a:br>
                <a:rPr lang="en-US" sz="1600" dirty="0">
                  <a:solidFill>
                    <a:schemeClr val="bg1">
                      <a:lumMod val="50000"/>
                    </a:schemeClr>
                  </a:solidFill>
                </a:rPr>
              </a:br>
              <a:r>
                <a:rPr lang="en-US" sz="1600" dirty="0">
                  <a:solidFill>
                    <a:schemeClr val="bg1">
                      <a:lumMod val="50000"/>
                    </a:schemeClr>
                  </a:solidFill>
                </a:rPr>
                <a:t>Reconstitution</a:t>
              </a:r>
            </a:p>
          </p:txBody>
        </p:sp>
        <p:sp>
          <p:nvSpPr>
            <p:cNvPr id="34864" name="Rectangle 39"/>
            <p:cNvSpPr>
              <a:spLocks noChangeArrowheads="1"/>
            </p:cNvSpPr>
            <p:nvPr/>
          </p:nvSpPr>
          <p:spPr bwMode="auto">
            <a:xfrm>
              <a:off x="1741" y="2111"/>
              <a:ext cx="1473" cy="246"/>
            </a:xfrm>
            <a:prstGeom prst="rect">
              <a:avLst/>
            </a:prstGeom>
            <a:noFill/>
            <a:ln w="12700" algn="ctr">
              <a:noFill/>
              <a:miter lim="800000"/>
              <a:headEnd/>
              <a:tailEnd/>
            </a:ln>
          </p:spPr>
          <p:txBody>
            <a:bodyPr wrap="none"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Fiscal and Tax Environment </a:t>
              </a:r>
              <a:br>
                <a:rPr lang="en-US" sz="1600" dirty="0">
                  <a:solidFill>
                    <a:schemeClr val="bg1">
                      <a:lumMod val="50000"/>
                    </a:schemeClr>
                  </a:solidFill>
                </a:rPr>
              </a:br>
              <a:r>
                <a:rPr lang="en-US" sz="1600" dirty="0">
                  <a:solidFill>
                    <a:schemeClr val="bg1">
                      <a:lumMod val="50000"/>
                    </a:schemeClr>
                  </a:solidFill>
                </a:rPr>
                <a:t>Regulatory Environment</a:t>
              </a:r>
            </a:p>
          </p:txBody>
        </p:sp>
        <p:sp>
          <p:nvSpPr>
            <p:cNvPr id="34865" name="Rectangle 40"/>
            <p:cNvSpPr>
              <a:spLocks noChangeArrowheads="1"/>
            </p:cNvSpPr>
            <p:nvPr/>
          </p:nvSpPr>
          <p:spPr bwMode="auto">
            <a:xfrm>
              <a:off x="3552" y="2119"/>
              <a:ext cx="1584" cy="244"/>
            </a:xfrm>
            <a:prstGeom prst="rect">
              <a:avLst/>
            </a:prstGeom>
            <a:noFill/>
            <a:ln w="12700" algn="ctr">
              <a:noFill/>
              <a:miter lim="800000"/>
              <a:headEnd/>
              <a:tailEnd/>
            </a:ln>
          </p:spPr>
          <p:txBody>
            <a:bodyPr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Risk Aversion, Tax Navigation, Wealth Transfer Opportunities</a:t>
              </a:r>
            </a:p>
          </p:txBody>
        </p:sp>
      </p:grpSp>
      <p:grpSp>
        <p:nvGrpSpPr>
          <p:cNvPr id="6" name="Group 41"/>
          <p:cNvGrpSpPr>
            <a:grpSpLocks/>
          </p:cNvGrpSpPr>
          <p:nvPr/>
        </p:nvGrpSpPr>
        <p:grpSpPr bwMode="auto">
          <a:xfrm>
            <a:off x="976154" y="4944107"/>
            <a:ext cx="7992586" cy="886988"/>
            <a:chOff x="559" y="2748"/>
            <a:chExt cx="4577" cy="493"/>
          </a:xfrm>
        </p:grpSpPr>
        <p:sp>
          <p:nvSpPr>
            <p:cNvPr id="34860" name="Rectangle 42"/>
            <p:cNvSpPr>
              <a:spLocks noChangeArrowheads="1"/>
            </p:cNvSpPr>
            <p:nvPr/>
          </p:nvSpPr>
          <p:spPr bwMode="auto">
            <a:xfrm>
              <a:off x="559" y="2813"/>
              <a:ext cx="730" cy="123"/>
            </a:xfrm>
            <a:prstGeom prst="rect">
              <a:avLst/>
            </a:prstGeom>
            <a:noFill/>
            <a:ln w="12700" algn="ctr">
              <a:noFill/>
              <a:miter lim="800000"/>
              <a:headEnd/>
              <a:tailEnd/>
            </a:ln>
          </p:spPr>
          <p:txBody>
            <a:bodyPr wrap="none" lIns="0" tIns="0" rIns="0" bIns="0">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Client Mobility</a:t>
              </a:r>
            </a:p>
          </p:txBody>
        </p:sp>
        <p:sp>
          <p:nvSpPr>
            <p:cNvPr id="34861" name="Rectangle 43"/>
            <p:cNvSpPr>
              <a:spLocks noChangeArrowheads="1"/>
            </p:cNvSpPr>
            <p:nvPr/>
          </p:nvSpPr>
          <p:spPr bwMode="auto">
            <a:xfrm>
              <a:off x="1740" y="2811"/>
              <a:ext cx="1493" cy="246"/>
            </a:xfrm>
            <a:prstGeom prst="rect">
              <a:avLst/>
            </a:prstGeom>
            <a:noFill/>
            <a:ln w="12700" algn="ctr">
              <a:noFill/>
              <a:miter lim="800000"/>
              <a:headEnd/>
              <a:tailEnd/>
            </a:ln>
          </p:spPr>
          <p:txBody>
            <a:bodyPr wrap="none"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Uniform Trust Laws</a:t>
              </a:r>
              <a:br>
                <a:rPr lang="en-US" sz="1600" dirty="0">
                  <a:solidFill>
                    <a:schemeClr val="bg1">
                      <a:lumMod val="50000"/>
                    </a:schemeClr>
                  </a:solidFill>
                </a:rPr>
              </a:br>
              <a:r>
                <a:rPr lang="en-US" sz="1600" dirty="0">
                  <a:solidFill>
                    <a:schemeClr val="bg1">
                      <a:lumMod val="50000"/>
                    </a:schemeClr>
                  </a:solidFill>
                </a:rPr>
                <a:t>Non-Uniform State Tax Laws</a:t>
              </a:r>
            </a:p>
          </p:txBody>
        </p:sp>
        <p:sp>
          <p:nvSpPr>
            <p:cNvPr id="34862" name="Rectangle 44"/>
            <p:cNvSpPr>
              <a:spLocks noChangeArrowheads="1"/>
            </p:cNvSpPr>
            <p:nvPr/>
          </p:nvSpPr>
          <p:spPr bwMode="auto">
            <a:xfrm>
              <a:off x="3552" y="2748"/>
              <a:ext cx="1584" cy="493"/>
            </a:xfrm>
            <a:prstGeom prst="rect">
              <a:avLst/>
            </a:prstGeom>
            <a:noFill/>
            <a:ln w="12700" algn="ctr">
              <a:noFill/>
              <a:miter lim="800000"/>
              <a:headEnd/>
              <a:tailEnd/>
            </a:ln>
          </p:spPr>
          <p:txBody>
            <a:bodyPr lIns="0" tIns="0" rIns="0" bIns="0" anchor="ctr">
              <a:spAutoFit/>
            </a:bodyPr>
            <a:lstStyle/>
            <a:p>
              <a:pPr algn="l">
                <a:lnSpc>
                  <a:spcPct val="90000"/>
                </a:lnSpc>
                <a:buClr>
                  <a:srgbClr val="C29F1E"/>
                </a:buClr>
                <a:buSzPct val="70000"/>
                <a:buFont typeface="Wingdings" pitchFamily="2" charset="2"/>
                <a:buNone/>
              </a:pPr>
              <a:r>
                <a:rPr lang="en-US" sz="1600" dirty="0">
                  <a:solidFill>
                    <a:schemeClr val="bg1">
                      <a:lumMod val="50000"/>
                    </a:schemeClr>
                  </a:solidFill>
                </a:rPr>
                <a:t>Tax Deterrents &amp; Incentives to Mobility, Changes in Estate Planning &amp; Trust Administration</a:t>
              </a:r>
            </a:p>
          </p:txBody>
        </p:sp>
      </p:grpSp>
      <p:grpSp>
        <p:nvGrpSpPr>
          <p:cNvPr id="7" name="Group 45"/>
          <p:cNvGrpSpPr>
            <a:grpSpLocks/>
          </p:cNvGrpSpPr>
          <p:nvPr/>
        </p:nvGrpSpPr>
        <p:grpSpPr bwMode="auto">
          <a:xfrm>
            <a:off x="963930" y="5944452"/>
            <a:ext cx="9094470" cy="886990"/>
            <a:chOff x="552" y="3304"/>
            <a:chExt cx="5208" cy="493"/>
          </a:xfrm>
        </p:grpSpPr>
        <p:sp>
          <p:nvSpPr>
            <p:cNvPr id="34857" name="Text Box 46"/>
            <p:cNvSpPr txBox="1">
              <a:spLocks noChangeArrowheads="1"/>
            </p:cNvSpPr>
            <p:nvPr/>
          </p:nvSpPr>
          <p:spPr bwMode="auto">
            <a:xfrm>
              <a:off x="552" y="3304"/>
              <a:ext cx="928" cy="246"/>
            </a:xfrm>
            <a:prstGeom prst="rect">
              <a:avLst/>
            </a:prstGeom>
            <a:noFill/>
            <a:ln w="9525">
              <a:noFill/>
              <a:miter lim="800000"/>
              <a:headEnd/>
              <a:tailEnd/>
            </a:ln>
          </p:spPr>
          <p:txBody>
            <a:bodyPr wrap="none" lIns="0" tIns="0" rIns="0" bIns="0">
              <a:spAutoFit/>
            </a:bodyPr>
            <a:lstStyle/>
            <a:p>
              <a:pPr algn="l">
                <a:lnSpc>
                  <a:spcPct val="90000"/>
                </a:lnSpc>
              </a:pPr>
              <a:r>
                <a:rPr lang="en-US" sz="1600" b="1" dirty="0"/>
                <a:t>New Generation </a:t>
              </a:r>
              <a:br>
                <a:rPr lang="en-US" sz="1600" b="1" dirty="0"/>
              </a:br>
              <a:r>
                <a:rPr lang="en-US" sz="1600" b="1" dirty="0"/>
                <a:t>of Clients</a:t>
              </a:r>
            </a:p>
          </p:txBody>
        </p:sp>
        <p:sp>
          <p:nvSpPr>
            <p:cNvPr id="34858" name="Text Box 47"/>
            <p:cNvSpPr txBox="1">
              <a:spLocks noChangeArrowheads="1"/>
            </p:cNvSpPr>
            <p:nvPr/>
          </p:nvSpPr>
          <p:spPr bwMode="auto">
            <a:xfrm>
              <a:off x="1735" y="3304"/>
              <a:ext cx="1671" cy="493"/>
            </a:xfrm>
            <a:prstGeom prst="rect">
              <a:avLst/>
            </a:prstGeom>
            <a:noFill/>
            <a:ln w="9525">
              <a:noFill/>
              <a:miter lim="800000"/>
              <a:headEnd/>
              <a:tailEnd/>
            </a:ln>
          </p:spPr>
          <p:txBody>
            <a:bodyPr wrap="none" lIns="0" tIns="0" rIns="0" bIns="0">
              <a:spAutoFit/>
            </a:bodyPr>
            <a:lstStyle/>
            <a:p>
              <a:pPr algn="l">
                <a:lnSpc>
                  <a:spcPct val="90000"/>
                </a:lnSpc>
              </a:pPr>
              <a:r>
                <a:rPr lang="en-US" sz="1600" b="1" dirty="0"/>
                <a:t>Trust Friendly Jurisdictions, </a:t>
              </a:r>
              <a:br>
                <a:rPr lang="en-US" sz="1600" b="1" dirty="0"/>
              </a:br>
              <a:r>
                <a:rPr lang="en-US" sz="1600" b="1" dirty="0"/>
                <a:t>Fiscal Implications of Aging </a:t>
              </a:r>
              <a:br>
                <a:rPr lang="en-US" sz="1600" b="1" dirty="0"/>
              </a:br>
              <a:r>
                <a:rPr lang="en-US" sz="1600" b="1" dirty="0" smtClean="0"/>
                <a:t>Population, Unfunded Federal</a:t>
              </a:r>
            </a:p>
            <a:p>
              <a:pPr algn="l">
                <a:lnSpc>
                  <a:spcPct val="90000"/>
                </a:lnSpc>
              </a:pPr>
              <a:r>
                <a:rPr lang="en-US" sz="1600" b="1" dirty="0" smtClean="0"/>
                <a:t>And State Liabilities</a:t>
              </a:r>
              <a:endParaRPr lang="en-US" sz="1600" b="1" dirty="0"/>
            </a:p>
          </p:txBody>
        </p:sp>
        <p:sp>
          <p:nvSpPr>
            <p:cNvPr id="34859" name="Text Box 48"/>
            <p:cNvSpPr txBox="1">
              <a:spLocks noChangeArrowheads="1"/>
            </p:cNvSpPr>
            <p:nvPr/>
          </p:nvSpPr>
          <p:spPr bwMode="auto">
            <a:xfrm>
              <a:off x="3552" y="3304"/>
              <a:ext cx="2208" cy="493"/>
            </a:xfrm>
            <a:prstGeom prst="rect">
              <a:avLst/>
            </a:prstGeom>
            <a:noFill/>
            <a:ln w="9525">
              <a:noFill/>
              <a:miter lim="800000"/>
              <a:headEnd/>
              <a:tailEnd/>
            </a:ln>
          </p:spPr>
          <p:txBody>
            <a:bodyPr lIns="0" tIns="0" rIns="0" bIns="0">
              <a:spAutoFit/>
            </a:bodyPr>
            <a:lstStyle/>
            <a:p>
              <a:pPr algn="l">
                <a:lnSpc>
                  <a:spcPct val="90000"/>
                </a:lnSpc>
              </a:pPr>
              <a:r>
                <a:rPr lang="en-US" sz="1600" b="1" dirty="0"/>
                <a:t>Legacy Planning, Family Governance, Planning and Administration for </a:t>
              </a:r>
              <a:br>
                <a:rPr lang="en-US" sz="1600" b="1" dirty="0"/>
              </a:br>
              <a:r>
                <a:rPr lang="en-US" sz="1600" b="1" dirty="0"/>
                <a:t>Non-Traditional Families, Modification </a:t>
              </a:r>
              <a:br>
                <a:rPr lang="en-US" sz="1600" b="1" dirty="0"/>
              </a:br>
              <a:r>
                <a:rPr lang="en-US" sz="1600" b="1" dirty="0"/>
                <a:t>of Trustee Duties, Situs Shopping</a:t>
              </a:r>
            </a:p>
          </p:txBody>
        </p:sp>
      </p:grpSp>
      <p:grpSp>
        <p:nvGrpSpPr>
          <p:cNvPr id="8" name="Group 49"/>
          <p:cNvGrpSpPr>
            <a:grpSpLocks/>
          </p:cNvGrpSpPr>
          <p:nvPr/>
        </p:nvGrpSpPr>
        <p:grpSpPr bwMode="auto">
          <a:xfrm>
            <a:off x="988378" y="1113683"/>
            <a:ext cx="6640990" cy="223096"/>
            <a:chOff x="566" y="524"/>
            <a:chExt cx="3803" cy="124"/>
          </a:xfrm>
        </p:grpSpPr>
        <p:sp>
          <p:nvSpPr>
            <p:cNvPr id="34854" name="Text Box 50"/>
            <p:cNvSpPr txBox="1">
              <a:spLocks noChangeArrowheads="1"/>
            </p:cNvSpPr>
            <p:nvPr/>
          </p:nvSpPr>
          <p:spPr bwMode="auto">
            <a:xfrm>
              <a:off x="566" y="524"/>
              <a:ext cx="481" cy="123"/>
            </a:xfrm>
            <a:prstGeom prst="rect">
              <a:avLst/>
            </a:prstGeom>
            <a:noFill/>
            <a:ln w="9525">
              <a:noFill/>
              <a:miter lim="800000"/>
              <a:headEnd/>
              <a:tailEnd/>
            </a:ln>
          </p:spPr>
          <p:txBody>
            <a:bodyPr wrap="none" lIns="0" tIns="0" rIns="0" bIns="0">
              <a:spAutoFit/>
            </a:bodyPr>
            <a:lstStyle/>
            <a:p>
              <a:pPr>
                <a:lnSpc>
                  <a:spcPct val="90000"/>
                </a:lnSpc>
              </a:pPr>
              <a:r>
                <a:rPr lang="en-US" sz="1600" b="1" dirty="0"/>
                <a:t>TRENDS</a:t>
              </a:r>
            </a:p>
          </p:txBody>
        </p:sp>
        <p:sp>
          <p:nvSpPr>
            <p:cNvPr id="34855" name="Text Box 51"/>
            <p:cNvSpPr txBox="1">
              <a:spLocks noChangeArrowheads="1"/>
            </p:cNvSpPr>
            <p:nvPr/>
          </p:nvSpPr>
          <p:spPr bwMode="auto">
            <a:xfrm>
              <a:off x="1742" y="525"/>
              <a:ext cx="1295" cy="123"/>
            </a:xfrm>
            <a:prstGeom prst="rect">
              <a:avLst/>
            </a:prstGeom>
            <a:noFill/>
            <a:ln w="9525">
              <a:noFill/>
              <a:miter lim="800000"/>
              <a:headEnd/>
              <a:tailEnd/>
            </a:ln>
          </p:spPr>
          <p:txBody>
            <a:bodyPr wrap="none" lIns="0" tIns="0" rIns="0" bIns="0">
              <a:spAutoFit/>
            </a:bodyPr>
            <a:lstStyle/>
            <a:p>
              <a:pPr>
                <a:lnSpc>
                  <a:spcPct val="90000"/>
                </a:lnSpc>
              </a:pPr>
              <a:r>
                <a:rPr lang="en-US" sz="1600" b="1" dirty="0"/>
                <a:t>LEGAL ENVIRONMENT</a:t>
              </a:r>
            </a:p>
          </p:txBody>
        </p:sp>
        <p:sp>
          <p:nvSpPr>
            <p:cNvPr id="34856" name="Text Box 52"/>
            <p:cNvSpPr txBox="1">
              <a:spLocks noChangeArrowheads="1"/>
            </p:cNvSpPr>
            <p:nvPr/>
          </p:nvSpPr>
          <p:spPr bwMode="auto">
            <a:xfrm>
              <a:off x="3536" y="524"/>
              <a:ext cx="833" cy="123"/>
            </a:xfrm>
            <a:prstGeom prst="rect">
              <a:avLst/>
            </a:prstGeom>
            <a:noFill/>
            <a:ln w="9525">
              <a:noFill/>
              <a:miter lim="800000"/>
              <a:headEnd/>
              <a:tailEnd/>
            </a:ln>
          </p:spPr>
          <p:txBody>
            <a:bodyPr wrap="none" lIns="0" tIns="0" rIns="0" bIns="0">
              <a:spAutoFit/>
            </a:bodyPr>
            <a:lstStyle/>
            <a:p>
              <a:pPr>
                <a:lnSpc>
                  <a:spcPct val="90000"/>
                </a:lnSpc>
              </a:pPr>
              <a:r>
                <a:rPr lang="en-US" sz="1600" b="1" dirty="0"/>
                <a:t>IMPLICATIONS</a:t>
              </a:r>
            </a:p>
          </p:txBody>
        </p:sp>
      </p:grpSp>
      <p:sp>
        <p:nvSpPr>
          <p:cNvPr id="34848" name="Line 53"/>
          <p:cNvSpPr>
            <a:spLocks noChangeShapeType="1"/>
          </p:cNvSpPr>
          <p:nvPr/>
        </p:nvSpPr>
        <p:spPr bwMode="auto">
          <a:xfrm>
            <a:off x="1014572" y="1430338"/>
            <a:ext cx="8540908" cy="0"/>
          </a:xfrm>
          <a:prstGeom prst="line">
            <a:avLst/>
          </a:prstGeom>
          <a:noFill/>
          <a:ln w="28575">
            <a:solidFill>
              <a:schemeClr val="tx1"/>
            </a:solidFill>
            <a:round/>
            <a:headEnd/>
            <a:tailEnd/>
          </a:ln>
        </p:spPr>
        <p:txBody>
          <a:bodyPr lIns="0" tIns="0" rIns="0" bIns="0">
            <a:spAutoFit/>
          </a:bodyPr>
          <a:lstStyle/>
          <a:p>
            <a:endParaRPr lang="en-US" dirty="0"/>
          </a:p>
        </p:txBody>
      </p:sp>
      <p:sp>
        <p:nvSpPr>
          <p:cNvPr id="34849" name="Line 54"/>
          <p:cNvSpPr>
            <a:spLocks noChangeShapeType="1"/>
          </p:cNvSpPr>
          <p:nvPr/>
        </p:nvSpPr>
        <p:spPr bwMode="auto">
          <a:xfrm>
            <a:off x="1014572" y="2313728"/>
            <a:ext cx="8540908" cy="0"/>
          </a:xfrm>
          <a:prstGeom prst="line">
            <a:avLst/>
          </a:prstGeom>
          <a:noFill/>
          <a:ln w="12700">
            <a:solidFill>
              <a:schemeClr val="tx1"/>
            </a:solidFill>
            <a:round/>
            <a:headEnd/>
            <a:tailEnd/>
          </a:ln>
        </p:spPr>
        <p:txBody>
          <a:bodyPr lIns="0" tIns="0" rIns="0" bIns="0">
            <a:spAutoFit/>
          </a:bodyPr>
          <a:lstStyle/>
          <a:p>
            <a:endParaRPr lang="en-US" dirty="0"/>
          </a:p>
        </p:txBody>
      </p:sp>
      <p:sp>
        <p:nvSpPr>
          <p:cNvPr id="34850" name="Line 55"/>
          <p:cNvSpPr>
            <a:spLocks noChangeShapeType="1"/>
          </p:cNvSpPr>
          <p:nvPr/>
        </p:nvSpPr>
        <p:spPr bwMode="auto">
          <a:xfrm>
            <a:off x="1014572" y="3197120"/>
            <a:ext cx="8540908" cy="0"/>
          </a:xfrm>
          <a:prstGeom prst="line">
            <a:avLst/>
          </a:prstGeom>
          <a:noFill/>
          <a:ln w="12700">
            <a:solidFill>
              <a:schemeClr val="tx1"/>
            </a:solidFill>
            <a:round/>
            <a:headEnd/>
            <a:tailEnd/>
          </a:ln>
        </p:spPr>
        <p:txBody>
          <a:bodyPr lIns="0" tIns="0" rIns="0" bIns="0">
            <a:spAutoFit/>
          </a:bodyPr>
          <a:lstStyle/>
          <a:p>
            <a:endParaRPr lang="en-US" dirty="0"/>
          </a:p>
        </p:txBody>
      </p:sp>
      <p:sp>
        <p:nvSpPr>
          <p:cNvPr id="34851" name="Line 56"/>
          <p:cNvSpPr>
            <a:spLocks noChangeShapeType="1"/>
          </p:cNvSpPr>
          <p:nvPr/>
        </p:nvSpPr>
        <p:spPr bwMode="auto">
          <a:xfrm>
            <a:off x="1014572" y="4078711"/>
            <a:ext cx="8540908" cy="0"/>
          </a:xfrm>
          <a:prstGeom prst="line">
            <a:avLst/>
          </a:prstGeom>
          <a:noFill/>
          <a:ln w="12700">
            <a:solidFill>
              <a:schemeClr val="tx1"/>
            </a:solidFill>
            <a:round/>
            <a:headEnd/>
            <a:tailEnd/>
          </a:ln>
        </p:spPr>
        <p:txBody>
          <a:bodyPr lIns="0" tIns="0" rIns="0" bIns="0">
            <a:spAutoFit/>
          </a:bodyPr>
          <a:lstStyle/>
          <a:p>
            <a:endParaRPr lang="en-US" dirty="0"/>
          </a:p>
        </p:txBody>
      </p:sp>
      <p:sp>
        <p:nvSpPr>
          <p:cNvPr id="34852" name="Line 57"/>
          <p:cNvSpPr>
            <a:spLocks noChangeShapeType="1"/>
          </p:cNvSpPr>
          <p:nvPr/>
        </p:nvSpPr>
        <p:spPr bwMode="auto">
          <a:xfrm>
            <a:off x="1014572" y="5845493"/>
            <a:ext cx="8540908" cy="0"/>
          </a:xfrm>
          <a:prstGeom prst="line">
            <a:avLst/>
          </a:prstGeom>
          <a:noFill/>
          <a:ln w="12700">
            <a:solidFill>
              <a:schemeClr val="tx1"/>
            </a:solidFill>
            <a:round/>
            <a:headEnd/>
            <a:tailEnd/>
          </a:ln>
        </p:spPr>
        <p:txBody>
          <a:bodyPr lIns="0" tIns="0" rIns="0" bIns="0">
            <a:spAutoFit/>
          </a:bodyPr>
          <a:lstStyle/>
          <a:p>
            <a:endParaRPr lang="en-US" dirty="0"/>
          </a:p>
        </p:txBody>
      </p:sp>
      <p:sp>
        <p:nvSpPr>
          <p:cNvPr id="34853" name="Line 58"/>
          <p:cNvSpPr>
            <a:spLocks noChangeShapeType="1"/>
          </p:cNvSpPr>
          <p:nvPr/>
        </p:nvSpPr>
        <p:spPr bwMode="auto">
          <a:xfrm>
            <a:off x="1014572" y="4922520"/>
            <a:ext cx="8540908" cy="0"/>
          </a:xfrm>
          <a:prstGeom prst="line">
            <a:avLst/>
          </a:prstGeom>
          <a:noFill/>
          <a:ln w="12700">
            <a:solidFill>
              <a:schemeClr val="tx1"/>
            </a:solidFill>
            <a:round/>
            <a:headEnd/>
            <a:tailEnd/>
          </a:ln>
        </p:spPr>
        <p:txBody>
          <a:bodyPr lIns="0" tIns="0" rIns="0" bIns="0">
            <a:spAutoFit/>
          </a:bodyPr>
          <a:lstStyle/>
          <a:p>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r>
              <a:rPr lang="en-US" dirty="0" smtClean="0"/>
              <a:t>Demographic Changes</a:t>
            </a:r>
            <a:endParaRPr lang="en-US" dirty="0"/>
          </a:p>
        </p:txBody>
      </p:sp>
      <p:sp>
        <p:nvSpPr>
          <p:cNvPr id="3" name="Content Placeholder 2"/>
          <p:cNvSpPr>
            <a:spLocks noGrp="1"/>
          </p:cNvSpPr>
          <p:nvPr>
            <p:ph sz="half" idx="4294967295"/>
          </p:nvPr>
        </p:nvSpPr>
        <p:spPr>
          <a:xfrm>
            <a:off x="381000" y="1117600"/>
            <a:ext cx="9155113" cy="6045200"/>
          </a:xfrm>
        </p:spPr>
        <p:txBody>
          <a:bodyPr>
            <a:normAutofit/>
          </a:bodyPr>
          <a:lstStyle/>
          <a:p>
            <a:pPr marL="382059" indent="-382059">
              <a:buClr>
                <a:schemeClr val="tx2"/>
              </a:buClr>
              <a:buFont typeface="Symbol" pitchFamily="18" charset="2"/>
              <a:buChar char="¨"/>
            </a:pPr>
            <a:r>
              <a:rPr lang="en-US" sz="1600" dirty="0" smtClean="0"/>
              <a:t>Reproductive Variables</a:t>
            </a:r>
          </a:p>
          <a:p>
            <a:pPr marL="382059" indent="-382059">
              <a:buClr>
                <a:schemeClr val="tx2"/>
              </a:buClr>
              <a:buNone/>
            </a:pPr>
            <a:endParaRPr lang="en-US" sz="1900" dirty="0"/>
          </a:p>
        </p:txBody>
      </p:sp>
      <p:sp>
        <p:nvSpPr>
          <p:cNvPr id="4" name="Rectangle 3"/>
          <p:cNvSpPr/>
          <p:nvPr/>
        </p:nvSpPr>
        <p:spPr>
          <a:xfrm>
            <a:off x="3604260" y="1813560"/>
            <a:ext cx="1760220" cy="518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600" dirty="0" smtClean="0">
                <a:solidFill>
                  <a:schemeClr val="tx1"/>
                </a:solidFill>
                <a:latin typeface="Arial" pitchFamily="34" charset="0"/>
                <a:cs typeface="Arial" pitchFamily="34" charset="0"/>
              </a:rPr>
              <a:t>Conception</a:t>
            </a:r>
            <a:endParaRPr lang="en-US" sz="1600" dirty="0">
              <a:latin typeface="Arial" pitchFamily="34" charset="0"/>
              <a:cs typeface="Arial" pitchFamily="34" charset="0"/>
            </a:endParaRPr>
          </a:p>
        </p:txBody>
      </p:sp>
      <p:sp>
        <p:nvSpPr>
          <p:cNvPr id="5" name="TextBox 4"/>
          <p:cNvSpPr txBox="1"/>
          <p:nvPr/>
        </p:nvSpPr>
        <p:spPr>
          <a:xfrm>
            <a:off x="3688080" y="2418081"/>
            <a:ext cx="1676400" cy="1087762"/>
          </a:xfrm>
          <a:prstGeom prst="rect">
            <a:avLst/>
          </a:prstGeom>
          <a:noFill/>
        </p:spPr>
        <p:txBody>
          <a:bodyPr wrap="square" lIns="101882" tIns="50941" rIns="101882" bIns="50941" rtlCol="0">
            <a:spAutoFit/>
          </a:bodyPr>
          <a:lstStyle/>
          <a:p>
            <a:r>
              <a:rPr lang="en-US" sz="1600" dirty="0" smtClean="0">
                <a:latin typeface="Arial" pitchFamily="34" charset="0"/>
                <a:cs typeface="Arial" pitchFamily="34" charset="0"/>
              </a:rPr>
              <a:t>In </a:t>
            </a:r>
            <a:r>
              <a:rPr lang="en-US" sz="1600" dirty="0" err="1" smtClean="0">
                <a:latin typeface="Arial" pitchFamily="34" charset="0"/>
                <a:cs typeface="Arial" pitchFamily="34" charset="0"/>
              </a:rPr>
              <a:t>Utero</a:t>
            </a: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Ex </a:t>
            </a:r>
            <a:r>
              <a:rPr lang="en-US" sz="1600" dirty="0" err="1" smtClean="0">
                <a:latin typeface="Arial" pitchFamily="34" charset="0"/>
                <a:cs typeface="Arial" pitchFamily="34" charset="0"/>
              </a:rPr>
              <a:t>Utero</a:t>
            </a: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Inter Vivos</a:t>
            </a:r>
          </a:p>
          <a:p>
            <a:r>
              <a:rPr lang="en-US" sz="1600" dirty="0" smtClean="0">
                <a:latin typeface="Arial" pitchFamily="34" charset="0"/>
                <a:cs typeface="Arial" pitchFamily="34" charset="0"/>
              </a:rPr>
              <a:t>Posthumous</a:t>
            </a:r>
            <a:endParaRPr lang="en-US" sz="1600" dirty="0">
              <a:latin typeface="Arial" pitchFamily="34" charset="0"/>
              <a:cs typeface="Arial" pitchFamily="34" charset="0"/>
            </a:endParaRPr>
          </a:p>
        </p:txBody>
      </p:sp>
      <p:sp>
        <p:nvSpPr>
          <p:cNvPr id="6" name="Rectangle 5"/>
          <p:cNvSpPr/>
          <p:nvPr/>
        </p:nvSpPr>
        <p:spPr>
          <a:xfrm>
            <a:off x="922020" y="3108960"/>
            <a:ext cx="1927860" cy="604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600" dirty="0" smtClean="0">
                <a:solidFill>
                  <a:schemeClr val="tx1"/>
                </a:solidFill>
                <a:latin typeface="Arial" pitchFamily="34" charset="0"/>
                <a:cs typeface="Arial" pitchFamily="34" charset="0"/>
              </a:rPr>
              <a:t>Husband</a:t>
            </a:r>
            <a:endParaRPr lang="en-US" sz="1600" dirty="0">
              <a:solidFill>
                <a:schemeClr val="tx1"/>
              </a:solidFill>
              <a:latin typeface="Arial" pitchFamily="34" charset="0"/>
              <a:cs typeface="Arial" pitchFamily="34" charset="0"/>
            </a:endParaRPr>
          </a:p>
        </p:txBody>
      </p:sp>
      <p:sp>
        <p:nvSpPr>
          <p:cNvPr id="8" name="TextBox 7"/>
          <p:cNvSpPr txBox="1"/>
          <p:nvPr/>
        </p:nvSpPr>
        <p:spPr>
          <a:xfrm>
            <a:off x="1005840" y="3799840"/>
            <a:ext cx="1676400" cy="595319"/>
          </a:xfrm>
          <a:prstGeom prst="rect">
            <a:avLst/>
          </a:prstGeom>
          <a:noFill/>
        </p:spPr>
        <p:txBody>
          <a:bodyPr wrap="square" lIns="101882" tIns="50941" rIns="101882" bIns="50941" rtlCol="0">
            <a:spAutoFit/>
          </a:bodyPr>
          <a:lstStyle/>
          <a:p>
            <a:r>
              <a:rPr lang="en-US" sz="1600" dirty="0" smtClean="0">
                <a:latin typeface="Arial" pitchFamily="34" charset="0"/>
                <a:cs typeface="Arial" pitchFamily="34" charset="0"/>
              </a:rPr>
              <a:t>His sperm</a:t>
            </a:r>
          </a:p>
          <a:p>
            <a:r>
              <a:rPr lang="en-US" sz="1600" dirty="0" smtClean="0">
                <a:latin typeface="Arial" pitchFamily="34" charset="0"/>
                <a:cs typeface="Arial" pitchFamily="34" charset="0"/>
              </a:rPr>
              <a:t>Donor sperm</a:t>
            </a:r>
            <a:endParaRPr lang="en-US" sz="1600" dirty="0">
              <a:latin typeface="Arial" pitchFamily="34" charset="0"/>
              <a:cs typeface="Arial" pitchFamily="34" charset="0"/>
            </a:endParaRPr>
          </a:p>
        </p:txBody>
      </p:sp>
      <p:sp>
        <p:nvSpPr>
          <p:cNvPr id="9" name="Rectangle 8"/>
          <p:cNvSpPr/>
          <p:nvPr/>
        </p:nvSpPr>
        <p:spPr>
          <a:xfrm>
            <a:off x="6370320" y="2936240"/>
            <a:ext cx="1592580" cy="604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600" dirty="0" smtClean="0">
                <a:solidFill>
                  <a:schemeClr val="tx1"/>
                </a:solidFill>
                <a:latin typeface="Arial" pitchFamily="34" charset="0"/>
                <a:cs typeface="Arial" pitchFamily="34" charset="0"/>
              </a:rPr>
              <a:t>Wife</a:t>
            </a:r>
            <a:endParaRPr lang="en-US" sz="1600" dirty="0">
              <a:latin typeface="Arial" pitchFamily="34" charset="0"/>
              <a:cs typeface="Arial" pitchFamily="34" charset="0"/>
            </a:endParaRPr>
          </a:p>
        </p:txBody>
      </p:sp>
      <p:sp>
        <p:nvSpPr>
          <p:cNvPr id="11" name="TextBox 10"/>
          <p:cNvSpPr txBox="1"/>
          <p:nvPr/>
        </p:nvSpPr>
        <p:spPr>
          <a:xfrm>
            <a:off x="6370320" y="3713480"/>
            <a:ext cx="1676400" cy="595319"/>
          </a:xfrm>
          <a:prstGeom prst="rect">
            <a:avLst/>
          </a:prstGeom>
          <a:noFill/>
        </p:spPr>
        <p:txBody>
          <a:bodyPr wrap="square" lIns="101882" tIns="50941" rIns="101882" bIns="50941" rtlCol="0">
            <a:spAutoFit/>
          </a:bodyPr>
          <a:lstStyle/>
          <a:p>
            <a:r>
              <a:rPr lang="en-US" sz="1600" dirty="0" smtClean="0">
                <a:latin typeface="Arial" pitchFamily="34" charset="0"/>
                <a:cs typeface="Arial" pitchFamily="34" charset="0"/>
              </a:rPr>
              <a:t>Her egg</a:t>
            </a:r>
          </a:p>
          <a:p>
            <a:r>
              <a:rPr lang="en-US" sz="1600" dirty="0" smtClean="0">
                <a:latin typeface="Arial" pitchFamily="34" charset="0"/>
                <a:cs typeface="Arial" pitchFamily="34" charset="0"/>
              </a:rPr>
              <a:t>Donor egg</a:t>
            </a:r>
            <a:endParaRPr lang="en-US" sz="1600" dirty="0">
              <a:latin typeface="Arial" pitchFamily="34" charset="0"/>
              <a:cs typeface="Arial" pitchFamily="34" charset="0"/>
            </a:endParaRPr>
          </a:p>
        </p:txBody>
      </p:sp>
      <p:sp>
        <p:nvSpPr>
          <p:cNvPr id="12" name="Rectangle 11"/>
          <p:cNvSpPr/>
          <p:nvPr/>
        </p:nvSpPr>
        <p:spPr>
          <a:xfrm>
            <a:off x="3520440" y="3972560"/>
            <a:ext cx="2011680" cy="777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1600" dirty="0" smtClean="0">
                <a:solidFill>
                  <a:schemeClr val="tx1"/>
                </a:solidFill>
                <a:latin typeface="Arial" pitchFamily="34" charset="0"/>
                <a:cs typeface="Arial" pitchFamily="34" charset="0"/>
              </a:rPr>
              <a:t>Pregnancy</a:t>
            </a:r>
            <a:endParaRPr lang="en-US" sz="1600" dirty="0">
              <a:solidFill>
                <a:schemeClr val="tx1"/>
              </a:solidFill>
              <a:latin typeface="Arial" pitchFamily="34" charset="0"/>
              <a:cs typeface="Arial" pitchFamily="34" charset="0"/>
            </a:endParaRPr>
          </a:p>
        </p:txBody>
      </p:sp>
      <p:sp>
        <p:nvSpPr>
          <p:cNvPr id="13" name="TextBox 12"/>
          <p:cNvSpPr txBox="1"/>
          <p:nvPr/>
        </p:nvSpPr>
        <p:spPr>
          <a:xfrm>
            <a:off x="3520440" y="4836160"/>
            <a:ext cx="2263140" cy="595319"/>
          </a:xfrm>
          <a:prstGeom prst="rect">
            <a:avLst/>
          </a:prstGeom>
          <a:noFill/>
        </p:spPr>
        <p:txBody>
          <a:bodyPr wrap="square" lIns="101882" tIns="50941" rIns="101882" bIns="50941" rtlCol="0">
            <a:spAutoFit/>
          </a:bodyPr>
          <a:lstStyle/>
          <a:p>
            <a:r>
              <a:rPr lang="en-US" sz="1600" dirty="0" smtClean="0">
                <a:latin typeface="Arial" pitchFamily="34" charset="0"/>
                <a:cs typeface="Arial" pitchFamily="34" charset="0"/>
              </a:rPr>
              <a:t>Wife’s womb</a:t>
            </a:r>
          </a:p>
          <a:p>
            <a:r>
              <a:rPr lang="en-US" sz="1600" dirty="0" smtClean="0">
                <a:latin typeface="Arial" pitchFamily="34" charset="0"/>
                <a:cs typeface="Arial" pitchFamily="34" charset="0"/>
              </a:rPr>
              <a:t>Surrogate’s womb</a:t>
            </a:r>
            <a:endParaRPr lang="en-US" sz="1600" dirty="0">
              <a:latin typeface="Arial" pitchFamily="34" charset="0"/>
              <a:cs typeface="Arial" pitchFamily="34" charset="0"/>
            </a:endParaRPr>
          </a:p>
        </p:txBody>
      </p:sp>
      <p:sp>
        <p:nvSpPr>
          <p:cNvPr id="15" name="TextBox 14"/>
          <p:cNvSpPr txBox="1"/>
          <p:nvPr/>
        </p:nvSpPr>
        <p:spPr>
          <a:xfrm>
            <a:off x="335280" y="5412740"/>
            <a:ext cx="7711440" cy="3534586"/>
          </a:xfrm>
          <a:prstGeom prst="rect">
            <a:avLst/>
          </a:prstGeom>
          <a:noFill/>
        </p:spPr>
        <p:txBody>
          <a:bodyPr wrap="square" lIns="101882" tIns="50941" rIns="101882" bIns="50941" rtlCol="0">
            <a:spAutoFit/>
          </a:bodyPr>
          <a:lstStyle/>
          <a:p>
            <a:pPr algn="l">
              <a:buClr>
                <a:schemeClr val="tx2"/>
              </a:buClr>
              <a:buSzPct val="70000"/>
              <a:buFont typeface="Symbol" pitchFamily="18" charset="2"/>
              <a:buChar char="¨"/>
            </a:pPr>
            <a:r>
              <a:rPr lang="en-US" sz="1600" dirty="0" smtClean="0">
                <a:latin typeface="Arial" pitchFamily="34" charset="0"/>
                <a:cs typeface="Arial" pitchFamily="34" charset="0"/>
              </a:rPr>
              <a:t>      Blended Families</a:t>
            </a:r>
          </a:p>
          <a:p>
            <a:pPr lvl="1" algn="l">
              <a:buClr>
                <a:schemeClr val="tx2"/>
              </a:buClr>
              <a:buFont typeface="Wingdings" pitchFamily="2" charset="2"/>
              <a:buChar char="Ø"/>
            </a:pPr>
            <a:r>
              <a:rPr lang="en-US" sz="1600" dirty="0" smtClean="0">
                <a:latin typeface="Arial" pitchFamily="34" charset="0"/>
                <a:cs typeface="Arial" pitchFamily="34" charset="0"/>
              </a:rPr>
              <a:t>Composition</a:t>
            </a:r>
          </a:p>
          <a:p>
            <a:pPr lvl="1" algn="l">
              <a:buClr>
                <a:schemeClr val="tx2"/>
              </a:buClr>
              <a:buFont typeface="Wingdings" pitchFamily="2" charset="2"/>
              <a:buChar char="Ø"/>
            </a:pPr>
            <a:r>
              <a:rPr lang="en-US" sz="1600" dirty="0" smtClean="0">
                <a:latin typeface="Arial" pitchFamily="34" charset="0"/>
                <a:cs typeface="Arial" pitchFamily="34" charset="0"/>
              </a:rPr>
              <a:t>Generational Overlap	</a:t>
            </a:r>
          </a:p>
          <a:p>
            <a:pPr lvl="1" algn="l">
              <a:buClr>
                <a:schemeClr val="tx2"/>
              </a:buClr>
            </a:pPr>
            <a:endParaRPr lang="en-US" sz="1600" dirty="0" smtClean="0">
              <a:latin typeface="Arial" pitchFamily="34" charset="0"/>
              <a:cs typeface="Arial" pitchFamily="34" charset="0"/>
            </a:endParaRPr>
          </a:p>
          <a:p>
            <a:pPr lvl="7">
              <a:buClr>
                <a:schemeClr val="tx2"/>
              </a:buClr>
            </a:pPr>
            <a:endParaRPr lang="en-US" sz="1600" dirty="0" smtClean="0">
              <a:latin typeface="Arial" pitchFamily="34" charset="0"/>
              <a:cs typeface="Arial" pitchFamily="34" charset="0"/>
            </a:endParaRPr>
          </a:p>
          <a:p>
            <a:pPr algn="l">
              <a:buClr>
                <a:schemeClr val="tx2"/>
              </a:buClr>
              <a:buSzPct val="70000"/>
              <a:buFont typeface="Symbol" pitchFamily="18" charset="2"/>
              <a:buChar char="¨"/>
            </a:pPr>
            <a:r>
              <a:rPr lang="en-US" sz="1600" dirty="0" smtClean="0">
                <a:latin typeface="Arial" pitchFamily="34" charset="0"/>
                <a:cs typeface="Arial" pitchFamily="34" charset="0"/>
              </a:rPr>
              <a:t>      Expansion of Marriage and Definition of Spouse</a:t>
            </a:r>
          </a:p>
          <a:p>
            <a:pPr>
              <a:buClr>
                <a:schemeClr val="tx2"/>
              </a:buClr>
              <a:buFont typeface="Wingdings" pitchFamily="2" charset="2"/>
              <a:buChar char="§"/>
            </a:pPr>
            <a:endParaRPr lang="en-US" sz="1600" dirty="0">
              <a:latin typeface="Arial" pitchFamily="34" charset="0"/>
              <a:cs typeface="Arial" pitchFamily="34" charset="0"/>
            </a:endParaRPr>
          </a:p>
          <a:p>
            <a:pPr algn="l">
              <a:buClr>
                <a:schemeClr val="tx2"/>
              </a:buClr>
              <a:buSzPct val="70000"/>
              <a:buFont typeface="Symbol" pitchFamily="18" charset="2"/>
              <a:buChar char="¨"/>
            </a:pPr>
            <a:r>
              <a:rPr lang="en-US" sz="1600" dirty="0" smtClean="0">
                <a:latin typeface="Arial" pitchFamily="34" charset="0"/>
                <a:cs typeface="Arial" pitchFamily="34" charset="0"/>
              </a:rPr>
              <a:t>       Increased Life Expectancies</a:t>
            </a:r>
          </a:p>
          <a:p>
            <a:pPr>
              <a:buClr>
                <a:schemeClr val="tx2"/>
              </a:buClr>
              <a:buFont typeface="Wingdings" pitchFamily="2" charset="2"/>
              <a:buChar char="§"/>
            </a:pPr>
            <a:endParaRPr lang="en-US" sz="1900" dirty="0" smtClean="0">
              <a:latin typeface="Arial" pitchFamily="34" charset="0"/>
              <a:cs typeface="Arial" pitchFamily="34" charset="0"/>
            </a:endParaRPr>
          </a:p>
          <a:p>
            <a:pPr lvl="1">
              <a:buClr>
                <a:schemeClr val="tx2"/>
              </a:buClr>
              <a:buFont typeface="Wingdings" pitchFamily="2" charset="2"/>
              <a:buChar char="§"/>
            </a:pPr>
            <a:endParaRPr lang="en-US" sz="1900" dirty="0">
              <a:latin typeface="Arial" pitchFamily="34" charset="0"/>
              <a:cs typeface="Arial" pitchFamily="34" charset="0"/>
            </a:endParaRPr>
          </a:p>
          <a:p>
            <a:pPr lvl="1">
              <a:buClr>
                <a:schemeClr val="tx2"/>
              </a:buClr>
              <a:buFont typeface="Wingdings" pitchFamily="2" charset="2"/>
              <a:buChar char="§"/>
            </a:pPr>
            <a:endParaRPr lang="en-US" sz="1900" dirty="0" smtClean="0">
              <a:latin typeface="Arial" pitchFamily="34" charset="0"/>
              <a:cs typeface="Arial" pitchFamily="34" charset="0"/>
            </a:endParaRPr>
          </a:p>
          <a:p>
            <a:pPr lvl="1">
              <a:buClr>
                <a:schemeClr val="tx2"/>
              </a:buClr>
            </a:pPr>
            <a:endParaRPr lang="en-US" sz="1900" dirty="0">
              <a:latin typeface="Arial" pitchFamily="34" charset="0"/>
              <a:cs typeface="Arial" pitchFamily="34" charset="0"/>
            </a:endParaRPr>
          </a:p>
          <a:p>
            <a:pPr lvl="1">
              <a:buClr>
                <a:schemeClr val="tx2"/>
              </a:buClr>
            </a:pPr>
            <a:r>
              <a:rPr lang="en-US" sz="1900" dirty="0" smtClean="0">
                <a:latin typeface="Arial" pitchFamily="34" charset="0"/>
                <a:cs typeface="Arial" pitchFamily="34" charset="0"/>
              </a:rPr>
              <a:t> </a:t>
            </a:r>
            <a:endParaRPr lang="en-US" sz="1900" dirty="0">
              <a:latin typeface="Arial" pitchFamily="34" charset="0"/>
              <a:cs typeface="Arial" pitchFamily="34" charset="0"/>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27100" y="159290"/>
            <a:ext cx="8915718" cy="744917"/>
          </a:xfrm>
        </p:spPr>
        <p:txBody>
          <a:bodyPr/>
          <a:lstStyle/>
          <a:p>
            <a:pPr eaLnBrk="1" hangingPunct="1"/>
            <a:r>
              <a:rPr lang="en-US" sz="2800" dirty="0" smtClean="0"/>
              <a:t>Echoes of a Changing Wealth Dialogue </a:t>
            </a:r>
          </a:p>
        </p:txBody>
      </p:sp>
      <p:sp>
        <p:nvSpPr>
          <p:cNvPr id="35843" name="Rectangle 3"/>
          <p:cNvSpPr>
            <a:spLocks noGrp="1" noChangeArrowheads="1"/>
          </p:cNvSpPr>
          <p:nvPr>
            <p:ph type="body" idx="1"/>
          </p:nvPr>
        </p:nvSpPr>
        <p:spPr>
          <a:xfrm>
            <a:off x="312538" y="908805"/>
            <a:ext cx="9067573" cy="6704684"/>
          </a:xfrm>
        </p:spPr>
        <p:txBody>
          <a:bodyPr wrap="square">
            <a:spAutoFit/>
          </a:bodyPr>
          <a:lstStyle/>
          <a:p>
            <a:pPr marL="509412" indent="-509412" eaLnBrk="1" hangingPunct="1">
              <a:lnSpc>
                <a:spcPct val="95000"/>
              </a:lnSpc>
              <a:spcBef>
                <a:spcPct val="35000"/>
              </a:spcBef>
              <a:buSzTx/>
              <a:buNone/>
              <a:tabLst>
                <a:tab pos="2547061" algn="l"/>
                <a:tab pos="3056473" algn="l"/>
                <a:tab pos="3565886" algn="l"/>
                <a:tab pos="4651924" algn="l"/>
              </a:tabLst>
            </a:pPr>
            <a:r>
              <a:rPr lang="en-US" sz="1600" b="1" dirty="0" smtClean="0"/>
              <a:t>Perennial Concern:</a:t>
            </a:r>
            <a:r>
              <a:rPr lang="en-US" sz="1600" dirty="0" smtClean="0"/>
              <a:t>	How much will I get?     When?</a:t>
            </a:r>
          </a:p>
          <a:p>
            <a:pPr marL="509412" indent="-509412" eaLnBrk="1" hangingPunct="1">
              <a:lnSpc>
                <a:spcPct val="95000"/>
              </a:lnSpc>
              <a:spcBef>
                <a:spcPct val="35000"/>
              </a:spcBef>
              <a:buNone/>
              <a:tabLst>
                <a:tab pos="2547061" algn="l"/>
                <a:tab pos="3056473" algn="l"/>
                <a:tab pos="3565886" algn="l"/>
                <a:tab pos="4651924" algn="l"/>
              </a:tabLst>
            </a:pPr>
            <a:endParaRPr lang="en-US" sz="1600" dirty="0" smtClean="0"/>
          </a:p>
          <a:p>
            <a:pPr marL="509412" indent="-509412" eaLnBrk="1" hangingPunct="1">
              <a:lnSpc>
                <a:spcPct val="95000"/>
              </a:lnSpc>
              <a:spcBef>
                <a:spcPct val="35000"/>
              </a:spcBef>
              <a:buNone/>
              <a:tabLst>
                <a:tab pos="2547061" algn="l"/>
                <a:tab pos="3056473" algn="l"/>
                <a:tab pos="3565886" algn="l"/>
                <a:tab pos="4651924" algn="l"/>
              </a:tabLst>
            </a:pPr>
            <a:r>
              <a:rPr lang="en-US" sz="1600" b="1" dirty="0" smtClean="0"/>
              <a:t>New Philosophical Issues:</a:t>
            </a:r>
            <a:r>
              <a:rPr lang="en-US" sz="1600" dirty="0" smtClean="0"/>
              <a:t>	What will our legacy be?</a:t>
            </a:r>
          </a:p>
          <a:p>
            <a:pPr marL="509412" indent="-509412" eaLnBrk="1" hangingPunct="1">
              <a:lnSpc>
                <a:spcPct val="80000"/>
              </a:lnSpc>
              <a:spcBef>
                <a:spcPct val="35000"/>
              </a:spcBef>
              <a:buNone/>
              <a:tabLst>
                <a:tab pos="2547061" algn="l"/>
                <a:tab pos="3056473" algn="l"/>
                <a:tab pos="3565886" algn="l"/>
                <a:tab pos="4651924" algn="l"/>
              </a:tabLst>
            </a:pPr>
            <a:r>
              <a:rPr lang="en-US" sz="1600" dirty="0" smtClean="0"/>
              <a:t>			How much wealth is too much?</a:t>
            </a:r>
          </a:p>
          <a:p>
            <a:pPr marL="509412" indent="-509412" eaLnBrk="1" hangingPunct="1">
              <a:lnSpc>
                <a:spcPct val="80000"/>
              </a:lnSpc>
              <a:spcBef>
                <a:spcPct val="35000"/>
              </a:spcBef>
              <a:buNone/>
              <a:tabLst>
                <a:tab pos="2547061" algn="l"/>
                <a:tab pos="3056473" algn="l"/>
                <a:tab pos="3565886" algn="l"/>
                <a:tab pos="4651924" algn="l"/>
              </a:tabLst>
            </a:pPr>
            <a:r>
              <a:rPr lang="en-US" sz="1600" dirty="0" smtClean="0"/>
              <a:t>			When and how should we discuss wealth with children?</a:t>
            </a:r>
          </a:p>
          <a:p>
            <a:pPr marL="509412" indent="-509412" eaLnBrk="1" hangingPunct="1">
              <a:lnSpc>
                <a:spcPct val="80000"/>
              </a:lnSpc>
              <a:spcBef>
                <a:spcPct val="35000"/>
              </a:spcBef>
              <a:buNone/>
              <a:tabLst>
                <a:tab pos="2547061" algn="l"/>
                <a:tab pos="3056473" algn="l"/>
                <a:tab pos="3565886" algn="l"/>
                <a:tab pos="4651924" algn="l"/>
              </a:tabLst>
            </a:pPr>
            <a:r>
              <a:rPr lang="en-US" sz="1600" dirty="0" smtClean="0"/>
              <a:t>			How can we facilitate good family governance?</a:t>
            </a:r>
          </a:p>
          <a:p>
            <a:pPr marL="509412" indent="-509412" eaLnBrk="1" hangingPunct="1">
              <a:lnSpc>
                <a:spcPct val="95000"/>
              </a:lnSpc>
              <a:spcBef>
                <a:spcPct val="35000"/>
              </a:spcBef>
              <a:buNone/>
              <a:tabLst>
                <a:tab pos="2547061" algn="l"/>
                <a:tab pos="3056473" algn="l"/>
                <a:tab pos="3565886" algn="l"/>
                <a:tab pos="4651924" algn="l"/>
              </a:tabLst>
            </a:pPr>
            <a:endParaRPr lang="en-US" sz="1600" dirty="0" smtClean="0"/>
          </a:p>
          <a:p>
            <a:pPr marL="509412" indent="-509412" eaLnBrk="1" hangingPunct="1">
              <a:lnSpc>
                <a:spcPct val="95000"/>
              </a:lnSpc>
              <a:spcBef>
                <a:spcPct val="35000"/>
              </a:spcBef>
              <a:buNone/>
              <a:tabLst>
                <a:tab pos="2547061" algn="l"/>
                <a:tab pos="3056473" algn="l"/>
                <a:tab pos="3565886" algn="l"/>
                <a:tab pos="4651924" algn="l"/>
              </a:tabLst>
            </a:pPr>
            <a:r>
              <a:rPr lang="en-US" sz="1600" b="1" dirty="0" smtClean="0"/>
              <a:t>New Practical Concerns:</a:t>
            </a:r>
            <a:r>
              <a:rPr lang="en-US" sz="1600" dirty="0" smtClean="0"/>
              <a:t>	How will we provide for  ― Aging Parents </a:t>
            </a:r>
          </a:p>
          <a:p>
            <a:pPr marL="509412" indent="-509412" eaLnBrk="1" hangingPunct="1">
              <a:lnSpc>
                <a:spcPct val="95000"/>
              </a:lnSpc>
              <a:spcBef>
                <a:spcPct val="35000"/>
              </a:spcBef>
              <a:buNone/>
              <a:tabLst>
                <a:tab pos="2547061" algn="l"/>
                <a:tab pos="3056473" algn="l"/>
                <a:tab pos="3565886" algn="l"/>
                <a:tab pos="4651924" algn="l"/>
              </a:tabLst>
            </a:pPr>
            <a:r>
              <a:rPr lang="en-US" sz="1600" dirty="0" smtClean="0"/>
              <a:t>						      ― Dependent Children </a:t>
            </a:r>
          </a:p>
          <a:p>
            <a:pPr marL="509412" indent="-509412" eaLnBrk="1" hangingPunct="1">
              <a:lnSpc>
                <a:spcPct val="95000"/>
              </a:lnSpc>
              <a:spcBef>
                <a:spcPct val="35000"/>
              </a:spcBef>
              <a:buNone/>
              <a:tabLst>
                <a:tab pos="2547061" algn="l"/>
                <a:tab pos="3056473" algn="l"/>
                <a:tab pos="3565886" algn="l"/>
                <a:tab pos="4651924" algn="l"/>
              </a:tabLst>
            </a:pPr>
            <a:r>
              <a:rPr lang="en-US" sz="1600" dirty="0" smtClean="0"/>
              <a:t>			How will we provide for  ― Disabled siblings </a:t>
            </a:r>
          </a:p>
          <a:p>
            <a:pPr marL="509412" indent="-509412" eaLnBrk="1" hangingPunct="1">
              <a:lnSpc>
                <a:spcPct val="95000"/>
              </a:lnSpc>
              <a:spcBef>
                <a:spcPct val="35000"/>
              </a:spcBef>
              <a:buNone/>
              <a:tabLst>
                <a:tab pos="2547061" algn="l"/>
                <a:tab pos="3056473" algn="l"/>
                <a:tab pos="3565886" algn="l"/>
                <a:tab pos="4651924" algn="l"/>
              </a:tabLst>
            </a:pPr>
            <a:r>
              <a:rPr lang="en-US" sz="1600" dirty="0" smtClean="0"/>
              <a:t>						      ― Non marital partners</a:t>
            </a:r>
          </a:p>
          <a:p>
            <a:pPr marL="509412" indent="-509412" eaLnBrk="1" hangingPunct="1">
              <a:lnSpc>
                <a:spcPct val="95000"/>
              </a:lnSpc>
              <a:spcBef>
                <a:spcPct val="35000"/>
              </a:spcBef>
              <a:buNone/>
              <a:tabLst>
                <a:tab pos="2547061" algn="l"/>
                <a:tab pos="3056473" algn="l"/>
                <a:tab pos="3565886" algn="l"/>
                <a:tab pos="4651924" algn="l"/>
              </a:tabLst>
            </a:pPr>
            <a:r>
              <a:rPr lang="en-US" sz="1600" dirty="0" smtClean="0"/>
              <a:t>			How should we treat      ― Full blooded children</a:t>
            </a:r>
          </a:p>
          <a:p>
            <a:pPr marL="509412" indent="-509412" eaLnBrk="1" hangingPunct="1">
              <a:lnSpc>
                <a:spcPct val="95000"/>
              </a:lnSpc>
              <a:spcBef>
                <a:spcPct val="35000"/>
              </a:spcBef>
              <a:buNone/>
              <a:tabLst>
                <a:tab pos="2547061" algn="l"/>
                <a:tab pos="3056473" algn="l"/>
                <a:tab pos="3565886" algn="l"/>
                <a:tab pos="4651924" algn="l"/>
              </a:tabLst>
            </a:pPr>
            <a:r>
              <a:rPr lang="en-US" sz="1600" dirty="0" smtClean="0"/>
              <a:t>						      ― Half blooded children</a:t>
            </a:r>
          </a:p>
          <a:p>
            <a:pPr marL="509412" indent="-509412" eaLnBrk="1" hangingPunct="1">
              <a:lnSpc>
                <a:spcPct val="95000"/>
              </a:lnSpc>
              <a:spcBef>
                <a:spcPct val="35000"/>
              </a:spcBef>
              <a:buNone/>
              <a:tabLst>
                <a:tab pos="2547061" algn="l"/>
                <a:tab pos="3056473" algn="l"/>
                <a:tab pos="3565886" algn="l"/>
                <a:tab pos="4651924" algn="l"/>
              </a:tabLst>
            </a:pPr>
            <a:r>
              <a:rPr lang="en-US" sz="1600" dirty="0" smtClean="0"/>
              <a:t>						      ― Step children</a:t>
            </a:r>
          </a:p>
          <a:p>
            <a:pPr marL="509412" indent="-509412" eaLnBrk="1" hangingPunct="1">
              <a:lnSpc>
                <a:spcPct val="95000"/>
              </a:lnSpc>
              <a:spcBef>
                <a:spcPct val="35000"/>
              </a:spcBef>
              <a:buNone/>
              <a:tabLst>
                <a:tab pos="2547061" algn="l"/>
                <a:tab pos="3056473" algn="l"/>
                <a:tab pos="3565886" algn="l"/>
                <a:tab pos="4651924" algn="l"/>
              </a:tabLst>
            </a:pPr>
            <a:r>
              <a:rPr lang="en-US" sz="1600" dirty="0" smtClean="0"/>
              <a:t>						      ― Children of assisted conception</a:t>
            </a:r>
          </a:p>
          <a:p>
            <a:pPr marL="509412" indent="-509412" eaLnBrk="1" hangingPunct="1">
              <a:lnSpc>
                <a:spcPct val="95000"/>
              </a:lnSpc>
              <a:spcBef>
                <a:spcPts val="0"/>
              </a:spcBef>
              <a:buNone/>
              <a:tabLst>
                <a:tab pos="2547061" algn="l"/>
                <a:tab pos="3056473" algn="l"/>
                <a:tab pos="3565886" algn="l"/>
                <a:tab pos="4651924" algn="l"/>
              </a:tabLst>
            </a:pPr>
            <a:r>
              <a:rPr lang="en-US" sz="1600" b="1" dirty="0" smtClean="0"/>
              <a:t>New Tactical Issues:</a:t>
            </a:r>
            <a:r>
              <a:rPr lang="en-US" sz="1600" dirty="0" smtClean="0"/>
              <a:t>	What is the best situs for wealth?</a:t>
            </a:r>
          </a:p>
          <a:p>
            <a:pPr marL="509412" indent="-509412" eaLnBrk="1" hangingPunct="1">
              <a:lnSpc>
                <a:spcPct val="95000"/>
              </a:lnSpc>
              <a:buNone/>
              <a:tabLst>
                <a:tab pos="2547061" algn="l"/>
                <a:tab pos="3056473" algn="l"/>
                <a:tab pos="3565886" algn="l"/>
                <a:tab pos="4651924" algn="l"/>
              </a:tabLst>
            </a:pPr>
            <a:endParaRPr lang="en-US" sz="1600" dirty="0" smtClean="0"/>
          </a:p>
          <a:p>
            <a:pPr marL="509412" indent="-509412" eaLnBrk="1" hangingPunct="1">
              <a:lnSpc>
                <a:spcPct val="80000"/>
              </a:lnSpc>
              <a:spcBef>
                <a:spcPct val="35000"/>
              </a:spcBef>
              <a:buNone/>
              <a:tabLst>
                <a:tab pos="2547061" algn="l"/>
                <a:tab pos="3056473" algn="l"/>
                <a:tab pos="3565886" algn="l"/>
                <a:tab pos="4651924" algn="l"/>
              </a:tabLst>
            </a:pPr>
            <a:r>
              <a:rPr lang="en-US" sz="1600" dirty="0" smtClean="0"/>
              <a:t>		Can we protect (our parents’) assets from creditors’ claims?</a:t>
            </a:r>
          </a:p>
          <a:p>
            <a:pPr marL="509412" indent="-509412" eaLnBrk="1" hangingPunct="1">
              <a:lnSpc>
                <a:spcPct val="80000"/>
              </a:lnSpc>
              <a:spcBef>
                <a:spcPct val="35000"/>
              </a:spcBef>
              <a:buNone/>
              <a:tabLst>
                <a:tab pos="2547061" algn="l"/>
                <a:tab pos="3056473" algn="l"/>
                <a:tab pos="3565886" algn="l"/>
                <a:tab pos="4651924" algn="l"/>
              </a:tabLst>
            </a:pPr>
            <a:endParaRPr lang="en-US" sz="1600" dirty="0" smtClean="0"/>
          </a:p>
          <a:p>
            <a:pPr marL="509412" indent="-509412" eaLnBrk="1" hangingPunct="1">
              <a:lnSpc>
                <a:spcPct val="80000"/>
              </a:lnSpc>
              <a:spcBef>
                <a:spcPct val="35000"/>
              </a:spcBef>
              <a:buNone/>
              <a:tabLst>
                <a:tab pos="2547061" algn="l"/>
                <a:tab pos="3056473" algn="l"/>
                <a:tab pos="3565886" algn="l"/>
                <a:tab pos="4651924" algn="l"/>
              </a:tabLst>
            </a:pPr>
            <a:r>
              <a:rPr lang="en-US" sz="1600" dirty="0" smtClean="0"/>
              <a:t>		Can we change:  irrevocable trust provisions, trustee duties, etc.?</a:t>
            </a:r>
          </a:p>
          <a:p>
            <a:pPr marL="509412" indent="-509412" eaLnBrk="1" hangingPunct="1">
              <a:lnSpc>
                <a:spcPct val="95000"/>
              </a:lnSpc>
              <a:spcBef>
                <a:spcPct val="35000"/>
              </a:spcBef>
              <a:buNone/>
              <a:tabLst>
                <a:tab pos="2547061" algn="l"/>
                <a:tab pos="3056473" algn="l"/>
                <a:tab pos="3565886" algn="l"/>
                <a:tab pos="4651924" algn="l"/>
              </a:tabLst>
            </a:pPr>
            <a:endParaRPr lang="en-US" sz="1600" dirty="0" smtClean="0"/>
          </a:p>
          <a:p>
            <a:pPr marL="509412" indent="-509412" eaLnBrk="1" hangingPunct="1">
              <a:lnSpc>
                <a:spcPct val="80000"/>
              </a:lnSpc>
              <a:spcBef>
                <a:spcPct val="35000"/>
              </a:spcBef>
              <a:buNone/>
              <a:tabLst>
                <a:tab pos="2547061" algn="l"/>
                <a:tab pos="3056473" algn="l"/>
                <a:tab pos="3565886" algn="l"/>
                <a:tab pos="4651924" algn="l"/>
              </a:tabLst>
            </a:pPr>
            <a:r>
              <a:rPr lang="en-US" sz="1600" dirty="0" smtClean="0"/>
              <a:t>		</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3200" dirty="0" smtClean="0">
                <a:solidFill>
                  <a:schemeClr val="tx1"/>
                </a:solidFill>
              </a:rPr>
              <a:t>CHANGES IN TRUST DESIGN</a:t>
            </a:r>
            <a:br>
              <a:rPr lang="en-US" sz="3200" dirty="0" smtClean="0">
                <a:solidFill>
                  <a:schemeClr val="tx1"/>
                </a:solidFill>
              </a:rPr>
            </a:br>
            <a:r>
              <a:rPr lang="en-US" sz="3200" dirty="0" smtClean="0">
                <a:solidFill>
                  <a:schemeClr val="tx1"/>
                </a:solidFill>
              </a:rPr>
              <a:t>&amp;</a:t>
            </a:r>
            <a:br>
              <a:rPr lang="en-US" sz="3200" dirty="0" smtClean="0">
                <a:solidFill>
                  <a:schemeClr val="tx1"/>
                </a:solidFill>
              </a:rPr>
            </a:br>
            <a:r>
              <a:rPr lang="en-US" sz="3200" dirty="0" smtClean="0">
                <a:solidFill>
                  <a:schemeClr val="tx1"/>
                </a:solidFill>
              </a:rPr>
              <a:t>FIDUCIARY IMPLICATIONS</a:t>
            </a:r>
            <a:endParaRPr lang="en-US" sz="3200" dirty="0">
              <a:solidFill>
                <a:schemeClr val="tx1"/>
              </a:solidFill>
            </a:endParaRPr>
          </a:p>
        </p:txBody>
      </p:sp>
    </p:spTree>
  </p:cSld>
  <p:clrMapOvr>
    <a:masterClrMapping/>
  </p:clrMapOvr>
  <p:transition spd="med">
    <p:pull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61605" y="202257"/>
            <a:ext cx="8994934" cy="431800"/>
          </a:xfrm>
        </p:spPr>
        <p:txBody>
          <a:bodyPr/>
          <a:lstStyle/>
          <a:p>
            <a:pPr eaLnBrk="1" hangingPunct="1">
              <a:tabLst/>
            </a:pPr>
            <a:r>
              <a:rPr lang="en-US" sz="2100" dirty="0" smtClean="0"/>
              <a:t>Changes In Trust Design - Conventional Trust</a:t>
            </a:r>
          </a:p>
        </p:txBody>
      </p:sp>
      <p:sp>
        <p:nvSpPr>
          <p:cNvPr id="36867" name="Oval 3"/>
          <p:cNvSpPr>
            <a:spLocks noChangeArrowheads="1"/>
          </p:cNvSpPr>
          <p:nvPr/>
        </p:nvSpPr>
        <p:spPr bwMode="auto">
          <a:xfrm>
            <a:off x="1257300" y="1102814"/>
            <a:ext cx="7627620" cy="6014615"/>
          </a:xfrm>
          <a:prstGeom prst="ellipse">
            <a:avLst/>
          </a:prstGeom>
          <a:solidFill>
            <a:schemeClr val="accent2"/>
          </a:solidFill>
          <a:ln w="12700" algn="ctr">
            <a:solidFill>
              <a:schemeClr val="accent2"/>
            </a:solidFill>
            <a:round/>
            <a:headEnd/>
            <a:tailEnd/>
          </a:ln>
        </p:spPr>
        <p:txBody>
          <a:bodyPr wrap="none" lIns="101882" tIns="50941" rIns="101882" bIns="50941" anchor="ctr"/>
          <a:lstStyle/>
          <a:p>
            <a:pPr algn="ctr" eaLnBrk="0" hangingPunct="0"/>
            <a:endParaRPr lang="en-US" sz="1600" b="1" dirty="0"/>
          </a:p>
        </p:txBody>
      </p:sp>
      <p:sp>
        <p:nvSpPr>
          <p:cNvPr id="36868" name="Oval 4"/>
          <p:cNvSpPr>
            <a:spLocks noChangeArrowheads="1"/>
          </p:cNvSpPr>
          <p:nvPr/>
        </p:nvSpPr>
        <p:spPr bwMode="auto">
          <a:xfrm>
            <a:off x="4128135" y="3290677"/>
            <a:ext cx="1707833" cy="1574270"/>
          </a:xfrm>
          <a:prstGeom prst="ellipse">
            <a:avLst/>
          </a:prstGeom>
          <a:solidFill>
            <a:srgbClr val="E0AB00"/>
          </a:solidFill>
          <a:ln w="12700" algn="ctr">
            <a:noFill/>
            <a:round/>
            <a:headEnd/>
            <a:tailEnd/>
          </a:ln>
        </p:spPr>
        <p:txBody>
          <a:bodyPr wrap="none" lIns="101882" tIns="50941" rIns="101882" bIns="50941" anchor="ctr"/>
          <a:lstStyle/>
          <a:p>
            <a:pPr algn="ctr" eaLnBrk="0" hangingPunct="0"/>
            <a:r>
              <a:rPr lang="en-US" sz="1600" b="1" dirty="0"/>
              <a:t>TRUSTEE(s)</a:t>
            </a:r>
          </a:p>
        </p:txBody>
      </p:sp>
      <p:sp>
        <p:nvSpPr>
          <p:cNvPr id="36869" name="Text Box 5"/>
          <p:cNvSpPr txBox="1">
            <a:spLocks noChangeArrowheads="1"/>
          </p:cNvSpPr>
          <p:nvPr/>
        </p:nvSpPr>
        <p:spPr bwMode="auto">
          <a:xfrm rot="-484268">
            <a:off x="1700847" y="1930791"/>
            <a:ext cx="2397602" cy="767674"/>
          </a:xfrm>
          <a:prstGeom prst="rect">
            <a:avLst/>
          </a:prstGeom>
          <a:noFill/>
          <a:ln w="12700">
            <a:noFill/>
            <a:miter lim="800000"/>
            <a:headEnd/>
            <a:tailEnd/>
          </a:ln>
        </p:spPr>
        <p:txBody>
          <a:bodyPr lIns="101882" tIns="50941" rIns="101882" bIns="50941">
            <a:spAutoFit/>
          </a:bodyPr>
          <a:lstStyle/>
          <a:p>
            <a:pPr algn="ctr" eaLnBrk="0" hangingPunct="0">
              <a:lnSpc>
                <a:spcPct val="90000"/>
              </a:lnSpc>
            </a:pPr>
            <a:r>
              <a:rPr lang="en-US" sz="1600" b="1" dirty="0"/>
              <a:t>General</a:t>
            </a:r>
          </a:p>
          <a:p>
            <a:pPr algn="ctr" eaLnBrk="0" hangingPunct="0">
              <a:lnSpc>
                <a:spcPct val="90000"/>
              </a:lnSpc>
            </a:pPr>
            <a:r>
              <a:rPr lang="en-US" sz="1600" b="1" dirty="0"/>
              <a:t> Asset</a:t>
            </a:r>
          </a:p>
          <a:p>
            <a:pPr algn="ctr" eaLnBrk="0" hangingPunct="0">
              <a:lnSpc>
                <a:spcPct val="90000"/>
              </a:lnSpc>
            </a:pPr>
            <a:r>
              <a:rPr lang="en-US" sz="1600" b="1" dirty="0"/>
              <a:t> Management</a:t>
            </a:r>
          </a:p>
        </p:txBody>
      </p:sp>
      <p:sp>
        <p:nvSpPr>
          <p:cNvPr id="36870" name="Text Box 6"/>
          <p:cNvSpPr txBox="1">
            <a:spLocks noChangeArrowheads="1"/>
          </p:cNvSpPr>
          <p:nvPr/>
        </p:nvSpPr>
        <p:spPr bwMode="auto">
          <a:xfrm rot="779677">
            <a:off x="5993131" y="1948933"/>
            <a:ext cx="1709579" cy="546075"/>
          </a:xfrm>
          <a:prstGeom prst="rect">
            <a:avLst/>
          </a:prstGeom>
          <a:noFill/>
          <a:ln w="12700">
            <a:noFill/>
            <a:miter lim="800000"/>
            <a:headEnd/>
            <a:tailEnd/>
          </a:ln>
        </p:spPr>
        <p:txBody>
          <a:bodyPr lIns="101882" tIns="50941" rIns="101882" bIns="50941">
            <a:spAutoFit/>
          </a:bodyPr>
          <a:lstStyle/>
          <a:p>
            <a:pPr algn="ctr" eaLnBrk="0" hangingPunct="0">
              <a:lnSpc>
                <a:spcPct val="90000"/>
              </a:lnSpc>
            </a:pPr>
            <a:r>
              <a:rPr lang="en-US" sz="1600" b="1" dirty="0"/>
              <a:t>Discretionary</a:t>
            </a:r>
          </a:p>
          <a:p>
            <a:pPr algn="ctr" eaLnBrk="0" hangingPunct="0">
              <a:lnSpc>
                <a:spcPct val="90000"/>
              </a:lnSpc>
            </a:pPr>
            <a:r>
              <a:rPr lang="en-US" sz="1600" b="1" dirty="0"/>
              <a:t>Administration</a:t>
            </a:r>
          </a:p>
        </p:txBody>
      </p:sp>
      <p:sp>
        <p:nvSpPr>
          <p:cNvPr id="36871" name="Text Box 7"/>
          <p:cNvSpPr txBox="1">
            <a:spLocks noChangeArrowheads="1"/>
          </p:cNvSpPr>
          <p:nvPr/>
        </p:nvSpPr>
        <p:spPr bwMode="auto">
          <a:xfrm>
            <a:off x="6628173" y="4121891"/>
            <a:ext cx="1869672" cy="546075"/>
          </a:xfrm>
          <a:prstGeom prst="rect">
            <a:avLst/>
          </a:prstGeom>
          <a:noFill/>
          <a:ln w="12700">
            <a:noFill/>
            <a:miter lim="800000"/>
            <a:headEnd/>
            <a:tailEnd/>
          </a:ln>
        </p:spPr>
        <p:txBody>
          <a:bodyPr wrap="none" lIns="101882" tIns="50941" rIns="101882" bIns="50941">
            <a:spAutoFit/>
          </a:bodyPr>
          <a:lstStyle/>
          <a:p>
            <a:pPr algn="ctr" eaLnBrk="0" hangingPunct="0">
              <a:lnSpc>
                <a:spcPct val="90000"/>
              </a:lnSpc>
            </a:pPr>
            <a:r>
              <a:rPr lang="en-US" sz="1600" b="1" dirty="0"/>
              <a:t>Beneficiary</a:t>
            </a:r>
          </a:p>
          <a:p>
            <a:pPr algn="ctr" eaLnBrk="0" hangingPunct="0">
              <a:lnSpc>
                <a:spcPct val="90000"/>
              </a:lnSpc>
            </a:pPr>
            <a:r>
              <a:rPr lang="en-US" sz="1600" b="1" dirty="0"/>
              <a:t>Communications</a:t>
            </a:r>
          </a:p>
        </p:txBody>
      </p:sp>
      <p:sp>
        <p:nvSpPr>
          <p:cNvPr id="36872" name="Text Box 8"/>
          <p:cNvSpPr txBox="1">
            <a:spLocks noChangeArrowheads="1"/>
          </p:cNvSpPr>
          <p:nvPr/>
        </p:nvSpPr>
        <p:spPr bwMode="auto">
          <a:xfrm>
            <a:off x="1762248" y="4121892"/>
            <a:ext cx="1459302" cy="767674"/>
          </a:xfrm>
          <a:prstGeom prst="rect">
            <a:avLst/>
          </a:prstGeom>
          <a:noFill/>
          <a:ln w="12700">
            <a:noFill/>
            <a:miter lim="800000"/>
            <a:headEnd/>
            <a:tailEnd/>
          </a:ln>
        </p:spPr>
        <p:txBody>
          <a:bodyPr wrap="none" lIns="101882" tIns="50941" rIns="101882" bIns="50941">
            <a:spAutoFit/>
          </a:bodyPr>
          <a:lstStyle/>
          <a:p>
            <a:pPr algn="ctr" eaLnBrk="0" hangingPunct="0">
              <a:lnSpc>
                <a:spcPct val="90000"/>
              </a:lnSpc>
            </a:pPr>
            <a:r>
              <a:rPr lang="en-US" sz="1600" b="1" dirty="0"/>
              <a:t>Specialized</a:t>
            </a:r>
          </a:p>
          <a:p>
            <a:pPr algn="ctr" eaLnBrk="0" hangingPunct="0">
              <a:lnSpc>
                <a:spcPct val="90000"/>
              </a:lnSpc>
            </a:pPr>
            <a:r>
              <a:rPr lang="en-US" sz="1600" b="1" dirty="0"/>
              <a:t>Asset</a:t>
            </a:r>
          </a:p>
          <a:p>
            <a:pPr algn="ctr" eaLnBrk="0" hangingPunct="0">
              <a:lnSpc>
                <a:spcPct val="90000"/>
              </a:lnSpc>
            </a:pPr>
            <a:r>
              <a:rPr lang="en-US" sz="1600" b="1" dirty="0"/>
              <a:t>Management</a:t>
            </a:r>
          </a:p>
        </p:txBody>
      </p:sp>
      <p:sp>
        <p:nvSpPr>
          <p:cNvPr id="36873" name="Text Box 9"/>
          <p:cNvSpPr txBox="1">
            <a:spLocks noChangeArrowheads="1"/>
          </p:cNvSpPr>
          <p:nvPr/>
        </p:nvSpPr>
        <p:spPr bwMode="auto">
          <a:xfrm>
            <a:off x="5797550" y="5543233"/>
            <a:ext cx="1470343" cy="767674"/>
          </a:xfrm>
          <a:prstGeom prst="rect">
            <a:avLst/>
          </a:prstGeom>
          <a:noFill/>
          <a:ln w="12700">
            <a:noFill/>
            <a:miter lim="800000"/>
            <a:headEnd/>
            <a:tailEnd/>
          </a:ln>
        </p:spPr>
        <p:txBody>
          <a:bodyPr lIns="101882" tIns="50941" rIns="101882" bIns="50941">
            <a:spAutoFit/>
          </a:bodyPr>
          <a:lstStyle/>
          <a:p>
            <a:pPr algn="ctr" eaLnBrk="0" hangingPunct="0">
              <a:lnSpc>
                <a:spcPct val="90000"/>
              </a:lnSpc>
            </a:pPr>
            <a:r>
              <a:rPr lang="en-US" sz="1600" b="1" dirty="0"/>
              <a:t>Custody </a:t>
            </a:r>
          </a:p>
          <a:p>
            <a:pPr algn="ctr" eaLnBrk="0" hangingPunct="0">
              <a:lnSpc>
                <a:spcPct val="90000"/>
              </a:lnSpc>
            </a:pPr>
            <a:r>
              <a:rPr lang="en-US" sz="1600" b="1" dirty="0"/>
              <a:t>and </a:t>
            </a:r>
          </a:p>
          <a:p>
            <a:pPr algn="ctr" eaLnBrk="0" hangingPunct="0">
              <a:lnSpc>
                <a:spcPct val="90000"/>
              </a:lnSpc>
            </a:pPr>
            <a:r>
              <a:rPr lang="en-US" sz="1600" b="1" dirty="0"/>
              <a:t>Reporting</a:t>
            </a:r>
          </a:p>
        </p:txBody>
      </p:sp>
      <p:sp>
        <p:nvSpPr>
          <p:cNvPr id="36874" name="Text Box 10"/>
          <p:cNvSpPr txBox="1">
            <a:spLocks noChangeArrowheads="1"/>
          </p:cNvSpPr>
          <p:nvPr/>
        </p:nvSpPr>
        <p:spPr bwMode="auto">
          <a:xfrm>
            <a:off x="2792255" y="5473065"/>
            <a:ext cx="1803876" cy="767674"/>
          </a:xfrm>
          <a:prstGeom prst="rect">
            <a:avLst/>
          </a:prstGeom>
          <a:noFill/>
          <a:ln w="12700">
            <a:noFill/>
            <a:miter lim="800000"/>
            <a:headEnd/>
            <a:tailEnd/>
          </a:ln>
        </p:spPr>
        <p:txBody>
          <a:bodyPr lIns="101882" tIns="50941" rIns="101882" bIns="50941">
            <a:spAutoFit/>
          </a:bodyPr>
          <a:lstStyle/>
          <a:p>
            <a:pPr algn="ctr" eaLnBrk="0" hangingPunct="0">
              <a:lnSpc>
                <a:spcPct val="90000"/>
              </a:lnSpc>
            </a:pPr>
            <a:r>
              <a:rPr lang="en-US" sz="1600" b="1" dirty="0"/>
              <a:t>Tax Planning </a:t>
            </a:r>
          </a:p>
          <a:p>
            <a:pPr algn="ctr" eaLnBrk="0" hangingPunct="0">
              <a:lnSpc>
                <a:spcPct val="90000"/>
              </a:lnSpc>
            </a:pPr>
            <a:r>
              <a:rPr lang="en-US" sz="1600" b="1" dirty="0"/>
              <a:t>and</a:t>
            </a:r>
          </a:p>
          <a:p>
            <a:pPr algn="ctr" eaLnBrk="0" hangingPunct="0">
              <a:lnSpc>
                <a:spcPct val="90000"/>
              </a:lnSpc>
            </a:pPr>
            <a:r>
              <a:rPr lang="en-US" sz="1600" b="1" dirty="0"/>
              <a:t>Compliance</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87368" y="253816"/>
            <a:ext cx="8994934" cy="456988"/>
          </a:xfrm>
        </p:spPr>
        <p:txBody>
          <a:bodyPr/>
          <a:lstStyle/>
          <a:p>
            <a:pPr eaLnBrk="1" hangingPunct="1">
              <a:tabLst/>
            </a:pPr>
            <a:r>
              <a:rPr lang="en-US" sz="2100" dirty="0" smtClean="0"/>
              <a:t>Changes In Trust Design - Bifurcated Trust</a:t>
            </a:r>
            <a:r>
              <a:rPr lang="en-US" sz="1200" b="0" dirty="0" smtClean="0"/>
              <a:t> </a:t>
            </a:r>
          </a:p>
        </p:txBody>
      </p:sp>
      <p:sp>
        <p:nvSpPr>
          <p:cNvPr id="37891" name="Oval 3"/>
          <p:cNvSpPr>
            <a:spLocks noChangeArrowheads="1"/>
          </p:cNvSpPr>
          <p:nvPr/>
        </p:nvSpPr>
        <p:spPr bwMode="auto">
          <a:xfrm>
            <a:off x="1168242" y="1089565"/>
            <a:ext cx="7711440" cy="6147752"/>
          </a:xfrm>
          <a:prstGeom prst="ellipse">
            <a:avLst/>
          </a:prstGeom>
          <a:solidFill>
            <a:schemeClr val="accent2"/>
          </a:solidFill>
          <a:ln w="12700" algn="ctr">
            <a:solidFill>
              <a:schemeClr val="accent2"/>
            </a:solidFill>
            <a:round/>
            <a:headEnd/>
            <a:tailEnd/>
          </a:ln>
        </p:spPr>
        <p:txBody>
          <a:bodyPr wrap="none" lIns="101882" tIns="50941" rIns="101882" bIns="50941" anchor="ctr"/>
          <a:lstStyle/>
          <a:p>
            <a:pPr algn="ctr" eaLnBrk="0" hangingPunct="0"/>
            <a:r>
              <a:rPr lang="en-US" sz="1600" b="1" dirty="0"/>
              <a:t>Values</a:t>
            </a:r>
          </a:p>
          <a:p>
            <a:pPr algn="ctr" eaLnBrk="0" hangingPunct="0"/>
            <a:r>
              <a:rPr lang="en-US" sz="1600" b="1" dirty="0"/>
              <a:t>Mission</a:t>
            </a:r>
          </a:p>
          <a:p>
            <a:pPr algn="ctr" eaLnBrk="0" hangingPunct="0"/>
            <a:r>
              <a:rPr lang="en-US" sz="1600" b="1" dirty="0"/>
              <a:t>Goals</a:t>
            </a:r>
          </a:p>
        </p:txBody>
      </p:sp>
      <p:sp>
        <p:nvSpPr>
          <p:cNvPr id="37892" name="Oval 4"/>
          <p:cNvSpPr>
            <a:spLocks noChangeArrowheads="1"/>
          </p:cNvSpPr>
          <p:nvPr/>
        </p:nvSpPr>
        <p:spPr bwMode="auto">
          <a:xfrm>
            <a:off x="3186907" y="2169795"/>
            <a:ext cx="3674110" cy="3709882"/>
          </a:xfrm>
          <a:prstGeom prst="ellipse">
            <a:avLst/>
          </a:prstGeom>
          <a:solidFill>
            <a:srgbClr val="92D050"/>
          </a:solidFill>
          <a:ln w="12700" algn="ctr">
            <a:solidFill>
              <a:schemeClr val="accent2"/>
            </a:solidFill>
            <a:round/>
            <a:headEnd/>
            <a:tailEnd/>
          </a:ln>
        </p:spPr>
        <p:txBody>
          <a:bodyPr wrap="none" lIns="101882" tIns="50941" rIns="101882" bIns="50941" anchor="ctr"/>
          <a:lstStyle/>
          <a:p>
            <a:pPr algn="ctr" eaLnBrk="0" hangingPunct="0"/>
            <a:endParaRPr lang="en-US" sz="1600" b="1" dirty="0"/>
          </a:p>
        </p:txBody>
      </p:sp>
      <p:sp>
        <p:nvSpPr>
          <p:cNvPr id="37893" name="Text Box 5"/>
          <p:cNvSpPr txBox="1">
            <a:spLocks noChangeArrowheads="1"/>
          </p:cNvSpPr>
          <p:nvPr/>
        </p:nvSpPr>
        <p:spPr bwMode="auto">
          <a:xfrm>
            <a:off x="1959772" y="2583604"/>
            <a:ext cx="1385565" cy="462976"/>
          </a:xfrm>
          <a:prstGeom prst="rect">
            <a:avLst/>
          </a:prstGeom>
          <a:noFill/>
          <a:ln w="12700">
            <a:noFill/>
            <a:miter lim="800000"/>
            <a:headEnd/>
            <a:tailEnd/>
          </a:ln>
        </p:spPr>
        <p:txBody>
          <a:bodyPr wrap="none" lIns="101882" tIns="50941" rIns="101882" bIns="50941">
            <a:spAutoFit/>
          </a:bodyPr>
          <a:lstStyle/>
          <a:p>
            <a:pPr algn="ctr" eaLnBrk="0" hangingPunct="0">
              <a:lnSpc>
                <a:spcPct val="90000"/>
              </a:lnSpc>
            </a:pPr>
            <a:r>
              <a:rPr lang="en-US" sz="1300" b="1" dirty="0"/>
              <a:t>Discretionary</a:t>
            </a:r>
          </a:p>
          <a:p>
            <a:pPr algn="ctr" eaLnBrk="0" hangingPunct="0">
              <a:lnSpc>
                <a:spcPct val="90000"/>
              </a:lnSpc>
            </a:pPr>
            <a:r>
              <a:rPr lang="en-US" sz="1300" b="1" dirty="0"/>
              <a:t>Administration</a:t>
            </a:r>
          </a:p>
        </p:txBody>
      </p:sp>
      <p:sp>
        <p:nvSpPr>
          <p:cNvPr id="37894" name="Text Box 6"/>
          <p:cNvSpPr txBox="1">
            <a:spLocks noChangeArrowheads="1"/>
          </p:cNvSpPr>
          <p:nvPr/>
        </p:nvSpPr>
        <p:spPr bwMode="auto">
          <a:xfrm>
            <a:off x="2924579" y="1495027"/>
            <a:ext cx="1824832" cy="462976"/>
          </a:xfrm>
          <a:prstGeom prst="rect">
            <a:avLst/>
          </a:prstGeom>
          <a:noFill/>
          <a:ln w="12700">
            <a:noFill/>
            <a:miter lim="800000"/>
            <a:headEnd/>
            <a:tailEnd/>
          </a:ln>
        </p:spPr>
        <p:txBody>
          <a:bodyPr lIns="101882" tIns="50941" rIns="101882" bIns="50941">
            <a:spAutoFit/>
          </a:bodyPr>
          <a:lstStyle/>
          <a:p>
            <a:pPr algn="ctr" eaLnBrk="0" hangingPunct="0">
              <a:lnSpc>
                <a:spcPct val="90000"/>
              </a:lnSpc>
            </a:pPr>
            <a:r>
              <a:rPr lang="en-US" sz="1300" b="1" dirty="0"/>
              <a:t>Beneficiary </a:t>
            </a:r>
          </a:p>
          <a:p>
            <a:pPr algn="ctr" eaLnBrk="0" hangingPunct="0">
              <a:lnSpc>
                <a:spcPct val="90000"/>
              </a:lnSpc>
            </a:pPr>
            <a:r>
              <a:rPr lang="en-US" sz="1300" b="1" dirty="0"/>
              <a:t>Communications</a:t>
            </a:r>
          </a:p>
        </p:txBody>
      </p:sp>
      <p:sp>
        <p:nvSpPr>
          <p:cNvPr id="37895" name="Text Box 7"/>
          <p:cNvSpPr txBox="1">
            <a:spLocks noChangeArrowheads="1"/>
          </p:cNvSpPr>
          <p:nvPr/>
        </p:nvSpPr>
        <p:spPr bwMode="auto">
          <a:xfrm>
            <a:off x="6892894" y="2583604"/>
            <a:ext cx="1228471" cy="643025"/>
          </a:xfrm>
          <a:prstGeom prst="rect">
            <a:avLst/>
          </a:prstGeom>
          <a:noFill/>
          <a:ln w="12700">
            <a:noFill/>
            <a:miter lim="800000"/>
            <a:headEnd/>
            <a:tailEnd/>
          </a:ln>
        </p:spPr>
        <p:txBody>
          <a:bodyPr wrap="none" lIns="101882" tIns="50941" rIns="101882" bIns="50941">
            <a:spAutoFit/>
          </a:bodyPr>
          <a:lstStyle/>
          <a:p>
            <a:pPr algn="ctr" eaLnBrk="0" hangingPunct="0">
              <a:lnSpc>
                <a:spcPct val="90000"/>
              </a:lnSpc>
            </a:pPr>
            <a:r>
              <a:rPr lang="en-US" sz="1300" b="1" dirty="0"/>
              <a:t>General</a:t>
            </a:r>
          </a:p>
          <a:p>
            <a:pPr algn="ctr" eaLnBrk="0" hangingPunct="0">
              <a:lnSpc>
                <a:spcPct val="90000"/>
              </a:lnSpc>
            </a:pPr>
            <a:r>
              <a:rPr lang="en-US" sz="1300" b="1" dirty="0"/>
              <a:t>Asset</a:t>
            </a:r>
          </a:p>
          <a:p>
            <a:pPr algn="ctr" eaLnBrk="0" hangingPunct="0">
              <a:lnSpc>
                <a:spcPct val="90000"/>
              </a:lnSpc>
            </a:pPr>
            <a:r>
              <a:rPr lang="en-US" sz="1300" b="1" dirty="0"/>
              <a:t>Management</a:t>
            </a:r>
          </a:p>
        </p:txBody>
      </p:sp>
      <p:sp>
        <p:nvSpPr>
          <p:cNvPr id="37896" name="Text Box 8"/>
          <p:cNvSpPr txBox="1">
            <a:spLocks noChangeArrowheads="1"/>
          </p:cNvSpPr>
          <p:nvPr/>
        </p:nvSpPr>
        <p:spPr bwMode="auto">
          <a:xfrm>
            <a:off x="1841927" y="3861012"/>
            <a:ext cx="1235331" cy="643025"/>
          </a:xfrm>
          <a:prstGeom prst="rect">
            <a:avLst/>
          </a:prstGeom>
          <a:noFill/>
          <a:ln w="12700">
            <a:noFill/>
            <a:miter lim="800000"/>
            <a:headEnd/>
            <a:tailEnd/>
          </a:ln>
        </p:spPr>
        <p:txBody>
          <a:bodyPr wrap="none" lIns="101882" tIns="50941" rIns="101882" bIns="50941">
            <a:spAutoFit/>
          </a:bodyPr>
          <a:lstStyle/>
          <a:p>
            <a:pPr algn="ctr" eaLnBrk="0" hangingPunct="0">
              <a:lnSpc>
                <a:spcPct val="90000"/>
              </a:lnSpc>
            </a:pPr>
            <a:r>
              <a:rPr lang="en-US" sz="1300" b="1" dirty="0"/>
              <a:t>Tax Planning</a:t>
            </a:r>
          </a:p>
          <a:p>
            <a:pPr algn="ctr" eaLnBrk="0" hangingPunct="0">
              <a:lnSpc>
                <a:spcPct val="90000"/>
              </a:lnSpc>
            </a:pPr>
            <a:r>
              <a:rPr lang="en-US" sz="1300" b="1" dirty="0"/>
              <a:t>and</a:t>
            </a:r>
          </a:p>
          <a:p>
            <a:pPr algn="ctr" eaLnBrk="0" hangingPunct="0">
              <a:lnSpc>
                <a:spcPct val="90000"/>
              </a:lnSpc>
            </a:pPr>
            <a:r>
              <a:rPr lang="en-US" sz="1300" b="1" dirty="0"/>
              <a:t>Compliance</a:t>
            </a:r>
          </a:p>
        </p:txBody>
      </p:sp>
      <p:sp>
        <p:nvSpPr>
          <p:cNvPr id="37897" name="Text Box 9"/>
          <p:cNvSpPr txBox="1">
            <a:spLocks noChangeArrowheads="1"/>
          </p:cNvSpPr>
          <p:nvPr/>
        </p:nvSpPr>
        <p:spPr bwMode="auto">
          <a:xfrm>
            <a:off x="6466365" y="4998085"/>
            <a:ext cx="1489551" cy="643025"/>
          </a:xfrm>
          <a:prstGeom prst="rect">
            <a:avLst/>
          </a:prstGeom>
          <a:noFill/>
          <a:ln w="12700">
            <a:noFill/>
            <a:miter lim="800000"/>
            <a:headEnd/>
            <a:tailEnd/>
          </a:ln>
        </p:spPr>
        <p:txBody>
          <a:bodyPr lIns="101882" tIns="50941" rIns="101882" bIns="50941">
            <a:spAutoFit/>
          </a:bodyPr>
          <a:lstStyle/>
          <a:p>
            <a:pPr algn="ctr" eaLnBrk="0" hangingPunct="0">
              <a:lnSpc>
                <a:spcPct val="90000"/>
              </a:lnSpc>
            </a:pPr>
            <a:r>
              <a:rPr lang="en-US" sz="1300" b="1" dirty="0"/>
              <a:t>Specialized</a:t>
            </a:r>
          </a:p>
          <a:p>
            <a:pPr algn="ctr" eaLnBrk="0" hangingPunct="0">
              <a:lnSpc>
                <a:spcPct val="90000"/>
              </a:lnSpc>
            </a:pPr>
            <a:r>
              <a:rPr lang="en-US" sz="1300" b="1" dirty="0"/>
              <a:t>Asset</a:t>
            </a:r>
          </a:p>
          <a:p>
            <a:pPr algn="ctr" eaLnBrk="0" hangingPunct="0">
              <a:lnSpc>
                <a:spcPct val="90000"/>
              </a:lnSpc>
            </a:pPr>
            <a:r>
              <a:rPr lang="en-US" sz="1300" b="1" dirty="0"/>
              <a:t>Management</a:t>
            </a:r>
          </a:p>
        </p:txBody>
      </p:sp>
      <p:sp>
        <p:nvSpPr>
          <p:cNvPr id="37898" name="Text Box 10"/>
          <p:cNvSpPr txBox="1">
            <a:spLocks noChangeArrowheads="1"/>
          </p:cNvSpPr>
          <p:nvPr/>
        </p:nvSpPr>
        <p:spPr bwMode="auto">
          <a:xfrm>
            <a:off x="2299812" y="5730347"/>
            <a:ext cx="1529715" cy="643025"/>
          </a:xfrm>
          <a:prstGeom prst="rect">
            <a:avLst/>
          </a:prstGeom>
          <a:noFill/>
          <a:ln w="12700">
            <a:noFill/>
            <a:miter lim="800000"/>
            <a:headEnd/>
            <a:tailEnd/>
          </a:ln>
        </p:spPr>
        <p:txBody>
          <a:bodyPr lIns="101882" tIns="50941" rIns="101882" bIns="50941">
            <a:spAutoFit/>
          </a:bodyPr>
          <a:lstStyle/>
          <a:p>
            <a:pPr algn="ctr" eaLnBrk="0" hangingPunct="0">
              <a:lnSpc>
                <a:spcPct val="90000"/>
              </a:lnSpc>
            </a:pPr>
            <a:r>
              <a:rPr lang="en-US" sz="1300" b="1" dirty="0"/>
              <a:t>Custody </a:t>
            </a:r>
          </a:p>
          <a:p>
            <a:pPr algn="ctr" eaLnBrk="0" hangingPunct="0">
              <a:lnSpc>
                <a:spcPct val="90000"/>
              </a:lnSpc>
            </a:pPr>
            <a:r>
              <a:rPr lang="en-US" sz="1300" b="1" dirty="0"/>
              <a:t>and</a:t>
            </a:r>
          </a:p>
          <a:p>
            <a:pPr algn="ctr" eaLnBrk="0" hangingPunct="0">
              <a:lnSpc>
                <a:spcPct val="90000"/>
              </a:lnSpc>
            </a:pPr>
            <a:r>
              <a:rPr lang="en-US" sz="1300" b="1" dirty="0"/>
              <a:t>Reporting</a:t>
            </a:r>
          </a:p>
        </p:txBody>
      </p:sp>
      <p:sp>
        <p:nvSpPr>
          <p:cNvPr id="37899" name="Text Box 11"/>
          <p:cNvSpPr txBox="1">
            <a:spLocks noChangeArrowheads="1"/>
          </p:cNvSpPr>
          <p:nvPr/>
        </p:nvSpPr>
        <p:spPr bwMode="auto">
          <a:xfrm>
            <a:off x="5246029" y="3722476"/>
            <a:ext cx="1424036" cy="601475"/>
          </a:xfrm>
          <a:prstGeom prst="rect">
            <a:avLst/>
          </a:prstGeom>
          <a:noFill/>
          <a:ln w="12700">
            <a:noFill/>
            <a:miter lim="800000"/>
            <a:headEnd/>
            <a:tailEnd/>
          </a:ln>
        </p:spPr>
        <p:txBody>
          <a:bodyPr wrap="none" lIns="101882" tIns="50941" rIns="101882" bIns="50941">
            <a:spAutoFit/>
          </a:bodyPr>
          <a:lstStyle/>
          <a:p>
            <a:pPr algn="ctr" eaLnBrk="0" hangingPunct="0">
              <a:lnSpc>
                <a:spcPct val="90000"/>
              </a:lnSpc>
            </a:pPr>
            <a:r>
              <a:rPr lang="en-US" sz="1800" b="1" dirty="0">
                <a:solidFill>
                  <a:schemeClr val="tx2"/>
                </a:solidFill>
              </a:rPr>
              <a:t>Investment</a:t>
            </a:r>
          </a:p>
          <a:p>
            <a:pPr algn="ctr" eaLnBrk="0" hangingPunct="0">
              <a:lnSpc>
                <a:spcPct val="90000"/>
              </a:lnSpc>
            </a:pPr>
            <a:r>
              <a:rPr lang="en-US" sz="1800" b="1" dirty="0">
                <a:solidFill>
                  <a:schemeClr val="tx2"/>
                </a:solidFill>
              </a:rPr>
              <a:t>Advisor</a:t>
            </a:r>
          </a:p>
        </p:txBody>
      </p:sp>
      <p:sp>
        <p:nvSpPr>
          <p:cNvPr id="37900" name="Text Box 12"/>
          <p:cNvSpPr txBox="1">
            <a:spLocks noChangeArrowheads="1"/>
          </p:cNvSpPr>
          <p:nvPr/>
        </p:nvSpPr>
        <p:spPr bwMode="auto">
          <a:xfrm>
            <a:off x="3230742" y="3722476"/>
            <a:ext cx="1808757" cy="601475"/>
          </a:xfrm>
          <a:prstGeom prst="rect">
            <a:avLst/>
          </a:prstGeom>
          <a:noFill/>
          <a:ln w="12700">
            <a:noFill/>
            <a:miter lim="800000"/>
            <a:headEnd/>
            <a:tailEnd/>
          </a:ln>
        </p:spPr>
        <p:txBody>
          <a:bodyPr wrap="none" lIns="101882" tIns="50941" rIns="101882" bIns="50941">
            <a:spAutoFit/>
          </a:bodyPr>
          <a:lstStyle/>
          <a:p>
            <a:pPr algn="ctr" eaLnBrk="0" hangingPunct="0">
              <a:lnSpc>
                <a:spcPct val="90000"/>
              </a:lnSpc>
            </a:pPr>
            <a:r>
              <a:rPr lang="en-US" sz="1800" b="1" dirty="0">
                <a:solidFill>
                  <a:schemeClr val="tx2"/>
                </a:solidFill>
              </a:rPr>
              <a:t>Administrative</a:t>
            </a:r>
          </a:p>
          <a:p>
            <a:pPr algn="ctr" eaLnBrk="0" hangingPunct="0">
              <a:lnSpc>
                <a:spcPct val="90000"/>
              </a:lnSpc>
            </a:pPr>
            <a:r>
              <a:rPr lang="en-US" sz="1800" b="1" dirty="0">
                <a:solidFill>
                  <a:schemeClr val="tx2"/>
                </a:solidFill>
              </a:rPr>
              <a:t>Trustee</a:t>
            </a:r>
          </a:p>
        </p:txBody>
      </p:sp>
      <p:sp>
        <p:nvSpPr>
          <p:cNvPr id="37901" name="Line 13"/>
          <p:cNvSpPr>
            <a:spLocks noChangeShapeType="1"/>
          </p:cNvSpPr>
          <p:nvPr/>
        </p:nvSpPr>
        <p:spPr bwMode="auto">
          <a:xfrm>
            <a:off x="5014187" y="1175528"/>
            <a:ext cx="2790" cy="6208896"/>
          </a:xfrm>
          <a:prstGeom prst="line">
            <a:avLst/>
          </a:prstGeom>
          <a:noFill/>
          <a:ln w="12700">
            <a:solidFill>
              <a:schemeClr val="tx2"/>
            </a:solidFill>
            <a:round/>
            <a:headEnd/>
            <a:tailEnd/>
          </a:ln>
        </p:spPr>
        <p:txBody>
          <a:bodyPr wrap="square" lIns="50941" tIns="50941" rIns="50941" bIns="50941">
            <a:spAutoFit/>
          </a:bodyPr>
          <a:lstStyle/>
          <a:p>
            <a:endParaRPr lang="en-US"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20206" y="179375"/>
            <a:ext cx="8521700" cy="482177"/>
          </a:xfrm>
        </p:spPr>
        <p:txBody>
          <a:bodyPr/>
          <a:lstStyle/>
          <a:p>
            <a:pPr eaLnBrk="1" hangingPunct="1">
              <a:tabLst/>
            </a:pPr>
            <a:r>
              <a:rPr lang="en-US" sz="2100" dirty="0" smtClean="0"/>
              <a:t>Changes In Trust Design – Enterprise Trust</a:t>
            </a:r>
            <a:endParaRPr lang="en-US" sz="900" dirty="0" smtClean="0"/>
          </a:p>
        </p:txBody>
      </p:sp>
      <p:sp>
        <p:nvSpPr>
          <p:cNvPr id="38915" name="Oval 3"/>
          <p:cNvSpPr>
            <a:spLocks noChangeArrowheads="1"/>
          </p:cNvSpPr>
          <p:nvPr/>
        </p:nvSpPr>
        <p:spPr bwMode="auto">
          <a:xfrm>
            <a:off x="1102994" y="1049406"/>
            <a:ext cx="7627620" cy="6120765"/>
          </a:xfrm>
          <a:prstGeom prst="ellipse">
            <a:avLst/>
          </a:prstGeom>
          <a:solidFill>
            <a:schemeClr val="accent2"/>
          </a:solidFill>
          <a:ln w="12700" algn="ctr">
            <a:solidFill>
              <a:schemeClr val="accent2"/>
            </a:solidFill>
            <a:round/>
            <a:headEnd/>
            <a:tailEnd/>
          </a:ln>
        </p:spPr>
        <p:txBody>
          <a:bodyPr wrap="none" lIns="101882" tIns="50941" rIns="101882" bIns="50941" anchor="ctr"/>
          <a:lstStyle/>
          <a:p>
            <a:pPr algn="ctr" eaLnBrk="0" hangingPunct="0"/>
            <a:r>
              <a:rPr lang="en-US" sz="1600" b="1" dirty="0"/>
              <a:t>Values</a:t>
            </a:r>
          </a:p>
          <a:p>
            <a:pPr algn="ctr" eaLnBrk="0" hangingPunct="0"/>
            <a:r>
              <a:rPr lang="en-US" sz="1600" b="1" dirty="0"/>
              <a:t>Mission</a:t>
            </a:r>
          </a:p>
          <a:p>
            <a:pPr algn="ctr" eaLnBrk="0" hangingPunct="0"/>
            <a:r>
              <a:rPr lang="en-US" sz="1600" b="1" dirty="0"/>
              <a:t>Goals</a:t>
            </a:r>
          </a:p>
        </p:txBody>
      </p:sp>
      <p:sp>
        <p:nvSpPr>
          <p:cNvPr id="38916" name="Oval 4"/>
          <p:cNvSpPr>
            <a:spLocks noChangeArrowheads="1"/>
          </p:cNvSpPr>
          <p:nvPr/>
        </p:nvSpPr>
        <p:spPr bwMode="auto">
          <a:xfrm>
            <a:off x="3171190" y="2356909"/>
            <a:ext cx="3674110" cy="3479588"/>
          </a:xfrm>
          <a:prstGeom prst="ellipse">
            <a:avLst/>
          </a:prstGeom>
          <a:solidFill>
            <a:srgbClr val="9BC98D"/>
          </a:solidFill>
          <a:ln w="12700" algn="ctr">
            <a:noFill/>
            <a:round/>
            <a:headEnd/>
            <a:tailEnd/>
          </a:ln>
        </p:spPr>
        <p:txBody>
          <a:bodyPr wrap="none" lIns="101882" tIns="50941" rIns="101882" bIns="50941" anchor="ctr"/>
          <a:lstStyle/>
          <a:p>
            <a:pPr algn="ctr" eaLnBrk="0" hangingPunct="0"/>
            <a:endParaRPr lang="en-US" sz="1600" dirty="0"/>
          </a:p>
        </p:txBody>
      </p:sp>
      <p:sp>
        <p:nvSpPr>
          <p:cNvPr id="38917" name="Text Box 5"/>
          <p:cNvSpPr txBox="1">
            <a:spLocks noChangeArrowheads="1"/>
          </p:cNvSpPr>
          <p:nvPr/>
        </p:nvSpPr>
        <p:spPr bwMode="auto">
          <a:xfrm>
            <a:off x="1814355" y="2633981"/>
            <a:ext cx="1538446" cy="462976"/>
          </a:xfrm>
          <a:prstGeom prst="rect">
            <a:avLst/>
          </a:prstGeom>
          <a:noFill/>
          <a:ln w="12700">
            <a:noFill/>
            <a:miter lim="800000"/>
            <a:headEnd/>
            <a:tailEnd/>
          </a:ln>
        </p:spPr>
        <p:txBody>
          <a:bodyPr lIns="101882" tIns="50941" rIns="101882" bIns="50941">
            <a:spAutoFit/>
          </a:bodyPr>
          <a:lstStyle/>
          <a:p>
            <a:pPr algn="ctr" eaLnBrk="0" hangingPunct="0">
              <a:lnSpc>
                <a:spcPct val="90000"/>
              </a:lnSpc>
            </a:pPr>
            <a:r>
              <a:rPr lang="en-US" sz="1300" b="1" dirty="0"/>
              <a:t>Discretionary </a:t>
            </a:r>
          </a:p>
          <a:p>
            <a:pPr algn="ctr" eaLnBrk="0" hangingPunct="0">
              <a:lnSpc>
                <a:spcPct val="90000"/>
              </a:lnSpc>
            </a:pPr>
            <a:r>
              <a:rPr lang="en-US" sz="1300" b="1" dirty="0"/>
              <a:t>Administration</a:t>
            </a:r>
          </a:p>
        </p:txBody>
      </p:sp>
      <p:sp>
        <p:nvSpPr>
          <p:cNvPr id="38918" name="Text Box 6"/>
          <p:cNvSpPr txBox="1">
            <a:spLocks noChangeArrowheads="1"/>
          </p:cNvSpPr>
          <p:nvPr/>
        </p:nvSpPr>
        <p:spPr bwMode="auto">
          <a:xfrm>
            <a:off x="3981450" y="1318790"/>
            <a:ext cx="2025650" cy="823074"/>
          </a:xfrm>
          <a:prstGeom prst="rect">
            <a:avLst/>
          </a:prstGeom>
          <a:noFill/>
          <a:ln w="12700">
            <a:noFill/>
            <a:miter lim="800000"/>
            <a:headEnd/>
            <a:tailEnd/>
          </a:ln>
        </p:spPr>
        <p:txBody>
          <a:bodyPr wrap="square" lIns="101882" tIns="50941" rIns="101882" bIns="50941">
            <a:spAutoFit/>
          </a:bodyPr>
          <a:lstStyle/>
          <a:p>
            <a:pPr algn="ctr" eaLnBrk="0" hangingPunct="0">
              <a:lnSpc>
                <a:spcPct val="90000"/>
              </a:lnSpc>
            </a:pPr>
            <a:r>
              <a:rPr lang="en-US" sz="1300" b="1" dirty="0" smtClean="0"/>
              <a:t>Beneficiary Communication, Custody, Reporting, Oversight</a:t>
            </a:r>
            <a:endParaRPr lang="en-US" sz="1300" b="1" dirty="0"/>
          </a:p>
        </p:txBody>
      </p:sp>
      <p:sp>
        <p:nvSpPr>
          <p:cNvPr id="38919" name="Text Box 7"/>
          <p:cNvSpPr txBox="1">
            <a:spLocks noChangeArrowheads="1"/>
          </p:cNvSpPr>
          <p:nvPr/>
        </p:nvSpPr>
        <p:spPr bwMode="auto">
          <a:xfrm rot="2971425">
            <a:off x="6453029" y="2466500"/>
            <a:ext cx="2212975" cy="464503"/>
          </a:xfrm>
          <a:prstGeom prst="rect">
            <a:avLst/>
          </a:prstGeom>
          <a:noFill/>
          <a:ln w="12700">
            <a:noFill/>
            <a:miter lim="800000"/>
            <a:headEnd/>
            <a:tailEnd/>
          </a:ln>
        </p:spPr>
        <p:txBody>
          <a:bodyPr lIns="101882" tIns="50941" rIns="101882" bIns="50941">
            <a:spAutoFit/>
          </a:bodyPr>
          <a:lstStyle/>
          <a:p>
            <a:pPr algn="ctr" eaLnBrk="0" hangingPunct="0">
              <a:lnSpc>
                <a:spcPct val="90000"/>
              </a:lnSpc>
            </a:pPr>
            <a:r>
              <a:rPr lang="en-US" sz="1300" b="1" dirty="0"/>
              <a:t>Asset</a:t>
            </a:r>
          </a:p>
          <a:p>
            <a:pPr algn="ctr" eaLnBrk="0" hangingPunct="0">
              <a:lnSpc>
                <a:spcPct val="90000"/>
              </a:lnSpc>
            </a:pPr>
            <a:r>
              <a:rPr lang="en-US" sz="1300" b="1" dirty="0"/>
              <a:t>Managers</a:t>
            </a:r>
          </a:p>
        </p:txBody>
      </p:sp>
      <p:sp>
        <p:nvSpPr>
          <p:cNvPr id="38920" name="Text Box 8"/>
          <p:cNvSpPr txBox="1">
            <a:spLocks noChangeArrowheads="1"/>
          </p:cNvSpPr>
          <p:nvPr/>
        </p:nvSpPr>
        <p:spPr bwMode="auto">
          <a:xfrm rot="3091762">
            <a:off x="6189293" y="3008948"/>
            <a:ext cx="1444731" cy="464503"/>
          </a:xfrm>
          <a:prstGeom prst="rect">
            <a:avLst/>
          </a:prstGeom>
          <a:noFill/>
          <a:ln w="12700">
            <a:noFill/>
            <a:miter lim="800000"/>
            <a:headEnd/>
            <a:tailEnd/>
          </a:ln>
        </p:spPr>
        <p:txBody>
          <a:bodyPr lIns="101882" tIns="50941" rIns="101882" bIns="50941">
            <a:spAutoFit/>
          </a:bodyPr>
          <a:lstStyle/>
          <a:p>
            <a:pPr algn="ctr" eaLnBrk="0" hangingPunct="0">
              <a:lnSpc>
                <a:spcPct val="90000"/>
              </a:lnSpc>
            </a:pPr>
            <a:r>
              <a:rPr lang="en-US" sz="1300" b="1" dirty="0"/>
              <a:t>Investment</a:t>
            </a:r>
          </a:p>
          <a:p>
            <a:pPr algn="ctr" eaLnBrk="0" hangingPunct="0">
              <a:lnSpc>
                <a:spcPct val="90000"/>
              </a:lnSpc>
            </a:pPr>
            <a:r>
              <a:rPr lang="en-US" sz="1300" b="1" dirty="0"/>
              <a:t>Consultant</a:t>
            </a:r>
          </a:p>
        </p:txBody>
      </p:sp>
      <p:sp>
        <p:nvSpPr>
          <p:cNvPr id="38921" name="Text Box 9"/>
          <p:cNvSpPr txBox="1">
            <a:spLocks noChangeArrowheads="1"/>
          </p:cNvSpPr>
          <p:nvPr/>
        </p:nvSpPr>
        <p:spPr bwMode="auto">
          <a:xfrm>
            <a:off x="1981995" y="4839759"/>
            <a:ext cx="1225868" cy="643025"/>
          </a:xfrm>
          <a:prstGeom prst="rect">
            <a:avLst/>
          </a:prstGeom>
          <a:noFill/>
          <a:ln w="12700">
            <a:noFill/>
            <a:miter lim="800000"/>
            <a:headEnd/>
            <a:tailEnd/>
          </a:ln>
        </p:spPr>
        <p:txBody>
          <a:bodyPr lIns="101882" tIns="50941" rIns="101882" bIns="50941">
            <a:spAutoFit/>
          </a:bodyPr>
          <a:lstStyle/>
          <a:p>
            <a:pPr algn="ctr" eaLnBrk="0" hangingPunct="0">
              <a:lnSpc>
                <a:spcPct val="90000"/>
              </a:lnSpc>
            </a:pPr>
            <a:r>
              <a:rPr lang="en-US" sz="1300" b="1" dirty="0"/>
              <a:t>Special</a:t>
            </a:r>
          </a:p>
          <a:p>
            <a:pPr algn="ctr" eaLnBrk="0" hangingPunct="0">
              <a:lnSpc>
                <a:spcPct val="90000"/>
              </a:lnSpc>
            </a:pPr>
            <a:r>
              <a:rPr lang="en-US" sz="1300" b="1" dirty="0"/>
              <a:t>Asset</a:t>
            </a:r>
          </a:p>
          <a:p>
            <a:pPr algn="ctr" eaLnBrk="0" hangingPunct="0">
              <a:lnSpc>
                <a:spcPct val="90000"/>
              </a:lnSpc>
            </a:pPr>
            <a:r>
              <a:rPr lang="en-US" sz="1300" b="1" dirty="0"/>
              <a:t>Management</a:t>
            </a:r>
          </a:p>
        </p:txBody>
      </p:sp>
      <p:sp>
        <p:nvSpPr>
          <p:cNvPr id="38922" name="Text Box 10"/>
          <p:cNvSpPr txBox="1">
            <a:spLocks noChangeArrowheads="1"/>
          </p:cNvSpPr>
          <p:nvPr/>
        </p:nvSpPr>
        <p:spPr bwMode="auto">
          <a:xfrm>
            <a:off x="6899596" y="4971099"/>
            <a:ext cx="1319841" cy="462976"/>
          </a:xfrm>
          <a:prstGeom prst="rect">
            <a:avLst/>
          </a:prstGeom>
          <a:noFill/>
          <a:ln w="12700">
            <a:noFill/>
            <a:miter lim="800000"/>
            <a:headEnd/>
            <a:tailEnd/>
          </a:ln>
        </p:spPr>
        <p:txBody>
          <a:bodyPr wrap="none" lIns="101882" tIns="50941" rIns="101882" bIns="50941">
            <a:spAutoFit/>
          </a:bodyPr>
          <a:lstStyle/>
          <a:p>
            <a:pPr algn="ctr" eaLnBrk="0" hangingPunct="0">
              <a:lnSpc>
                <a:spcPct val="90000"/>
              </a:lnSpc>
            </a:pPr>
            <a:r>
              <a:rPr lang="en-US" sz="1300" b="1" dirty="0"/>
              <a:t>Tax Planning</a:t>
            </a:r>
          </a:p>
          <a:p>
            <a:pPr algn="ctr" eaLnBrk="0" hangingPunct="0">
              <a:lnSpc>
                <a:spcPct val="90000"/>
              </a:lnSpc>
            </a:pPr>
            <a:r>
              <a:rPr lang="en-US" sz="1300" b="1" dirty="0"/>
              <a:t>&amp; Compliance</a:t>
            </a:r>
          </a:p>
        </p:txBody>
      </p:sp>
      <p:sp>
        <p:nvSpPr>
          <p:cNvPr id="38923" name="Text Box 11"/>
          <p:cNvSpPr txBox="1">
            <a:spLocks noChangeArrowheads="1"/>
          </p:cNvSpPr>
          <p:nvPr/>
        </p:nvSpPr>
        <p:spPr bwMode="auto">
          <a:xfrm>
            <a:off x="4028600" y="6183737"/>
            <a:ext cx="1952308" cy="462976"/>
          </a:xfrm>
          <a:prstGeom prst="rect">
            <a:avLst/>
          </a:prstGeom>
          <a:noFill/>
          <a:ln w="12700">
            <a:noFill/>
            <a:miter lim="800000"/>
            <a:headEnd/>
            <a:tailEnd/>
          </a:ln>
        </p:spPr>
        <p:txBody>
          <a:bodyPr lIns="101882" tIns="50941" rIns="101882" bIns="50941">
            <a:spAutoFit/>
          </a:bodyPr>
          <a:lstStyle/>
          <a:p>
            <a:pPr algn="ctr" eaLnBrk="0" hangingPunct="0">
              <a:lnSpc>
                <a:spcPct val="90000"/>
              </a:lnSpc>
            </a:pPr>
            <a:r>
              <a:rPr lang="en-US" sz="1300" b="1" dirty="0"/>
              <a:t>Trust Modification</a:t>
            </a:r>
          </a:p>
          <a:p>
            <a:pPr algn="ctr" eaLnBrk="0" hangingPunct="0">
              <a:lnSpc>
                <a:spcPct val="90000"/>
              </a:lnSpc>
            </a:pPr>
            <a:r>
              <a:rPr lang="en-US" sz="1300" b="1" dirty="0"/>
              <a:t>Fiduciary Removal</a:t>
            </a:r>
          </a:p>
        </p:txBody>
      </p:sp>
      <p:sp>
        <p:nvSpPr>
          <p:cNvPr id="38924" name="Text Box 12"/>
          <p:cNvSpPr txBox="1">
            <a:spLocks noChangeArrowheads="1"/>
          </p:cNvSpPr>
          <p:nvPr/>
        </p:nvSpPr>
        <p:spPr bwMode="auto">
          <a:xfrm>
            <a:off x="5516730" y="3468794"/>
            <a:ext cx="1089008" cy="462976"/>
          </a:xfrm>
          <a:prstGeom prst="rect">
            <a:avLst/>
          </a:prstGeom>
          <a:noFill/>
          <a:ln w="12700">
            <a:noFill/>
            <a:miter lim="800000"/>
            <a:headEnd/>
            <a:tailEnd/>
          </a:ln>
        </p:spPr>
        <p:txBody>
          <a:bodyPr wrap="none" lIns="101882" tIns="50941" rIns="101882" bIns="50941">
            <a:spAutoFit/>
          </a:bodyPr>
          <a:lstStyle/>
          <a:p>
            <a:pPr algn="ctr" eaLnBrk="0" hangingPunct="0">
              <a:lnSpc>
                <a:spcPct val="90000"/>
              </a:lnSpc>
            </a:pPr>
            <a:r>
              <a:rPr lang="en-US" sz="1300" b="1" dirty="0"/>
              <a:t>Investment</a:t>
            </a:r>
          </a:p>
          <a:p>
            <a:pPr algn="ctr" eaLnBrk="0" hangingPunct="0">
              <a:lnSpc>
                <a:spcPct val="90000"/>
              </a:lnSpc>
            </a:pPr>
            <a:r>
              <a:rPr lang="en-US" sz="1300" b="1" dirty="0"/>
              <a:t>Advisor</a:t>
            </a:r>
          </a:p>
        </p:txBody>
      </p:sp>
      <p:sp>
        <p:nvSpPr>
          <p:cNvPr id="38925" name="Text Box 13"/>
          <p:cNvSpPr txBox="1">
            <a:spLocks noChangeArrowheads="1"/>
          </p:cNvSpPr>
          <p:nvPr/>
        </p:nvSpPr>
        <p:spPr bwMode="auto">
          <a:xfrm>
            <a:off x="5401152" y="4497917"/>
            <a:ext cx="1161256" cy="291465"/>
          </a:xfrm>
          <a:prstGeom prst="rect">
            <a:avLst/>
          </a:prstGeom>
          <a:noFill/>
          <a:ln w="12700">
            <a:noFill/>
            <a:miter lim="800000"/>
            <a:headEnd/>
            <a:tailEnd/>
          </a:ln>
        </p:spPr>
        <p:txBody>
          <a:bodyPr lIns="101882" tIns="50941" rIns="101882" bIns="50941">
            <a:spAutoFit/>
          </a:bodyPr>
          <a:lstStyle/>
          <a:p>
            <a:pPr algn="ctr" eaLnBrk="0" hangingPunct="0">
              <a:lnSpc>
                <a:spcPct val="90000"/>
              </a:lnSpc>
            </a:pPr>
            <a:r>
              <a:rPr lang="en-US" sz="1300" b="1" dirty="0"/>
              <a:t>Tax Advisor</a:t>
            </a:r>
          </a:p>
        </p:txBody>
      </p:sp>
      <p:sp>
        <p:nvSpPr>
          <p:cNvPr id="38926" name="Text Box 14"/>
          <p:cNvSpPr txBox="1">
            <a:spLocks noChangeArrowheads="1"/>
          </p:cNvSpPr>
          <p:nvPr/>
        </p:nvSpPr>
        <p:spPr bwMode="auto">
          <a:xfrm>
            <a:off x="3437761" y="3427414"/>
            <a:ext cx="1068169" cy="462976"/>
          </a:xfrm>
          <a:prstGeom prst="rect">
            <a:avLst/>
          </a:prstGeom>
          <a:noFill/>
          <a:ln w="12700">
            <a:noFill/>
            <a:miter lim="800000"/>
            <a:headEnd/>
            <a:tailEnd/>
          </a:ln>
        </p:spPr>
        <p:txBody>
          <a:bodyPr wrap="none" lIns="101882" tIns="50941" rIns="101882" bIns="50941">
            <a:spAutoFit/>
          </a:bodyPr>
          <a:lstStyle/>
          <a:p>
            <a:pPr algn="ctr" eaLnBrk="0" hangingPunct="0">
              <a:lnSpc>
                <a:spcPct val="90000"/>
              </a:lnSpc>
            </a:pPr>
            <a:r>
              <a:rPr lang="en-US" sz="1300" b="1" dirty="0"/>
              <a:t>Disc.</a:t>
            </a:r>
          </a:p>
          <a:p>
            <a:pPr algn="ctr" eaLnBrk="0" hangingPunct="0">
              <a:lnSpc>
                <a:spcPct val="90000"/>
              </a:lnSpc>
            </a:pPr>
            <a:r>
              <a:rPr lang="en-US" sz="1300" b="1" dirty="0"/>
              <a:t>Committee</a:t>
            </a:r>
          </a:p>
        </p:txBody>
      </p:sp>
      <p:sp>
        <p:nvSpPr>
          <p:cNvPr id="38927" name="Text Box 15"/>
          <p:cNvSpPr txBox="1">
            <a:spLocks noChangeArrowheads="1"/>
          </p:cNvSpPr>
          <p:nvPr/>
        </p:nvSpPr>
        <p:spPr bwMode="auto">
          <a:xfrm>
            <a:off x="3541395" y="4310804"/>
            <a:ext cx="825977" cy="643025"/>
          </a:xfrm>
          <a:prstGeom prst="rect">
            <a:avLst/>
          </a:prstGeom>
          <a:noFill/>
          <a:ln w="12700">
            <a:noFill/>
            <a:miter lim="800000"/>
            <a:headEnd/>
            <a:tailEnd/>
          </a:ln>
        </p:spPr>
        <p:txBody>
          <a:bodyPr lIns="101882" tIns="50941" rIns="101882" bIns="50941">
            <a:spAutoFit/>
          </a:bodyPr>
          <a:lstStyle/>
          <a:p>
            <a:pPr algn="ctr" eaLnBrk="0" hangingPunct="0">
              <a:lnSpc>
                <a:spcPct val="90000"/>
              </a:lnSpc>
            </a:pPr>
            <a:r>
              <a:rPr lang="en-US" sz="1300" b="1" dirty="0"/>
              <a:t>Special</a:t>
            </a:r>
          </a:p>
          <a:p>
            <a:pPr algn="ctr" eaLnBrk="0" hangingPunct="0">
              <a:lnSpc>
                <a:spcPct val="90000"/>
              </a:lnSpc>
            </a:pPr>
            <a:r>
              <a:rPr lang="en-US" sz="1300" b="1" dirty="0"/>
              <a:t>Assets</a:t>
            </a:r>
          </a:p>
          <a:p>
            <a:pPr algn="ctr" eaLnBrk="0" hangingPunct="0">
              <a:lnSpc>
                <a:spcPct val="90000"/>
              </a:lnSpc>
            </a:pPr>
            <a:r>
              <a:rPr lang="en-US" sz="1300" b="1" dirty="0"/>
              <a:t>Advisor</a:t>
            </a:r>
          </a:p>
        </p:txBody>
      </p:sp>
      <p:sp>
        <p:nvSpPr>
          <p:cNvPr id="38928" name="Text Box 16"/>
          <p:cNvSpPr txBox="1">
            <a:spLocks noChangeArrowheads="1"/>
          </p:cNvSpPr>
          <p:nvPr/>
        </p:nvSpPr>
        <p:spPr bwMode="auto">
          <a:xfrm>
            <a:off x="4604295" y="2781512"/>
            <a:ext cx="800917" cy="462976"/>
          </a:xfrm>
          <a:prstGeom prst="rect">
            <a:avLst/>
          </a:prstGeom>
          <a:noFill/>
          <a:ln w="12700">
            <a:noFill/>
            <a:miter lim="800000"/>
            <a:headEnd/>
            <a:tailEnd/>
          </a:ln>
        </p:spPr>
        <p:txBody>
          <a:bodyPr wrap="none" lIns="101882" tIns="50941" rIns="101882" bIns="50941">
            <a:spAutoFit/>
          </a:bodyPr>
          <a:lstStyle/>
          <a:p>
            <a:pPr algn="ctr" eaLnBrk="0" hangingPunct="0">
              <a:lnSpc>
                <a:spcPct val="90000"/>
              </a:lnSpc>
            </a:pPr>
            <a:r>
              <a:rPr lang="en-US" sz="1300" b="1" dirty="0"/>
              <a:t>Admin</a:t>
            </a:r>
          </a:p>
          <a:p>
            <a:pPr algn="ctr" eaLnBrk="0" hangingPunct="0">
              <a:lnSpc>
                <a:spcPct val="90000"/>
              </a:lnSpc>
            </a:pPr>
            <a:r>
              <a:rPr lang="en-US" sz="1300" b="1" dirty="0"/>
              <a:t>Trustee</a:t>
            </a:r>
          </a:p>
        </p:txBody>
      </p:sp>
      <p:sp>
        <p:nvSpPr>
          <p:cNvPr id="38929" name="Text Box 17"/>
          <p:cNvSpPr txBox="1">
            <a:spLocks noChangeArrowheads="1"/>
          </p:cNvSpPr>
          <p:nvPr/>
        </p:nvSpPr>
        <p:spPr bwMode="auto">
          <a:xfrm>
            <a:off x="4549989" y="5007082"/>
            <a:ext cx="947945" cy="462976"/>
          </a:xfrm>
          <a:prstGeom prst="rect">
            <a:avLst/>
          </a:prstGeom>
          <a:noFill/>
          <a:ln w="12700">
            <a:noFill/>
            <a:miter lim="800000"/>
            <a:headEnd/>
            <a:tailEnd/>
          </a:ln>
        </p:spPr>
        <p:txBody>
          <a:bodyPr wrap="none" lIns="101882" tIns="50941" rIns="101882" bIns="50941">
            <a:spAutoFit/>
          </a:bodyPr>
          <a:lstStyle/>
          <a:p>
            <a:pPr algn="ctr" eaLnBrk="0" hangingPunct="0">
              <a:lnSpc>
                <a:spcPct val="90000"/>
              </a:lnSpc>
            </a:pPr>
            <a:r>
              <a:rPr lang="en-US" sz="1300" b="1" dirty="0"/>
              <a:t>Trust</a:t>
            </a:r>
          </a:p>
          <a:p>
            <a:pPr algn="ctr" eaLnBrk="0" hangingPunct="0">
              <a:lnSpc>
                <a:spcPct val="90000"/>
              </a:lnSpc>
            </a:pPr>
            <a:r>
              <a:rPr lang="en-US" sz="1300" b="1" dirty="0"/>
              <a:t>Protector</a:t>
            </a:r>
          </a:p>
        </p:txBody>
      </p:sp>
      <p:sp>
        <p:nvSpPr>
          <p:cNvPr id="38930" name="Line 18"/>
          <p:cNvSpPr>
            <a:spLocks noChangeShapeType="1"/>
          </p:cNvSpPr>
          <p:nvPr/>
        </p:nvSpPr>
        <p:spPr bwMode="auto">
          <a:xfrm>
            <a:off x="3252562" y="1336339"/>
            <a:ext cx="3644627" cy="5419929"/>
          </a:xfrm>
          <a:prstGeom prst="line">
            <a:avLst/>
          </a:prstGeom>
          <a:noFill/>
          <a:ln w="9525">
            <a:solidFill>
              <a:schemeClr val="tx1"/>
            </a:solidFill>
            <a:round/>
            <a:headEnd/>
            <a:tailEnd/>
          </a:ln>
        </p:spPr>
        <p:txBody>
          <a:bodyPr lIns="101882" tIns="50941" rIns="101882" bIns="50941"/>
          <a:lstStyle/>
          <a:p>
            <a:endParaRPr lang="en-US" dirty="0"/>
          </a:p>
        </p:txBody>
      </p:sp>
      <p:sp>
        <p:nvSpPr>
          <p:cNvPr id="38931" name="Line 19"/>
          <p:cNvSpPr>
            <a:spLocks noChangeShapeType="1"/>
          </p:cNvSpPr>
          <p:nvPr/>
        </p:nvSpPr>
        <p:spPr bwMode="auto">
          <a:xfrm>
            <a:off x="1079521" y="4103035"/>
            <a:ext cx="7627620" cy="0"/>
          </a:xfrm>
          <a:prstGeom prst="line">
            <a:avLst/>
          </a:prstGeom>
          <a:noFill/>
          <a:ln w="9525">
            <a:solidFill>
              <a:schemeClr val="tx1"/>
            </a:solidFill>
            <a:round/>
            <a:headEnd/>
            <a:tailEnd/>
          </a:ln>
        </p:spPr>
        <p:txBody>
          <a:bodyPr lIns="101882" tIns="50941" rIns="101882" bIns="50941"/>
          <a:lstStyle/>
          <a:p>
            <a:endParaRPr lang="en-US" dirty="0"/>
          </a:p>
        </p:txBody>
      </p:sp>
      <p:sp>
        <p:nvSpPr>
          <p:cNvPr id="38932" name="Line 20"/>
          <p:cNvSpPr>
            <a:spLocks noChangeShapeType="1"/>
          </p:cNvSpPr>
          <p:nvPr/>
        </p:nvSpPr>
        <p:spPr bwMode="auto">
          <a:xfrm flipH="1">
            <a:off x="3263538" y="1392975"/>
            <a:ext cx="3492500" cy="5397500"/>
          </a:xfrm>
          <a:prstGeom prst="line">
            <a:avLst/>
          </a:prstGeom>
          <a:noFill/>
          <a:ln w="12700">
            <a:solidFill>
              <a:schemeClr val="tx2"/>
            </a:solidFill>
            <a:round/>
            <a:headEnd/>
            <a:tailEnd/>
          </a:ln>
        </p:spPr>
        <p:txBody>
          <a:bodyPr wrap="square" lIns="50941" tIns="50941" rIns="50941" bIns="50941">
            <a:spAutoFit/>
          </a:bodyPr>
          <a:lstStyle/>
          <a:p>
            <a:endParaRPr lang="en-US" dirty="0"/>
          </a:p>
        </p:txBody>
      </p:sp>
      <p:sp>
        <p:nvSpPr>
          <p:cNvPr id="26" name="Arc 25"/>
          <p:cNvSpPr/>
          <p:nvPr/>
        </p:nvSpPr>
        <p:spPr>
          <a:xfrm>
            <a:off x="4191000" y="2159000"/>
            <a:ext cx="3352800" cy="3022600"/>
          </a:xfrm>
          <a:prstGeom prst="arc">
            <a:avLst>
              <a:gd name="adj1" fmla="val 17062812"/>
              <a:gd name="adj2" fmla="val 91946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101882" tIns="50941" rIns="101882" bIns="50941" anchor="ctr"/>
          <a:lstStyle/>
          <a:p>
            <a:pPr algn="ctr">
              <a:defRPr/>
            </a:pP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Planning Opportunities Under 2010 Tax Relief Act (continued)</a:t>
            </a:r>
            <a:endParaRPr lang="en-US" dirty="0"/>
          </a:p>
        </p:txBody>
      </p:sp>
      <p:sp>
        <p:nvSpPr>
          <p:cNvPr id="5" name="Content Placeholder 2"/>
          <p:cNvSpPr>
            <a:spLocks noGrp="1"/>
          </p:cNvSpPr>
          <p:nvPr>
            <p:ph idx="1"/>
          </p:nvPr>
        </p:nvSpPr>
        <p:spPr>
          <a:xfrm>
            <a:off x="240983" y="1066702"/>
            <a:ext cx="9297035" cy="6350098"/>
          </a:xfrm>
        </p:spPr>
        <p:txBody>
          <a:bodyPr/>
          <a:lstStyle/>
          <a:p>
            <a:pPr marL="514350" indent="-514350">
              <a:buFont typeface="+mj-lt"/>
              <a:buAutoNum type="romanUcPeriod" startAt="6"/>
            </a:pPr>
            <a:r>
              <a:rPr lang="en-US" dirty="0" smtClean="0"/>
              <a:t>Use Leveraging Techniques for Large Transfers</a:t>
            </a:r>
          </a:p>
          <a:p>
            <a:pPr marL="1284288" lvl="2" indent="-514350">
              <a:buFont typeface="Arial" pitchFamily="34" charset="0"/>
              <a:buChar char="-"/>
            </a:pPr>
            <a:r>
              <a:rPr lang="en-US" sz="1400" dirty="0" smtClean="0"/>
              <a:t>Grantor retained annuity trusts</a:t>
            </a:r>
          </a:p>
          <a:p>
            <a:pPr marL="1284288" lvl="2" indent="-514350">
              <a:buFont typeface="Arial" pitchFamily="34" charset="0"/>
              <a:buChar char="-"/>
            </a:pPr>
            <a:r>
              <a:rPr lang="en-US" sz="1400" dirty="0" smtClean="0"/>
              <a:t>Gifts eligible for marketability and minority discounts</a:t>
            </a:r>
          </a:p>
          <a:p>
            <a:pPr marL="1284288" lvl="2" indent="-514350">
              <a:buFont typeface="Arial" pitchFamily="34" charset="0"/>
              <a:buChar char="-"/>
            </a:pPr>
            <a:r>
              <a:rPr lang="en-US" sz="1400" dirty="0" smtClean="0"/>
              <a:t>Sales or gifts to intentionally defective grantor trusts</a:t>
            </a:r>
          </a:p>
          <a:p>
            <a:pPr marL="1284288" lvl="2" indent="-514350">
              <a:buFont typeface="Arial" pitchFamily="34" charset="0"/>
              <a:buChar char="-"/>
            </a:pPr>
            <a:r>
              <a:rPr lang="en-US" sz="1400" dirty="0" smtClean="0"/>
              <a:t>Intra-family asset sales and low interest loans</a:t>
            </a:r>
          </a:p>
          <a:p>
            <a:pPr marL="1284288" lvl="2" indent="-514350">
              <a:buFont typeface="Arial" pitchFamily="34" charset="0"/>
              <a:buChar char="-"/>
            </a:pPr>
            <a:r>
              <a:rPr lang="en-US" sz="1400" dirty="0" smtClean="0"/>
              <a:t>Qualified personal residence trusts</a:t>
            </a:r>
          </a:p>
          <a:p>
            <a:pPr marL="514350" indent="-514350">
              <a:buFont typeface="+mj-lt"/>
              <a:buAutoNum type="romanUcPeriod" startAt="6"/>
            </a:pPr>
            <a:r>
              <a:rPr lang="en-US" dirty="0" smtClean="0"/>
              <a:t>Think Outside the Box…and the Code when Planning for non-traditional Families</a:t>
            </a:r>
          </a:p>
          <a:p>
            <a:pPr marL="1284288" lvl="2" indent="-514350">
              <a:buFont typeface="Arial" pitchFamily="34" charset="0"/>
              <a:buChar char="-"/>
            </a:pPr>
            <a:r>
              <a:rPr lang="en-US" sz="1400" dirty="0" smtClean="0"/>
              <a:t>Pre-fund inheritances for children of earlier marriage(s)</a:t>
            </a:r>
          </a:p>
          <a:p>
            <a:pPr marL="1284288" lvl="2" indent="-514350">
              <a:buFont typeface="Arial" pitchFamily="34" charset="0"/>
              <a:buChar char="-"/>
            </a:pPr>
            <a:r>
              <a:rPr lang="en-US" sz="1400" dirty="0" smtClean="0"/>
              <a:t>Use spray trusts sparingly in blended families</a:t>
            </a:r>
          </a:p>
          <a:p>
            <a:pPr marL="1284288" lvl="2" indent="-514350">
              <a:buFont typeface="Arial" pitchFamily="34" charset="0"/>
              <a:buChar char="-"/>
            </a:pPr>
            <a:r>
              <a:rPr lang="en-US" sz="1400" dirty="0" smtClean="0"/>
              <a:t>Plan for notice and disclosure</a:t>
            </a:r>
          </a:p>
          <a:p>
            <a:pPr marL="1284288" lvl="2" indent="-514350">
              <a:buFont typeface="Arial" pitchFamily="34" charset="0"/>
              <a:buChar char="-"/>
            </a:pPr>
            <a:r>
              <a:rPr lang="en-US" sz="1400" dirty="0" smtClean="0"/>
              <a:t>Be deliberate about discretionary standards</a:t>
            </a:r>
          </a:p>
          <a:p>
            <a:pPr marL="1284288" lvl="2" indent="-514350">
              <a:buFont typeface="Arial" pitchFamily="34" charset="0"/>
              <a:buChar char="-"/>
            </a:pPr>
            <a:r>
              <a:rPr lang="en-US" sz="1400" dirty="0" smtClean="0"/>
              <a:t>Consider non-qualified charitable remainder trusts</a:t>
            </a:r>
          </a:p>
          <a:p>
            <a:pPr marL="514350" indent="-514350">
              <a:buFont typeface="+mj-lt"/>
              <a:buAutoNum type="romanUcPeriod"/>
            </a:pPr>
            <a:endParaRPr lang="en-US" sz="2200" dirty="0" smtClean="0"/>
          </a:p>
          <a:p>
            <a:pPr marL="514350" indent="-514350">
              <a:buFont typeface="+mj-lt"/>
              <a:buAutoNum type="romanUcPeriod" startAt="5"/>
            </a:pPr>
            <a:endParaRPr lang="en-US" dirty="0" smtClean="0"/>
          </a:p>
          <a:p>
            <a:pPr marL="445736" indent="-445736">
              <a:buNone/>
            </a:pPr>
            <a:endParaRPr lang="en-US" sz="2200" dirty="0" smtClean="0"/>
          </a:p>
          <a:p>
            <a:pPr marL="445736" indent="-445736">
              <a:buNone/>
            </a:pPr>
            <a:endParaRPr lang="en-US" sz="2200" dirty="0" smtClean="0"/>
          </a:p>
          <a:p>
            <a:pPr marL="445736" indent="-445736">
              <a:buNone/>
            </a:pPr>
            <a:endParaRPr lang="en-US" sz="2200" dirty="0" smtClean="0"/>
          </a:p>
          <a:p>
            <a:pPr marL="445736" indent="-445736">
              <a:buNone/>
            </a:pPr>
            <a:endParaRPr lang="en-US" sz="2200" dirty="0" smtClean="0"/>
          </a:p>
          <a:p>
            <a:pPr marL="445736" indent="-445736">
              <a:buNone/>
            </a:pPr>
            <a:endParaRPr lang="en-US" sz="2200" dirty="0" smtClean="0"/>
          </a:p>
          <a:p>
            <a:pPr marL="445736" indent="-445736">
              <a:buNone/>
            </a:pPr>
            <a:endParaRPr lang="en-US" sz="2200" dirty="0" smtClean="0"/>
          </a:p>
          <a:p>
            <a:pPr marL="445736" indent="-445736">
              <a:buNone/>
            </a:pPr>
            <a:endParaRPr lang="en-US" sz="2200" dirty="0" smtClean="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1365" y="184888"/>
            <a:ext cx="9297035" cy="744917"/>
          </a:xfrm>
        </p:spPr>
        <p:txBody>
          <a:bodyPr/>
          <a:lstStyle/>
          <a:p>
            <a:pPr eaLnBrk="1" hangingPunct="1"/>
            <a:r>
              <a:rPr lang="en-US" sz="2400" dirty="0" smtClean="0"/>
              <a:t>Practical Issues with Dispersion of Fiduciary Responsibility </a:t>
            </a:r>
          </a:p>
        </p:txBody>
      </p:sp>
      <p:sp>
        <p:nvSpPr>
          <p:cNvPr id="39939" name="Rectangle 3"/>
          <p:cNvSpPr>
            <a:spLocks noGrp="1" noChangeArrowheads="1"/>
          </p:cNvSpPr>
          <p:nvPr>
            <p:ph type="body" idx="1"/>
          </p:nvPr>
        </p:nvSpPr>
        <p:spPr>
          <a:xfrm>
            <a:off x="482600" y="939800"/>
            <a:ext cx="9194800" cy="6676984"/>
          </a:xfrm>
        </p:spPr>
        <p:txBody>
          <a:bodyPr wrap="square">
            <a:spAutoFit/>
          </a:bodyPr>
          <a:lstStyle/>
          <a:p>
            <a:pPr marL="256475" indent="-256475" eaLnBrk="1" hangingPunct="1">
              <a:lnSpc>
                <a:spcPct val="95000"/>
              </a:lnSpc>
              <a:spcBef>
                <a:spcPct val="35000"/>
              </a:spcBef>
              <a:buSzTx/>
              <a:buFont typeface="Wingdings" pitchFamily="2" charset="2"/>
              <a:buAutoNum type="romanUcPeriod"/>
              <a:tabLst>
                <a:tab pos="2676184" algn="l"/>
              </a:tabLst>
            </a:pPr>
            <a:r>
              <a:rPr lang="en-US" sz="1600" b="1" dirty="0" smtClean="0"/>
              <a:t>What standard of conduct applies to advisors?</a:t>
            </a:r>
          </a:p>
          <a:p>
            <a:pPr marL="638535" lvl="1" indent="-254706" eaLnBrk="1" hangingPunct="1">
              <a:lnSpc>
                <a:spcPct val="95000"/>
              </a:lnSpc>
              <a:spcBef>
                <a:spcPct val="35000"/>
              </a:spcBef>
              <a:tabLst>
                <a:tab pos="2676184" algn="l"/>
              </a:tabLst>
            </a:pPr>
            <a:r>
              <a:rPr lang="en-US" dirty="0" smtClean="0"/>
              <a:t>Few states provide a default</a:t>
            </a:r>
          </a:p>
          <a:p>
            <a:pPr marL="638535" lvl="1" indent="-254706" eaLnBrk="1" hangingPunct="1">
              <a:lnSpc>
                <a:spcPct val="95000"/>
              </a:lnSpc>
              <a:spcBef>
                <a:spcPct val="35000"/>
              </a:spcBef>
              <a:tabLst>
                <a:tab pos="2676184" algn="l"/>
              </a:tabLst>
            </a:pPr>
            <a:r>
              <a:rPr lang="en-US" dirty="0" smtClean="0"/>
              <a:t>For important advisory roles, the trust document should clarify that they are fiduciaries</a:t>
            </a:r>
          </a:p>
          <a:p>
            <a:pPr marL="638535" lvl="1" indent="-254706" eaLnBrk="1" hangingPunct="1">
              <a:lnSpc>
                <a:spcPct val="95000"/>
              </a:lnSpc>
              <a:spcBef>
                <a:spcPct val="35000"/>
              </a:spcBef>
              <a:tabLst>
                <a:tab pos="2676184" algn="l"/>
              </a:tabLst>
            </a:pPr>
            <a:endParaRPr lang="en-US" dirty="0" smtClean="0"/>
          </a:p>
          <a:p>
            <a:pPr marL="256475" indent="-256475" eaLnBrk="1" hangingPunct="1">
              <a:lnSpc>
                <a:spcPct val="95000"/>
              </a:lnSpc>
              <a:spcBef>
                <a:spcPct val="70000"/>
              </a:spcBef>
              <a:buSzTx/>
              <a:buFont typeface="Wingdings" pitchFamily="2" charset="2"/>
              <a:buAutoNum type="romanUcPeriod"/>
              <a:tabLst>
                <a:tab pos="2676184" algn="l"/>
              </a:tabLst>
            </a:pPr>
            <a:r>
              <a:rPr lang="en-US" sz="1600" b="1" dirty="0" smtClean="0"/>
              <a:t>What degree of oversight should the primary trustee exercise over advisors’ actions (or inactions)?</a:t>
            </a:r>
          </a:p>
          <a:p>
            <a:pPr marL="638535" lvl="1" indent="-254706" eaLnBrk="1" hangingPunct="1">
              <a:lnSpc>
                <a:spcPct val="95000"/>
              </a:lnSpc>
              <a:spcBef>
                <a:spcPct val="35000"/>
              </a:spcBef>
              <a:tabLst>
                <a:tab pos="2676184" algn="l"/>
              </a:tabLst>
            </a:pPr>
            <a:r>
              <a:rPr lang="en-US" dirty="0" smtClean="0"/>
              <a:t>Consider the grantor’s intent and the feasibility of trustee oversight </a:t>
            </a:r>
            <a:br>
              <a:rPr lang="en-US" dirty="0" smtClean="0"/>
            </a:br>
            <a:r>
              <a:rPr lang="en-US" dirty="0" smtClean="0"/>
              <a:t>and draft accordingly</a:t>
            </a:r>
          </a:p>
          <a:p>
            <a:pPr marL="638535" lvl="1" indent="-254706" eaLnBrk="1" hangingPunct="1">
              <a:lnSpc>
                <a:spcPct val="95000"/>
              </a:lnSpc>
              <a:spcBef>
                <a:spcPct val="35000"/>
              </a:spcBef>
              <a:tabLst>
                <a:tab pos="2676184" algn="l"/>
              </a:tabLst>
            </a:pPr>
            <a:r>
              <a:rPr lang="en-US" dirty="0" smtClean="0"/>
              <a:t>Absent  guidance in the trust document, only a few states provide standards for trustee intervention:</a:t>
            </a:r>
          </a:p>
          <a:p>
            <a:pPr marL="1087798" lvl="2" indent="-254706" eaLnBrk="1" hangingPunct="1">
              <a:lnSpc>
                <a:spcPct val="95000"/>
              </a:lnSpc>
              <a:spcBef>
                <a:spcPct val="35000"/>
              </a:spcBef>
              <a:tabLst>
                <a:tab pos="2676184" algn="l"/>
              </a:tabLst>
            </a:pPr>
            <a:r>
              <a:rPr lang="en-US" dirty="0" smtClean="0"/>
              <a:t>Delaware:  	      Trustee’s willful misconduct</a:t>
            </a:r>
          </a:p>
          <a:p>
            <a:pPr marL="1087798" lvl="2" indent="-254706" eaLnBrk="1" hangingPunct="1">
              <a:lnSpc>
                <a:spcPct val="95000"/>
              </a:lnSpc>
              <a:spcBef>
                <a:spcPct val="35000"/>
              </a:spcBef>
              <a:tabLst>
                <a:tab pos="2676184" algn="l"/>
              </a:tabLst>
            </a:pPr>
            <a:r>
              <a:rPr lang="en-US" dirty="0" smtClean="0"/>
              <a:t>Uniform Trust</a:t>
            </a:r>
            <a:r>
              <a:rPr lang="en-US" dirty="0"/>
              <a:t> </a:t>
            </a:r>
            <a:r>
              <a:rPr lang="en-US" dirty="0" smtClean="0"/>
              <a:t>Code:  Advisor’s actions are manifestly contrary to the terms of the trust 		      or the trustee knows the attempted exercise would constitute a 		      serious breach of fiduciary duty that the person holding the power 		      owes to the beneficiaries of the trust.</a:t>
            </a:r>
          </a:p>
          <a:p>
            <a:pPr marL="1087798" lvl="2" indent="-254706" eaLnBrk="1" hangingPunct="1">
              <a:spcBef>
                <a:spcPts val="0"/>
              </a:spcBef>
              <a:buFont typeface="Wingdings 3" pitchFamily="18" charset="2"/>
              <a:buChar char=""/>
              <a:tabLst>
                <a:tab pos="2676184" algn="l"/>
              </a:tabLst>
            </a:pPr>
            <a:r>
              <a:rPr lang="en-US" dirty="0" smtClean="0"/>
              <a:t>Restatement (2d)      If under the terms of a trust a person has power to control the </a:t>
            </a:r>
          </a:p>
          <a:p>
            <a:pPr marL="2168885" lvl="4" indent="-254706" eaLnBrk="1" hangingPunct="1">
              <a:spcBef>
                <a:spcPts val="0"/>
              </a:spcBef>
              <a:buNone/>
              <a:tabLst>
                <a:tab pos="2676184" algn="l"/>
              </a:tabLst>
            </a:pPr>
            <a:r>
              <a:rPr lang="en-US" dirty="0" smtClean="0"/>
              <a:t>			       </a:t>
            </a:r>
            <a:r>
              <a:rPr lang="en-US" sz="1600" dirty="0" smtClean="0">
                <a:latin typeface="Arial" pitchFamily="34" charset="0"/>
                <a:cs typeface="Arial" pitchFamily="34" charset="0"/>
              </a:rPr>
              <a:t>action of the trustees in certain respects, the trustee is under a 	      duty to act in accordance with the exercise of such power, unless 		      the attempted exercise of the power violates the terms of the trust</a:t>
            </a:r>
          </a:p>
          <a:p>
            <a:pPr marL="2168885" lvl="4" indent="-254706" eaLnBrk="1" hangingPunct="1">
              <a:spcBef>
                <a:spcPts val="0"/>
              </a:spcBef>
              <a:buNone/>
              <a:tabLst>
                <a:tab pos="2676184" algn="l"/>
              </a:tabLst>
            </a:pPr>
            <a:r>
              <a:rPr lang="en-US" sz="1600" dirty="0" smtClean="0">
                <a:latin typeface="Arial" pitchFamily="34" charset="0"/>
                <a:cs typeface="Arial" pitchFamily="34" charset="0"/>
              </a:rPr>
              <a:t>		      or is a violation of a fiduciary duty to which such person is subject</a:t>
            </a:r>
          </a:p>
          <a:p>
            <a:pPr marL="2168885" lvl="4" indent="-254706" eaLnBrk="1" hangingPunct="1">
              <a:spcBef>
                <a:spcPts val="0"/>
              </a:spcBef>
              <a:buNone/>
              <a:tabLst>
                <a:tab pos="2676184" algn="l"/>
              </a:tabLst>
            </a:pPr>
            <a:r>
              <a:rPr lang="en-US" sz="1600" dirty="0" smtClean="0">
                <a:latin typeface="Arial" pitchFamily="34" charset="0"/>
                <a:cs typeface="Arial" pitchFamily="34" charset="0"/>
              </a:rPr>
              <a:t>		      in the exercise of the power.</a:t>
            </a:r>
            <a:endParaRPr lang="en-US" dirty="0" smtClean="0"/>
          </a:p>
          <a:p>
            <a:pPr marL="638535" lvl="1" indent="-254706" eaLnBrk="1" hangingPunct="1">
              <a:lnSpc>
                <a:spcPct val="95000"/>
              </a:lnSpc>
              <a:spcBef>
                <a:spcPct val="35000"/>
              </a:spcBef>
              <a:buNone/>
              <a:tabLst>
                <a:tab pos="2676184" algn="l"/>
              </a:tabLst>
            </a:pPr>
            <a:endParaRPr lang="en-US" dirty="0" smtClean="0"/>
          </a:p>
          <a:p>
            <a:pPr marL="638535" lvl="1" indent="-254706" eaLnBrk="1" hangingPunct="1">
              <a:lnSpc>
                <a:spcPct val="95000"/>
              </a:lnSpc>
              <a:spcBef>
                <a:spcPct val="35000"/>
              </a:spcBef>
              <a:tabLst>
                <a:tab pos="2676184" algn="l"/>
              </a:tabLst>
            </a:pPr>
            <a:endParaRPr lang="en-US" dirty="0" smtClean="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2400" dirty="0" smtClean="0"/>
              <a:t>Asset Concentrations and the Duty of Diversification</a:t>
            </a:r>
          </a:p>
        </p:txBody>
      </p:sp>
      <p:cxnSp>
        <p:nvCxnSpPr>
          <p:cNvPr id="9" name="Straight Connector 8"/>
          <p:cNvCxnSpPr/>
          <p:nvPr/>
        </p:nvCxnSpPr>
        <p:spPr>
          <a:xfrm rot="16200000" flipH="1">
            <a:off x="-1645465" y="4076130"/>
            <a:ext cx="5212533" cy="300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1020852" y="6635541"/>
            <a:ext cx="8001683" cy="7733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964316" y="1917965"/>
            <a:ext cx="8238370" cy="4814993"/>
          </a:xfrm>
          <a:custGeom>
            <a:avLst/>
            <a:gdLst>
              <a:gd name="connsiteX0" fmla="*/ 10453 w 5947229"/>
              <a:gd name="connsiteY0" fmla="*/ 2855837 h 2887200"/>
              <a:gd name="connsiteX1" fmla="*/ 51397 w 5947229"/>
              <a:gd name="connsiteY1" fmla="*/ 2733007 h 2887200"/>
              <a:gd name="connsiteX2" fmla="*/ 65044 w 5947229"/>
              <a:gd name="connsiteY2" fmla="*/ 2678416 h 2887200"/>
              <a:gd name="connsiteX3" fmla="*/ 105988 w 5947229"/>
              <a:gd name="connsiteY3" fmla="*/ 2623825 h 2887200"/>
              <a:gd name="connsiteX4" fmla="*/ 160579 w 5947229"/>
              <a:gd name="connsiteY4" fmla="*/ 2514643 h 2887200"/>
              <a:gd name="connsiteX5" fmla="*/ 201522 w 5947229"/>
              <a:gd name="connsiteY5" fmla="*/ 2487347 h 2887200"/>
              <a:gd name="connsiteX6" fmla="*/ 256113 w 5947229"/>
              <a:gd name="connsiteY6" fmla="*/ 2432756 h 2887200"/>
              <a:gd name="connsiteX7" fmla="*/ 310704 w 5947229"/>
              <a:gd name="connsiteY7" fmla="*/ 2350870 h 2887200"/>
              <a:gd name="connsiteX8" fmla="*/ 1184161 w 5947229"/>
              <a:gd name="connsiteY8" fmla="*/ 2323574 h 2887200"/>
              <a:gd name="connsiteX9" fmla="*/ 1252400 w 5947229"/>
              <a:gd name="connsiteY9" fmla="*/ 2296279 h 2887200"/>
              <a:gd name="connsiteX10" fmla="*/ 1416173 w 5947229"/>
              <a:gd name="connsiteY10" fmla="*/ 2241688 h 2887200"/>
              <a:gd name="connsiteX11" fmla="*/ 1498059 w 5947229"/>
              <a:gd name="connsiteY11" fmla="*/ 2187097 h 2887200"/>
              <a:gd name="connsiteX12" fmla="*/ 1552650 w 5947229"/>
              <a:gd name="connsiteY12" fmla="*/ 2146153 h 2887200"/>
              <a:gd name="connsiteX13" fmla="*/ 1634537 w 5947229"/>
              <a:gd name="connsiteY13" fmla="*/ 2091562 h 2887200"/>
              <a:gd name="connsiteX14" fmla="*/ 1675480 w 5947229"/>
              <a:gd name="connsiteY14" fmla="*/ 2064267 h 2887200"/>
              <a:gd name="connsiteX15" fmla="*/ 1771014 w 5947229"/>
              <a:gd name="connsiteY15" fmla="*/ 2023324 h 2887200"/>
              <a:gd name="connsiteX16" fmla="*/ 1866549 w 5947229"/>
              <a:gd name="connsiteY16" fmla="*/ 1968732 h 2887200"/>
              <a:gd name="connsiteX17" fmla="*/ 2030322 w 5947229"/>
              <a:gd name="connsiteY17" fmla="*/ 1914141 h 2887200"/>
              <a:gd name="connsiteX18" fmla="*/ 2098561 w 5947229"/>
              <a:gd name="connsiteY18" fmla="*/ 1886846 h 2887200"/>
              <a:gd name="connsiteX19" fmla="*/ 2221391 w 5947229"/>
              <a:gd name="connsiteY19" fmla="*/ 1764016 h 2887200"/>
              <a:gd name="connsiteX20" fmla="*/ 2262334 w 5947229"/>
              <a:gd name="connsiteY20" fmla="*/ 1736721 h 2887200"/>
              <a:gd name="connsiteX21" fmla="*/ 2371516 w 5947229"/>
              <a:gd name="connsiteY21" fmla="*/ 1668482 h 2887200"/>
              <a:gd name="connsiteX22" fmla="*/ 2426107 w 5947229"/>
              <a:gd name="connsiteY22" fmla="*/ 1627538 h 2887200"/>
              <a:gd name="connsiteX23" fmla="*/ 2467050 w 5947229"/>
              <a:gd name="connsiteY23" fmla="*/ 1586595 h 2887200"/>
              <a:gd name="connsiteX24" fmla="*/ 2562585 w 5947229"/>
              <a:gd name="connsiteY24" fmla="*/ 1545652 h 2887200"/>
              <a:gd name="connsiteX25" fmla="*/ 2603528 w 5947229"/>
              <a:gd name="connsiteY25" fmla="*/ 1491061 h 2887200"/>
              <a:gd name="connsiteX26" fmla="*/ 2726358 w 5947229"/>
              <a:gd name="connsiteY26" fmla="*/ 1381879 h 2887200"/>
              <a:gd name="connsiteX27" fmla="*/ 2780949 w 5947229"/>
              <a:gd name="connsiteY27" fmla="*/ 1354583 h 2887200"/>
              <a:gd name="connsiteX28" fmla="*/ 2835540 w 5947229"/>
              <a:gd name="connsiteY28" fmla="*/ 1340935 h 2887200"/>
              <a:gd name="connsiteX29" fmla="*/ 2876483 w 5947229"/>
              <a:gd name="connsiteY29" fmla="*/ 1218106 h 2887200"/>
              <a:gd name="connsiteX30" fmla="*/ 2890131 w 5947229"/>
              <a:gd name="connsiteY30" fmla="*/ 1177162 h 2887200"/>
              <a:gd name="connsiteX31" fmla="*/ 2985665 w 5947229"/>
              <a:gd name="connsiteY31" fmla="*/ 1081628 h 2887200"/>
              <a:gd name="connsiteX32" fmla="*/ 3067552 w 5947229"/>
              <a:gd name="connsiteY32" fmla="*/ 1067980 h 2887200"/>
              <a:gd name="connsiteX33" fmla="*/ 3163086 w 5947229"/>
              <a:gd name="connsiteY33" fmla="*/ 1027037 h 2887200"/>
              <a:gd name="connsiteX34" fmla="*/ 3244973 w 5947229"/>
              <a:gd name="connsiteY34" fmla="*/ 999741 h 2887200"/>
              <a:gd name="connsiteX35" fmla="*/ 3272268 w 5947229"/>
              <a:gd name="connsiteY35" fmla="*/ 958798 h 2887200"/>
              <a:gd name="connsiteX36" fmla="*/ 3354155 w 5947229"/>
              <a:gd name="connsiteY36" fmla="*/ 917855 h 2887200"/>
              <a:gd name="connsiteX37" fmla="*/ 3436041 w 5947229"/>
              <a:gd name="connsiteY37" fmla="*/ 849616 h 2887200"/>
              <a:gd name="connsiteX38" fmla="*/ 3476985 w 5947229"/>
              <a:gd name="connsiteY38" fmla="*/ 822321 h 2887200"/>
              <a:gd name="connsiteX39" fmla="*/ 3531576 w 5947229"/>
              <a:gd name="connsiteY39" fmla="*/ 781377 h 2887200"/>
              <a:gd name="connsiteX40" fmla="*/ 3572519 w 5947229"/>
              <a:gd name="connsiteY40" fmla="*/ 754082 h 2887200"/>
              <a:gd name="connsiteX41" fmla="*/ 3627110 w 5947229"/>
              <a:gd name="connsiteY41" fmla="*/ 740434 h 2887200"/>
              <a:gd name="connsiteX42" fmla="*/ 3681701 w 5947229"/>
              <a:gd name="connsiteY42" fmla="*/ 713138 h 2887200"/>
              <a:gd name="connsiteX43" fmla="*/ 3845474 w 5947229"/>
              <a:gd name="connsiteY43" fmla="*/ 685843 h 2887200"/>
              <a:gd name="connsiteX44" fmla="*/ 3900065 w 5947229"/>
              <a:gd name="connsiteY44" fmla="*/ 658547 h 2887200"/>
              <a:gd name="connsiteX45" fmla="*/ 3981952 w 5947229"/>
              <a:gd name="connsiteY45" fmla="*/ 631252 h 2887200"/>
              <a:gd name="connsiteX46" fmla="*/ 4022895 w 5947229"/>
              <a:gd name="connsiteY46" fmla="*/ 603956 h 2887200"/>
              <a:gd name="connsiteX47" fmla="*/ 4200316 w 5947229"/>
              <a:gd name="connsiteY47" fmla="*/ 576661 h 2887200"/>
              <a:gd name="connsiteX48" fmla="*/ 4295850 w 5947229"/>
              <a:gd name="connsiteY48" fmla="*/ 549365 h 2887200"/>
              <a:gd name="connsiteX49" fmla="*/ 4350441 w 5947229"/>
              <a:gd name="connsiteY49" fmla="*/ 522070 h 2887200"/>
              <a:gd name="connsiteX50" fmla="*/ 4405032 w 5947229"/>
              <a:gd name="connsiteY50" fmla="*/ 508422 h 2887200"/>
              <a:gd name="connsiteX51" fmla="*/ 4459623 w 5947229"/>
              <a:gd name="connsiteY51" fmla="*/ 481127 h 2887200"/>
              <a:gd name="connsiteX52" fmla="*/ 4527862 w 5947229"/>
              <a:gd name="connsiteY52" fmla="*/ 467479 h 2887200"/>
              <a:gd name="connsiteX53" fmla="*/ 4568806 w 5947229"/>
              <a:gd name="connsiteY53" fmla="*/ 453831 h 2887200"/>
              <a:gd name="connsiteX54" fmla="*/ 4664340 w 5947229"/>
              <a:gd name="connsiteY54" fmla="*/ 399240 h 2887200"/>
              <a:gd name="connsiteX55" fmla="*/ 4773522 w 5947229"/>
              <a:gd name="connsiteY55" fmla="*/ 371944 h 2887200"/>
              <a:gd name="connsiteX56" fmla="*/ 4896352 w 5947229"/>
              <a:gd name="connsiteY56" fmla="*/ 290058 h 2887200"/>
              <a:gd name="connsiteX57" fmla="*/ 4950943 w 5947229"/>
              <a:gd name="connsiteY57" fmla="*/ 276410 h 2887200"/>
              <a:gd name="connsiteX58" fmla="*/ 4991886 w 5947229"/>
              <a:gd name="connsiteY58" fmla="*/ 262762 h 2887200"/>
              <a:gd name="connsiteX59" fmla="*/ 5046477 w 5947229"/>
              <a:gd name="connsiteY59" fmla="*/ 221819 h 2887200"/>
              <a:gd name="connsiteX60" fmla="*/ 5142011 w 5947229"/>
              <a:gd name="connsiteY60" fmla="*/ 194524 h 2887200"/>
              <a:gd name="connsiteX61" fmla="*/ 5251194 w 5947229"/>
              <a:gd name="connsiteY61" fmla="*/ 167228 h 2887200"/>
              <a:gd name="connsiteX62" fmla="*/ 5360376 w 5947229"/>
              <a:gd name="connsiteY62" fmla="*/ 126285 h 2887200"/>
              <a:gd name="connsiteX63" fmla="*/ 5483206 w 5947229"/>
              <a:gd name="connsiteY63" fmla="*/ 98989 h 2887200"/>
              <a:gd name="connsiteX64" fmla="*/ 5524149 w 5947229"/>
              <a:gd name="connsiteY64" fmla="*/ 85341 h 2887200"/>
              <a:gd name="connsiteX65" fmla="*/ 5565092 w 5947229"/>
              <a:gd name="connsiteY65" fmla="*/ 58046 h 2887200"/>
              <a:gd name="connsiteX66" fmla="*/ 5606035 w 5947229"/>
              <a:gd name="connsiteY66" fmla="*/ 17103 h 2887200"/>
              <a:gd name="connsiteX67" fmla="*/ 5687922 w 5947229"/>
              <a:gd name="connsiteY67" fmla="*/ 3455 h 2887200"/>
              <a:gd name="connsiteX68" fmla="*/ 5947229 w 5947229"/>
              <a:gd name="connsiteY68" fmla="*/ 3455 h 288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947229" h="2887200">
                <a:moveTo>
                  <a:pt x="10453" y="2855837"/>
                </a:moveTo>
                <a:cubicBezTo>
                  <a:pt x="43162" y="2725003"/>
                  <a:pt x="0" y="2887200"/>
                  <a:pt x="51397" y="2733007"/>
                </a:cubicBezTo>
                <a:cubicBezTo>
                  <a:pt x="57328" y="2715213"/>
                  <a:pt x="56656" y="2695193"/>
                  <a:pt x="65044" y="2678416"/>
                </a:cubicBezTo>
                <a:cubicBezTo>
                  <a:pt x="75216" y="2658071"/>
                  <a:pt x="92340" y="2642022"/>
                  <a:pt x="105988" y="2623825"/>
                </a:cubicBezTo>
                <a:cubicBezTo>
                  <a:pt x="120874" y="2579166"/>
                  <a:pt x="125417" y="2555666"/>
                  <a:pt x="160579" y="2514643"/>
                </a:cubicBezTo>
                <a:cubicBezTo>
                  <a:pt x="171254" y="2502189"/>
                  <a:pt x="189068" y="2498022"/>
                  <a:pt x="201522" y="2487347"/>
                </a:cubicBezTo>
                <a:cubicBezTo>
                  <a:pt x="221061" y="2470599"/>
                  <a:pt x="240037" y="2452851"/>
                  <a:pt x="256113" y="2432756"/>
                </a:cubicBezTo>
                <a:cubicBezTo>
                  <a:pt x="276606" y="2407140"/>
                  <a:pt x="278229" y="2355509"/>
                  <a:pt x="310704" y="2350870"/>
                </a:cubicBezTo>
                <a:cubicBezTo>
                  <a:pt x="662979" y="2300544"/>
                  <a:pt x="374075" y="2337786"/>
                  <a:pt x="1184161" y="2323574"/>
                </a:cubicBezTo>
                <a:cubicBezTo>
                  <a:pt x="1206907" y="2314476"/>
                  <a:pt x="1229298" y="2304433"/>
                  <a:pt x="1252400" y="2296279"/>
                </a:cubicBezTo>
                <a:cubicBezTo>
                  <a:pt x="1306663" y="2277127"/>
                  <a:pt x="1416173" y="2241688"/>
                  <a:pt x="1416173" y="2241688"/>
                </a:cubicBezTo>
                <a:cubicBezTo>
                  <a:pt x="1443468" y="2223491"/>
                  <a:pt x="1471815" y="2206780"/>
                  <a:pt x="1498059" y="2187097"/>
                </a:cubicBezTo>
                <a:cubicBezTo>
                  <a:pt x="1516256" y="2173449"/>
                  <a:pt x="1534015" y="2159197"/>
                  <a:pt x="1552650" y="2146153"/>
                </a:cubicBezTo>
                <a:cubicBezTo>
                  <a:pt x="1579525" y="2127340"/>
                  <a:pt x="1607241" y="2109759"/>
                  <a:pt x="1634537" y="2091562"/>
                </a:cubicBezTo>
                <a:cubicBezTo>
                  <a:pt x="1648185" y="2082464"/>
                  <a:pt x="1659919" y="2069454"/>
                  <a:pt x="1675480" y="2064267"/>
                </a:cubicBezTo>
                <a:cubicBezTo>
                  <a:pt x="1721412" y="2048956"/>
                  <a:pt x="1723796" y="2050306"/>
                  <a:pt x="1771014" y="2023324"/>
                </a:cubicBezTo>
                <a:cubicBezTo>
                  <a:pt x="1834430" y="1987087"/>
                  <a:pt x="1790410" y="2000457"/>
                  <a:pt x="1866549" y="1968732"/>
                </a:cubicBezTo>
                <a:cubicBezTo>
                  <a:pt x="2121157" y="1862645"/>
                  <a:pt x="1876319" y="1965475"/>
                  <a:pt x="2030322" y="1914141"/>
                </a:cubicBezTo>
                <a:cubicBezTo>
                  <a:pt x="2053563" y="1906394"/>
                  <a:pt x="2075815" y="1895944"/>
                  <a:pt x="2098561" y="1886846"/>
                </a:cubicBezTo>
                <a:lnTo>
                  <a:pt x="2221391" y="1764016"/>
                </a:lnTo>
                <a:cubicBezTo>
                  <a:pt x="2232989" y="1752418"/>
                  <a:pt x="2249880" y="1747396"/>
                  <a:pt x="2262334" y="1736721"/>
                </a:cubicBezTo>
                <a:cubicBezTo>
                  <a:pt x="2346154" y="1664874"/>
                  <a:pt x="2280321" y="1691279"/>
                  <a:pt x="2371516" y="1668482"/>
                </a:cubicBezTo>
                <a:cubicBezTo>
                  <a:pt x="2389713" y="1654834"/>
                  <a:pt x="2408837" y="1642341"/>
                  <a:pt x="2426107" y="1627538"/>
                </a:cubicBezTo>
                <a:cubicBezTo>
                  <a:pt x="2440761" y="1614977"/>
                  <a:pt x="2451344" y="1597813"/>
                  <a:pt x="2467050" y="1586595"/>
                </a:cubicBezTo>
                <a:cubicBezTo>
                  <a:pt x="2496562" y="1565515"/>
                  <a:pt x="2529173" y="1556789"/>
                  <a:pt x="2562585" y="1545652"/>
                </a:cubicBezTo>
                <a:cubicBezTo>
                  <a:pt x="2576233" y="1527455"/>
                  <a:pt x="2588312" y="1507968"/>
                  <a:pt x="2603528" y="1491061"/>
                </a:cubicBezTo>
                <a:cubicBezTo>
                  <a:pt x="2647430" y="1442280"/>
                  <a:pt x="2674364" y="1411590"/>
                  <a:pt x="2726358" y="1381879"/>
                </a:cubicBezTo>
                <a:cubicBezTo>
                  <a:pt x="2744022" y="1371785"/>
                  <a:pt x="2761899" y="1361727"/>
                  <a:pt x="2780949" y="1354583"/>
                </a:cubicBezTo>
                <a:cubicBezTo>
                  <a:pt x="2798512" y="1347997"/>
                  <a:pt x="2817343" y="1345484"/>
                  <a:pt x="2835540" y="1340935"/>
                </a:cubicBezTo>
                <a:lnTo>
                  <a:pt x="2876483" y="1218106"/>
                </a:lnTo>
                <a:lnTo>
                  <a:pt x="2890131" y="1177162"/>
                </a:lnTo>
                <a:cubicBezTo>
                  <a:pt x="2906889" y="1126888"/>
                  <a:pt x="2908373" y="1094510"/>
                  <a:pt x="2985665" y="1081628"/>
                </a:cubicBezTo>
                <a:lnTo>
                  <a:pt x="3067552" y="1067980"/>
                </a:lnTo>
                <a:cubicBezTo>
                  <a:pt x="3199351" y="1024046"/>
                  <a:pt x="2994434" y="1094498"/>
                  <a:pt x="3163086" y="1027037"/>
                </a:cubicBezTo>
                <a:cubicBezTo>
                  <a:pt x="3189800" y="1016351"/>
                  <a:pt x="3244973" y="999741"/>
                  <a:pt x="3244973" y="999741"/>
                </a:cubicBezTo>
                <a:cubicBezTo>
                  <a:pt x="3254071" y="986093"/>
                  <a:pt x="3260670" y="970396"/>
                  <a:pt x="3272268" y="958798"/>
                </a:cubicBezTo>
                <a:cubicBezTo>
                  <a:pt x="3298724" y="932342"/>
                  <a:pt x="3320855" y="928955"/>
                  <a:pt x="3354155" y="917855"/>
                </a:cubicBezTo>
                <a:cubicBezTo>
                  <a:pt x="3455821" y="850076"/>
                  <a:pt x="3330944" y="937195"/>
                  <a:pt x="3436041" y="849616"/>
                </a:cubicBezTo>
                <a:cubicBezTo>
                  <a:pt x="3448642" y="839115"/>
                  <a:pt x="3463638" y="831855"/>
                  <a:pt x="3476985" y="822321"/>
                </a:cubicBezTo>
                <a:cubicBezTo>
                  <a:pt x="3495495" y="809100"/>
                  <a:pt x="3513067" y="794598"/>
                  <a:pt x="3531576" y="781377"/>
                </a:cubicBezTo>
                <a:cubicBezTo>
                  <a:pt x="3544923" y="771843"/>
                  <a:pt x="3557443" y="760543"/>
                  <a:pt x="3572519" y="754082"/>
                </a:cubicBezTo>
                <a:cubicBezTo>
                  <a:pt x="3589759" y="746693"/>
                  <a:pt x="3609547" y="747020"/>
                  <a:pt x="3627110" y="740434"/>
                </a:cubicBezTo>
                <a:cubicBezTo>
                  <a:pt x="3646160" y="733290"/>
                  <a:pt x="3661964" y="718072"/>
                  <a:pt x="3681701" y="713138"/>
                </a:cubicBezTo>
                <a:cubicBezTo>
                  <a:pt x="3735393" y="699715"/>
                  <a:pt x="3845474" y="685843"/>
                  <a:pt x="3845474" y="685843"/>
                </a:cubicBezTo>
                <a:cubicBezTo>
                  <a:pt x="3863671" y="676744"/>
                  <a:pt x="3881175" y="666103"/>
                  <a:pt x="3900065" y="658547"/>
                </a:cubicBezTo>
                <a:cubicBezTo>
                  <a:pt x="3926779" y="647861"/>
                  <a:pt x="3958012" y="647212"/>
                  <a:pt x="3981952" y="631252"/>
                </a:cubicBezTo>
                <a:cubicBezTo>
                  <a:pt x="3995600" y="622153"/>
                  <a:pt x="4007819" y="610417"/>
                  <a:pt x="4022895" y="603956"/>
                </a:cubicBezTo>
                <a:cubicBezTo>
                  <a:pt x="4064259" y="586229"/>
                  <a:pt x="4175668" y="579400"/>
                  <a:pt x="4200316" y="576661"/>
                </a:cubicBezTo>
                <a:cubicBezTo>
                  <a:pt x="4228021" y="569735"/>
                  <a:pt x="4268437" y="561113"/>
                  <a:pt x="4295850" y="549365"/>
                </a:cubicBezTo>
                <a:cubicBezTo>
                  <a:pt x="4314550" y="541351"/>
                  <a:pt x="4331392" y="529213"/>
                  <a:pt x="4350441" y="522070"/>
                </a:cubicBezTo>
                <a:cubicBezTo>
                  <a:pt x="4368004" y="515484"/>
                  <a:pt x="4387469" y="515008"/>
                  <a:pt x="4405032" y="508422"/>
                </a:cubicBezTo>
                <a:cubicBezTo>
                  <a:pt x="4424081" y="501279"/>
                  <a:pt x="4440322" y="487561"/>
                  <a:pt x="4459623" y="481127"/>
                </a:cubicBezTo>
                <a:cubicBezTo>
                  <a:pt x="4481629" y="473792"/>
                  <a:pt x="4505358" y="473105"/>
                  <a:pt x="4527862" y="467479"/>
                </a:cubicBezTo>
                <a:cubicBezTo>
                  <a:pt x="4541819" y="463990"/>
                  <a:pt x="4555158" y="458380"/>
                  <a:pt x="4568806" y="453831"/>
                </a:cubicBezTo>
                <a:cubicBezTo>
                  <a:pt x="4609927" y="426416"/>
                  <a:pt x="4615853" y="420020"/>
                  <a:pt x="4664340" y="399240"/>
                </a:cubicBezTo>
                <a:cubicBezTo>
                  <a:pt x="4701063" y="383502"/>
                  <a:pt x="4733466" y="379955"/>
                  <a:pt x="4773522" y="371944"/>
                </a:cubicBezTo>
                <a:lnTo>
                  <a:pt x="4896352" y="290058"/>
                </a:lnTo>
                <a:cubicBezTo>
                  <a:pt x="4911959" y="279654"/>
                  <a:pt x="4932908" y="281563"/>
                  <a:pt x="4950943" y="276410"/>
                </a:cubicBezTo>
                <a:cubicBezTo>
                  <a:pt x="4964775" y="272458"/>
                  <a:pt x="4978238" y="267311"/>
                  <a:pt x="4991886" y="262762"/>
                </a:cubicBezTo>
                <a:cubicBezTo>
                  <a:pt x="5010083" y="249114"/>
                  <a:pt x="5026728" y="233104"/>
                  <a:pt x="5046477" y="221819"/>
                </a:cubicBezTo>
                <a:cubicBezTo>
                  <a:pt x="5062842" y="212467"/>
                  <a:pt x="5128710" y="198324"/>
                  <a:pt x="5142011" y="194524"/>
                </a:cubicBezTo>
                <a:cubicBezTo>
                  <a:pt x="5239944" y="166544"/>
                  <a:pt x="5112442" y="194979"/>
                  <a:pt x="5251194" y="167228"/>
                </a:cubicBezTo>
                <a:cubicBezTo>
                  <a:pt x="5272087" y="158871"/>
                  <a:pt x="5331837" y="133420"/>
                  <a:pt x="5360376" y="126285"/>
                </a:cubicBezTo>
                <a:cubicBezTo>
                  <a:pt x="5472911" y="98152"/>
                  <a:pt x="5385164" y="127001"/>
                  <a:pt x="5483206" y="98989"/>
                </a:cubicBezTo>
                <a:cubicBezTo>
                  <a:pt x="5497038" y="95037"/>
                  <a:pt x="5511282" y="91775"/>
                  <a:pt x="5524149" y="85341"/>
                </a:cubicBezTo>
                <a:cubicBezTo>
                  <a:pt x="5538820" y="78006"/>
                  <a:pt x="5552491" y="68547"/>
                  <a:pt x="5565092" y="58046"/>
                </a:cubicBezTo>
                <a:cubicBezTo>
                  <a:pt x="5579919" y="45690"/>
                  <a:pt x="5588398" y="24942"/>
                  <a:pt x="5606035" y="17103"/>
                </a:cubicBezTo>
                <a:cubicBezTo>
                  <a:pt x="5631322" y="5864"/>
                  <a:pt x="5660272" y="4561"/>
                  <a:pt x="5687922" y="3455"/>
                </a:cubicBezTo>
                <a:cubicBezTo>
                  <a:pt x="5774289" y="0"/>
                  <a:pt x="5860793" y="3455"/>
                  <a:pt x="5947229" y="3455"/>
                </a:cubicBezTo>
              </a:path>
            </a:pathLst>
          </a:custGeom>
          <a:solidFill>
            <a:srgbClr val="00B050"/>
          </a:solidFill>
        </p:spPr>
        <p:style>
          <a:lnRef idx="2">
            <a:schemeClr val="accent1"/>
          </a:lnRef>
          <a:fillRef idx="0">
            <a:schemeClr val="accent1"/>
          </a:fillRef>
          <a:effectRef idx="1">
            <a:schemeClr val="accent1"/>
          </a:effectRef>
          <a:fontRef idx="minor">
            <a:schemeClr val="tx1"/>
          </a:fontRef>
        </p:style>
        <p:txBody>
          <a:bodyPr lIns="101882" tIns="50941" rIns="101882" bIns="50941" rtlCol="0" anchor="ctr"/>
          <a:lstStyle/>
          <a:p>
            <a:pPr algn="ctr"/>
            <a:endParaRPr lang="en-US" dirty="0"/>
          </a:p>
        </p:txBody>
      </p:sp>
      <p:sp>
        <p:nvSpPr>
          <p:cNvPr id="18" name="Freeform 17"/>
          <p:cNvSpPr/>
          <p:nvPr/>
        </p:nvSpPr>
        <p:spPr>
          <a:xfrm>
            <a:off x="1155965" y="5537353"/>
            <a:ext cx="7596345" cy="1113658"/>
          </a:xfrm>
          <a:custGeom>
            <a:avLst/>
            <a:gdLst>
              <a:gd name="connsiteX0" fmla="*/ 0 w 6346209"/>
              <a:gd name="connsiteY0" fmla="*/ 914400 h 914400"/>
              <a:gd name="connsiteX1" fmla="*/ 122830 w 6346209"/>
              <a:gd name="connsiteY1" fmla="*/ 873457 h 914400"/>
              <a:gd name="connsiteX2" fmla="*/ 368490 w 6346209"/>
              <a:gd name="connsiteY2" fmla="*/ 846161 h 914400"/>
              <a:gd name="connsiteX3" fmla="*/ 709684 w 6346209"/>
              <a:gd name="connsiteY3" fmla="*/ 805218 h 914400"/>
              <a:gd name="connsiteX4" fmla="*/ 887105 w 6346209"/>
              <a:gd name="connsiteY4" fmla="*/ 764275 h 914400"/>
              <a:gd name="connsiteX5" fmla="*/ 1009935 w 6346209"/>
              <a:gd name="connsiteY5" fmla="*/ 682388 h 914400"/>
              <a:gd name="connsiteX6" fmla="*/ 1050878 w 6346209"/>
              <a:gd name="connsiteY6" fmla="*/ 668740 h 914400"/>
              <a:gd name="connsiteX7" fmla="*/ 1091821 w 6346209"/>
              <a:gd name="connsiteY7" fmla="*/ 641445 h 914400"/>
              <a:gd name="connsiteX8" fmla="*/ 1160060 w 6346209"/>
              <a:gd name="connsiteY8" fmla="*/ 627797 h 914400"/>
              <a:gd name="connsiteX9" fmla="*/ 1296538 w 6346209"/>
              <a:gd name="connsiteY9" fmla="*/ 600502 h 914400"/>
              <a:gd name="connsiteX10" fmla="*/ 1446663 w 6346209"/>
              <a:gd name="connsiteY10" fmla="*/ 559558 h 914400"/>
              <a:gd name="connsiteX11" fmla="*/ 1528550 w 6346209"/>
              <a:gd name="connsiteY11" fmla="*/ 532263 h 914400"/>
              <a:gd name="connsiteX12" fmla="*/ 1924335 w 6346209"/>
              <a:gd name="connsiteY12" fmla="*/ 518615 h 914400"/>
              <a:gd name="connsiteX13" fmla="*/ 2060812 w 6346209"/>
              <a:gd name="connsiteY13" fmla="*/ 491320 h 914400"/>
              <a:gd name="connsiteX14" fmla="*/ 2101756 w 6346209"/>
              <a:gd name="connsiteY14" fmla="*/ 477672 h 914400"/>
              <a:gd name="connsiteX15" fmla="*/ 2169994 w 6346209"/>
              <a:gd name="connsiteY15" fmla="*/ 450376 h 914400"/>
              <a:gd name="connsiteX16" fmla="*/ 2279176 w 6346209"/>
              <a:gd name="connsiteY16" fmla="*/ 423081 h 914400"/>
              <a:gd name="connsiteX17" fmla="*/ 2374711 w 6346209"/>
              <a:gd name="connsiteY17" fmla="*/ 409433 h 914400"/>
              <a:gd name="connsiteX18" fmla="*/ 2456597 w 6346209"/>
              <a:gd name="connsiteY18" fmla="*/ 395785 h 914400"/>
              <a:gd name="connsiteX19" fmla="*/ 2524836 w 6346209"/>
              <a:gd name="connsiteY19" fmla="*/ 368490 h 914400"/>
              <a:gd name="connsiteX20" fmla="*/ 2579427 w 6346209"/>
              <a:gd name="connsiteY20" fmla="*/ 354842 h 914400"/>
              <a:gd name="connsiteX21" fmla="*/ 2620370 w 6346209"/>
              <a:gd name="connsiteY21" fmla="*/ 327546 h 914400"/>
              <a:gd name="connsiteX22" fmla="*/ 2661314 w 6346209"/>
              <a:gd name="connsiteY22" fmla="*/ 313899 h 914400"/>
              <a:gd name="connsiteX23" fmla="*/ 2702257 w 6346209"/>
              <a:gd name="connsiteY23" fmla="*/ 272955 h 914400"/>
              <a:gd name="connsiteX24" fmla="*/ 2743200 w 6346209"/>
              <a:gd name="connsiteY24" fmla="*/ 245660 h 914400"/>
              <a:gd name="connsiteX25" fmla="*/ 2797791 w 6346209"/>
              <a:gd name="connsiteY25" fmla="*/ 218364 h 914400"/>
              <a:gd name="connsiteX26" fmla="*/ 2893326 w 6346209"/>
              <a:gd name="connsiteY26" fmla="*/ 191069 h 914400"/>
              <a:gd name="connsiteX27" fmla="*/ 2975212 w 6346209"/>
              <a:gd name="connsiteY27" fmla="*/ 177421 h 914400"/>
              <a:gd name="connsiteX28" fmla="*/ 3070747 w 6346209"/>
              <a:gd name="connsiteY28" fmla="*/ 150126 h 914400"/>
              <a:gd name="connsiteX29" fmla="*/ 3302759 w 6346209"/>
              <a:gd name="connsiteY29" fmla="*/ 122830 h 914400"/>
              <a:gd name="connsiteX30" fmla="*/ 3370997 w 6346209"/>
              <a:gd name="connsiteY30" fmla="*/ 109182 h 914400"/>
              <a:gd name="connsiteX31" fmla="*/ 3466532 w 6346209"/>
              <a:gd name="connsiteY31" fmla="*/ 81887 h 914400"/>
              <a:gd name="connsiteX32" fmla="*/ 3616657 w 6346209"/>
              <a:gd name="connsiteY32" fmla="*/ 68239 h 914400"/>
              <a:gd name="connsiteX33" fmla="*/ 3657600 w 6346209"/>
              <a:gd name="connsiteY33" fmla="*/ 40943 h 914400"/>
              <a:gd name="connsiteX34" fmla="*/ 3739487 w 6346209"/>
              <a:gd name="connsiteY34" fmla="*/ 27296 h 914400"/>
              <a:gd name="connsiteX35" fmla="*/ 3835021 w 6346209"/>
              <a:gd name="connsiteY35" fmla="*/ 0 h 914400"/>
              <a:gd name="connsiteX36" fmla="*/ 3944203 w 6346209"/>
              <a:gd name="connsiteY36" fmla="*/ 13648 h 914400"/>
              <a:gd name="connsiteX37" fmla="*/ 3985147 w 6346209"/>
              <a:gd name="connsiteY37" fmla="*/ 40943 h 914400"/>
              <a:gd name="connsiteX38" fmla="*/ 4053385 w 6346209"/>
              <a:gd name="connsiteY38" fmla="*/ 54591 h 914400"/>
              <a:gd name="connsiteX39" fmla="*/ 4094329 w 6346209"/>
              <a:gd name="connsiteY39" fmla="*/ 68239 h 914400"/>
              <a:gd name="connsiteX40" fmla="*/ 4517409 w 6346209"/>
              <a:gd name="connsiteY40" fmla="*/ 81887 h 914400"/>
              <a:gd name="connsiteX41" fmla="*/ 4585648 w 6346209"/>
              <a:gd name="connsiteY41" fmla="*/ 95535 h 914400"/>
              <a:gd name="connsiteX42" fmla="*/ 4735773 w 6346209"/>
              <a:gd name="connsiteY42" fmla="*/ 68239 h 914400"/>
              <a:gd name="connsiteX43" fmla="*/ 4817660 w 6346209"/>
              <a:gd name="connsiteY43" fmla="*/ 54591 h 914400"/>
              <a:gd name="connsiteX44" fmla="*/ 4940490 w 6346209"/>
              <a:gd name="connsiteY44" fmla="*/ 68239 h 914400"/>
              <a:gd name="connsiteX45" fmla="*/ 4981433 w 6346209"/>
              <a:gd name="connsiteY45" fmla="*/ 95535 h 914400"/>
              <a:gd name="connsiteX46" fmla="*/ 5131559 w 6346209"/>
              <a:gd name="connsiteY46" fmla="*/ 109182 h 914400"/>
              <a:gd name="connsiteX47" fmla="*/ 5308979 w 6346209"/>
              <a:gd name="connsiteY47" fmla="*/ 136478 h 914400"/>
              <a:gd name="connsiteX48" fmla="*/ 5377218 w 6346209"/>
              <a:gd name="connsiteY48" fmla="*/ 150126 h 914400"/>
              <a:gd name="connsiteX49" fmla="*/ 5773003 w 6346209"/>
              <a:gd name="connsiteY49" fmla="*/ 136478 h 914400"/>
              <a:gd name="connsiteX50" fmla="*/ 5854890 w 6346209"/>
              <a:gd name="connsiteY50" fmla="*/ 109182 h 914400"/>
              <a:gd name="connsiteX51" fmla="*/ 6155141 w 6346209"/>
              <a:gd name="connsiteY51" fmla="*/ 95535 h 914400"/>
              <a:gd name="connsiteX52" fmla="*/ 6237027 w 6346209"/>
              <a:gd name="connsiteY52" fmla="*/ 68239 h 914400"/>
              <a:gd name="connsiteX53" fmla="*/ 6277970 w 6346209"/>
              <a:gd name="connsiteY53" fmla="*/ 54591 h 914400"/>
              <a:gd name="connsiteX54" fmla="*/ 6305266 w 6346209"/>
              <a:gd name="connsiteY54" fmla="*/ 95535 h 914400"/>
              <a:gd name="connsiteX55" fmla="*/ 6318914 w 6346209"/>
              <a:gd name="connsiteY55" fmla="*/ 136478 h 914400"/>
              <a:gd name="connsiteX56" fmla="*/ 6346209 w 6346209"/>
              <a:gd name="connsiteY56" fmla="*/ 15012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346209" h="914400">
                <a:moveTo>
                  <a:pt x="0" y="914400"/>
                </a:moveTo>
                <a:lnTo>
                  <a:pt x="122830" y="873457"/>
                </a:lnTo>
                <a:cubicBezTo>
                  <a:pt x="200993" y="847403"/>
                  <a:pt x="368490" y="846161"/>
                  <a:pt x="368490" y="846161"/>
                </a:cubicBezTo>
                <a:cubicBezTo>
                  <a:pt x="532490" y="791495"/>
                  <a:pt x="421644" y="820378"/>
                  <a:pt x="709684" y="805218"/>
                </a:cubicBezTo>
                <a:cubicBezTo>
                  <a:pt x="753726" y="798926"/>
                  <a:pt x="846233" y="791523"/>
                  <a:pt x="887105" y="764275"/>
                </a:cubicBezTo>
                <a:lnTo>
                  <a:pt x="1009935" y="682388"/>
                </a:lnTo>
                <a:cubicBezTo>
                  <a:pt x="1021905" y="674408"/>
                  <a:pt x="1038011" y="675174"/>
                  <a:pt x="1050878" y="668740"/>
                </a:cubicBezTo>
                <a:cubicBezTo>
                  <a:pt x="1065549" y="661405"/>
                  <a:pt x="1076463" y="647204"/>
                  <a:pt x="1091821" y="641445"/>
                </a:cubicBezTo>
                <a:cubicBezTo>
                  <a:pt x="1113541" y="633300"/>
                  <a:pt x="1137416" y="632829"/>
                  <a:pt x="1160060" y="627797"/>
                </a:cubicBezTo>
                <a:cubicBezTo>
                  <a:pt x="1282207" y="600653"/>
                  <a:pt x="1136090" y="627242"/>
                  <a:pt x="1296538" y="600502"/>
                </a:cubicBezTo>
                <a:cubicBezTo>
                  <a:pt x="1373070" y="574991"/>
                  <a:pt x="1323525" y="590343"/>
                  <a:pt x="1446663" y="559558"/>
                </a:cubicBezTo>
                <a:cubicBezTo>
                  <a:pt x="1474576" y="552580"/>
                  <a:pt x="1499795" y="533255"/>
                  <a:pt x="1528550" y="532263"/>
                </a:cubicBezTo>
                <a:lnTo>
                  <a:pt x="1924335" y="518615"/>
                </a:lnTo>
                <a:cubicBezTo>
                  <a:pt x="1969827" y="509517"/>
                  <a:pt x="2016800" y="505991"/>
                  <a:pt x="2060812" y="491320"/>
                </a:cubicBezTo>
                <a:cubicBezTo>
                  <a:pt x="2074460" y="486771"/>
                  <a:pt x="2088286" y="482723"/>
                  <a:pt x="2101756" y="477672"/>
                </a:cubicBezTo>
                <a:cubicBezTo>
                  <a:pt x="2124694" y="469070"/>
                  <a:pt x="2146579" y="457581"/>
                  <a:pt x="2169994" y="450376"/>
                </a:cubicBezTo>
                <a:cubicBezTo>
                  <a:pt x="2205849" y="439344"/>
                  <a:pt x="2242390" y="430438"/>
                  <a:pt x="2279176" y="423081"/>
                </a:cubicBezTo>
                <a:cubicBezTo>
                  <a:pt x="2310720" y="416772"/>
                  <a:pt x="2342917" y="414325"/>
                  <a:pt x="2374711" y="409433"/>
                </a:cubicBezTo>
                <a:cubicBezTo>
                  <a:pt x="2402061" y="405225"/>
                  <a:pt x="2429302" y="400334"/>
                  <a:pt x="2456597" y="395785"/>
                </a:cubicBezTo>
                <a:cubicBezTo>
                  <a:pt x="2479343" y="386687"/>
                  <a:pt x="2501595" y="376237"/>
                  <a:pt x="2524836" y="368490"/>
                </a:cubicBezTo>
                <a:cubicBezTo>
                  <a:pt x="2542631" y="362559"/>
                  <a:pt x="2562187" y="362231"/>
                  <a:pt x="2579427" y="354842"/>
                </a:cubicBezTo>
                <a:cubicBezTo>
                  <a:pt x="2594503" y="348381"/>
                  <a:pt x="2605699" y="334881"/>
                  <a:pt x="2620370" y="327546"/>
                </a:cubicBezTo>
                <a:cubicBezTo>
                  <a:pt x="2633237" y="321112"/>
                  <a:pt x="2647666" y="318448"/>
                  <a:pt x="2661314" y="313899"/>
                </a:cubicBezTo>
                <a:cubicBezTo>
                  <a:pt x="2674962" y="300251"/>
                  <a:pt x="2687430" y="285311"/>
                  <a:pt x="2702257" y="272955"/>
                </a:cubicBezTo>
                <a:cubicBezTo>
                  <a:pt x="2714858" y="262454"/>
                  <a:pt x="2728959" y="253798"/>
                  <a:pt x="2743200" y="245660"/>
                </a:cubicBezTo>
                <a:cubicBezTo>
                  <a:pt x="2760864" y="235566"/>
                  <a:pt x="2779091" y="226378"/>
                  <a:pt x="2797791" y="218364"/>
                </a:cubicBezTo>
                <a:cubicBezTo>
                  <a:pt x="2820548" y="208611"/>
                  <a:pt x="2871692" y="195396"/>
                  <a:pt x="2893326" y="191069"/>
                </a:cubicBezTo>
                <a:cubicBezTo>
                  <a:pt x="2920460" y="185642"/>
                  <a:pt x="2948249" y="183643"/>
                  <a:pt x="2975212" y="177421"/>
                </a:cubicBezTo>
                <a:cubicBezTo>
                  <a:pt x="3007483" y="169974"/>
                  <a:pt x="3038078" y="155571"/>
                  <a:pt x="3070747" y="150126"/>
                </a:cubicBezTo>
                <a:cubicBezTo>
                  <a:pt x="3147558" y="137324"/>
                  <a:pt x="3225602" y="133352"/>
                  <a:pt x="3302759" y="122830"/>
                </a:cubicBezTo>
                <a:cubicBezTo>
                  <a:pt x="3325743" y="119696"/>
                  <a:pt x="3348493" y="114808"/>
                  <a:pt x="3370997" y="109182"/>
                </a:cubicBezTo>
                <a:cubicBezTo>
                  <a:pt x="3419106" y="97155"/>
                  <a:pt x="3411843" y="89179"/>
                  <a:pt x="3466532" y="81887"/>
                </a:cubicBezTo>
                <a:cubicBezTo>
                  <a:pt x="3516339" y="75246"/>
                  <a:pt x="3566615" y="72788"/>
                  <a:pt x="3616657" y="68239"/>
                </a:cubicBezTo>
                <a:cubicBezTo>
                  <a:pt x="3630305" y="59140"/>
                  <a:pt x="3642039" y="46130"/>
                  <a:pt x="3657600" y="40943"/>
                </a:cubicBezTo>
                <a:cubicBezTo>
                  <a:pt x="3683852" y="32192"/>
                  <a:pt x="3712352" y="32723"/>
                  <a:pt x="3739487" y="27296"/>
                </a:cubicBezTo>
                <a:cubicBezTo>
                  <a:pt x="3782327" y="18728"/>
                  <a:pt x="3796000" y="13007"/>
                  <a:pt x="3835021" y="0"/>
                </a:cubicBezTo>
                <a:cubicBezTo>
                  <a:pt x="3871415" y="4549"/>
                  <a:pt x="3908818" y="3998"/>
                  <a:pt x="3944203" y="13648"/>
                </a:cubicBezTo>
                <a:cubicBezTo>
                  <a:pt x="3960028" y="17964"/>
                  <a:pt x="3969789" y="35184"/>
                  <a:pt x="3985147" y="40943"/>
                </a:cubicBezTo>
                <a:cubicBezTo>
                  <a:pt x="4006867" y="49088"/>
                  <a:pt x="4030881" y="48965"/>
                  <a:pt x="4053385" y="54591"/>
                </a:cubicBezTo>
                <a:cubicBezTo>
                  <a:pt x="4067342" y="58080"/>
                  <a:pt x="4079968" y="67394"/>
                  <a:pt x="4094329" y="68239"/>
                </a:cubicBezTo>
                <a:cubicBezTo>
                  <a:pt x="4235186" y="76525"/>
                  <a:pt x="4376382" y="77338"/>
                  <a:pt x="4517409" y="81887"/>
                </a:cubicBezTo>
                <a:cubicBezTo>
                  <a:pt x="4540155" y="86436"/>
                  <a:pt x="4562451" y="95535"/>
                  <a:pt x="4585648" y="95535"/>
                </a:cubicBezTo>
                <a:cubicBezTo>
                  <a:pt x="4736210" y="95535"/>
                  <a:pt x="4649403" y="87433"/>
                  <a:pt x="4735773" y="68239"/>
                </a:cubicBezTo>
                <a:cubicBezTo>
                  <a:pt x="4762786" y="62236"/>
                  <a:pt x="4790364" y="59140"/>
                  <a:pt x="4817660" y="54591"/>
                </a:cubicBezTo>
                <a:cubicBezTo>
                  <a:pt x="4858603" y="59140"/>
                  <a:pt x="4900525" y="58247"/>
                  <a:pt x="4940490" y="68239"/>
                </a:cubicBezTo>
                <a:cubicBezTo>
                  <a:pt x="4956403" y="72217"/>
                  <a:pt x="4965395" y="92098"/>
                  <a:pt x="4981433" y="95535"/>
                </a:cubicBezTo>
                <a:cubicBezTo>
                  <a:pt x="5030566" y="106063"/>
                  <a:pt x="5081517" y="104633"/>
                  <a:pt x="5131559" y="109182"/>
                </a:cubicBezTo>
                <a:cubicBezTo>
                  <a:pt x="5245201" y="137593"/>
                  <a:pt x="5125590" y="110279"/>
                  <a:pt x="5308979" y="136478"/>
                </a:cubicBezTo>
                <a:cubicBezTo>
                  <a:pt x="5331943" y="139759"/>
                  <a:pt x="5354472" y="145577"/>
                  <a:pt x="5377218" y="150126"/>
                </a:cubicBezTo>
                <a:cubicBezTo>
                  <a:pt x="5509146" y="145577"/>
                  <a:pt x="5641479" y="147752"/>
                  <a:pt x="5773003" y="136478"/>
                </a:cubicBezTo>
                <a:cubicBezTo>
                  <a:pt x="5801670" y="134021"/>
                  <a:pt x="5826147" y="110488"/>
                  <a:pt x="5854890" y="109182"/>
                </a:cubicBezTo>
                <a:lnTo>
                  <a:pt x="6155141" y="95535"/>
                </a:lnTo>
                <a:lnTo>
                  <a:pt x="6237027" y="68239"/>
                </a:lnTo>
                <a:lnTo>
                  <a:pt x="6277970" y="54591"/>
                </a:lnTo>
                <a:cubicBezTo>
                  <a:pt x="6287069" y="68239"/>
                  <a:pt x="6297930" y="80864"/>
                  <a:pt x="6305266" y="95535"/>
                </a:cubicBezTo>
                <a:cubicBezTo>
                  <a:pt x="6311700" y="108402"/>
                  <a:pt x="6310282" y="124969"/>
                  <a:pt x="6318914" y="136478"/>
                </a:cubicBezTo>
                <a:cubicBezTo>
                  <a:pt x="6325017" y="144616"/>
                  <a:pt x="6337111" y="145577"/>
                  <a:pt x="6346209" y="150126"/>
                </a:cubicBezTo>
              </a:path>
            </a:pathLst>
          </a:custGeom>
          <a:solidFill>
            <a:srgbClr val="C00000"/>
          </a:solidFill>
        </p:spPr>
        <p:style>
          <a:lnRef idx="2">
            <a:schemeClr val="accent1"/>
          </a:lnRef>
          <a:fillRef idx="0">
            <a:schemeClr val="accent1"/>
          </a:fillRef>
          <a:effectRef idx="1">
            <a:schemeClr val="accent1"/>
          </a:effectRef>
          <a:fontRef idx="minor">
            <a:schemeClr val="tx1"/>
          </a:fontRef>
        </p:style>
        <p:txBody>
          <a:bodyPr lIns="101882" tIns="50941" rIns="101882" bIns="50941" rtlCol="0" anchor="ctr"/>
          <a:lstStyle/>
          <a:p>
            <a:pPr marL="385597" indent="-385597">
              <a:tabLst>
                <a:tab pos="509412" algn="l"/>
              </a:tabLst>
            </a:pPr>
            <a:endParaRPr lang="en-US" sz="1800" b="1" dirty="0" smtClean="0">
              <a:solidFill>
                <a:srgbClr val="00B050"/>
              </a:solidFill>
            </a:endParaRPr>
          </a:p>
        </p:txBody>
      </p:sp>
      <p:sp>
        <p:nvSpPr>
          <p:cNvPr id="12" name="Rectangle 11"/>
          <p:cNvSpPr/>
          <p:nvPr/>
        </p:nvSpPr>
        <p:spPr>
          <a:xfrm rot="19860000">
            <a:off x="2122478" y="4253090"/>
            <a:ext cx="3027039" cy="379876"/>
          </a:xfrm>
          <a:prstGeom prst="rect">
            <a:avLst/>
          </a:prstGeom>
        </p:spPr>
        <p:txBody>
          <a:bodyPr wrap="none" lIns="101882" tIns="50941" rIns="101882" bIns="50941">
            <a:spAutoFit/>
          </a:bodyPr>
          <a:lstStyle/>
          <a:p>
            <a:pPr marL="385597" indent="-385597">
              <a:tabLst>
                <a:tab pos="509412" algn="l"/>
              </a:tabLst>
            </a:pPr>
            <a:r>
              <a:rPr lang="en-US" sz="1800" b="1" dirty="0" smtClean="0">
                <a:solidFill>
                  <a:srgbClr val="00B050"/>
                </a:solidFill>
              </a:rPr>
              <a:t>Maximizing Opportunities</a:t>
            </a:r>
          </a:p>
        </p:txBody>
      </p:sp>
      <p:sp>
        <p:nvSpPr>
          <p:cNvPr id="19" name="TextBox 18"/>
          <p:cNvSpPr txBox="1"/>
          <p:nvPr/>
        </p:nvSpPr>
        <p:spPr>
          <a:xfrm rot="20280000">
            <a:off x="3407846" y="5258937"/>
            <a:ext cx="2101755" cy="383695"/>
          </a:xfrm>
          <a:prstGeom prst="rect">
            <a:avLst/>
          </a:prstGeom>
          <a:noFill/>
        </p:spPr>
        <p:txBody>
          <a:bodyPr wrap="square" lIns="101882" tIns="50941" rIns="101882" bIns="50941" rtlCol="0">
            <a:spAutoFit/>
          </a:bodyPr>
          <a:lstStyle/>
          <a:p>
            <a:r>
              <a:rPr lang="en-US" sz="1800" b="1" dirty="0" smtClean="0">
                <a:solidFill>
                  <a:srgbClr val="C00000"/>
                </a:solidFill>
              </a:rPr>
              <a:t>Minimizing Risks</a:t>
            </a:r>
            <a:endParaRPr lang="en-US" sz="1800" b="1" dirty="0">
              <a:solidFill>
                <a:srgbClr val="C00000"/>
              </a:solidFill>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89965" y="189043"/>
            <a:ext cx="8598535" cy="598357"/>
          </a:xfrm>
        </p:spPr>
        <p:txBody>
          <a:bodyPr/>
          <a:lstStyle/>
          <a:p>
            <a:pPr eaLnBrk="1" hangingPunct="1"/>
            <a:r>
              <a:rPr lang="en-US" sz="2400" dirty="0" smtClean="0"/>
              <a:t>Statutory and Judicial Pronouncements on Diversification </a:t>
            </a:r>
          </a:p>
        </p:txBody>
      </p:sp>
      <p:sp>
        <p:nvSpPr>
          <p:cNvPr id="128003" name="Rectangle 3"/>
          <p:cNvSpPr>
            <a:spLocks noGrp="1" noChangeArrowheads="1"/>
          </p:cNvSpPr>
          <p:nvPr>
            <p:ph type="body" idx="1"/>
          </p:nvPr>
        </p:nvSpPr>
        <p:spPr>
          <a:xfrm>
            <a:off x="508000" y="1117601"/>
            <a:ext cx="8978900" cy="6443074"/>
          </a:xfrm>
        </p:spPr>
        <p:txBody>
          <a:bodyPr wrap="square">
            <a:spAutoFit/>
          </a:bodyPr>
          <a:lstStyle/>
          <a:p>
            <a:pPr marL="380291" indent="-380291" eaLnBrk="1" hangingPunct="1">
              <a:spcBef>
                <a:spcPts val="0"/>
              </a:spcBef>
              <a:buSzTx/>
              <a:buFont typeface="Wingdings" pitchFamily="2" charset="2"/>
              <a:buAutoNum type="romanUcPeriod"/>
              <a:defRPr/>
            </a:pPr>
            <a:r>
              <a:rPr lang="en-US" sz="1800" b="1" dirty="0" smtClean="0"/>
              <a:t>Uniform Prudent Investor Act, Section 3. Diversification</a:t>
            </a:r>
            <a:br>
              <a:rPr lang="en-US" sz="1800" b="1" dirty="0" smtClean="0"/>
            </a:br>
            <a:endParaRPr lang="en-US" sz="1800" b="1" dirty="0" smtClean="0"/>
          </a:p>
          <a:p>
            <a:pPr marL="380291" indent="-380291" eaLnBrk="1" hangingPunct="1">
              <a:spcBef>
                <a:spcPct val="50000"/>
              </a:spcBef>
              <a:buSzTx/>
              <a:buNone/>
              <a:defRPr/>
            </a:pPr>
            <a:r>
              <a:rPr lang="en-US" sz="1800" b="1" dirty="0" smtClean="0"/>
              <a:t>	</a:t>
            </a:r>
            <a:r>
              <a:rPr lang="en-US" sz="1600" dirty="0" smtClean="0"/>
              <a:t>A trustee shall diversify the investments of the trust unless the trustee reasonably determines that, because of special circumstances, the purposes of the trust are better served without diversifying.</a:t>
            </a:r>
          </a:p>
          <a:p>
            <a:pPr marL="400050" indent="-400050" eaLnBrk="1" hangingPunct="1">
              <a:spcBef>
                <a:spcPct val="50000"/>
              </a:spcBef>
              <a:buSzTx/>
              <a:buFont typeface="+mj-lt"/>
              <a:buAutoNum type="romanUcPeriod" startAt="2"/>
              <a:defRPr/>
            </a:pPr>
            <a:r>
              <a:rPr lang="en-US" sz="1800" b="1" dirty="0" smtClean="0"/>
              <a:t>Restatement Third, Trusts §91F.</a:t>
            </a:r>
            <a:br>
              <a:rPr lang="en-US" sz="1800" b="1" dirty="0" smtClean="0"/>
            </a:br>
            <a:endParaRPr lang="en-US" sz="1800" b="1" dirty="0" smtClean="0"/>
          </a:p>
          <a:p>
            <a:pPr marL="380291" indent="-380291" eaLnBrk="1" hangingPunct="1">
              <a:spcBef>
                <a:spcPct val="50000"/>
              </a:spcBef>
              <a:buSzTx/>
              <a:buNone/>
              <a:defRPr/>
            </a:pPr>
            <a:r>
              <a:rPr lang="en-US" sz="1600" dirty="0" smtClean="0"/>
              <a:t>	Whether and to what extent a specific investment authorization may affect the normal duty to diversify the trust portfolio (see §90, Comment g) can be a difficult question of interpretation.  </a:t>
            </a:r>
            <a:r>
              <a:rPr lang="en-US" sz="1600" b="1" dirty="0" smtClean="0">
                <a:solidFill>
                  <a:schemeClr val="tx2"/>
                </a:solidFill>
                <a:effectLst>
                  <a:outerShdw blurRad="38100" dist="38100" dir="2700000" algn="tl">
                    <a:srgbClr val="C0C0C0"/>
                  </a:outerShdw>
                </a:effectLst>
              </a:rPr>
              <a:t>Because permissive provisions do not abrogate the trustee’s duty to act prudently and because diversification is fundamental to prudent risk management, trust provisions are strictly construed against dispensing with that requirement altogether</a:t>
            </a:r>
            <a:r>
              <a:rPr lang="en-US" sz="1600" dirty="0" smtClean="0">
                <a:solidFill>
                  <a:schemeClr val="tx2"/>
                </a:solidFill>
              </a:rPr>
              <a:t>.</a:t>
            </a:r>
            <a:r>
              <a:rPr lang="en-US" sz="1600" dirty="0" smtClean="0"/>
              <a:t>  Nevertheless, a relaxation in the degree of diversification may be justified under such an authorization by special opportunities for the trust or by special objectives of the settlor.</a:t>
            </a:r>
          </a:p>
          <a:p>
            <a:pPr marL="400050" indent="-400050" eaLnBrk="1" hangingPunct="1">
              <a:spcBef>
                <a:spcPct val="50000"/>
              </a:spcBef>
              <a:buSzTx/>
              <a:buFont typeface="+mj-lt"/>
              <a:buAutoNum type="romanUcPeriod" startAt="3"/>
              <a:defRPr/>
            </a:pPr>
            <a:r>
              <a:rPr lang="en-US" sz="1600" b="1" dirty="0" smtClean="0"/>
              <a:t>Wood v. U.S. Bank, N.A. 160 Ohio App 3d 831, 2005</a:t>
            </a:r>
          </a:p>
          <a:p>
            <a:pPr marL="380291" indent="-380291" eaLnBrk="1" hangingPunct="1">
              <a:spcBef>
                <a:spcPct val="50000"/>
              </a:spcBef>
              <a:buSzTx/>
              <a:buNone/>
              <a:defRPr/>
            </a:pPr>
            <a:r>
              <a:rPr lang="en-US" sz="1600" b="1" dirty="0" smtClean="0"/>
              <a:t>	</a:t>
            </a:r>
          </a:p>
          <a:p>
            <a:pPr marL="380291" indent="-380291" eaLnBrk="1" hangingPunct="1">
              <a:spcBef>
                <a:spcPct val="50000"/>
              </a:spcBef>
              <a:buSzTx/>
              <a:buNone/>
              <a:defRPr/>
            </a:pPr>
            <a:r>
              <a:rPr lang="en-US" sz="1600" b="1" dirty="0" smtClean="0"/>
              <a:t>	</a:t>
            </a:r>
            <a:r>
              <a:rPr lang="en-US" sz="1600" dirty="0" smtClean="0"/>
              <a:t>A trustee’s duty to diversity may be expanded, restricted, eliminated, or otherwise altered by the terms of the trust.  But this statement is true only if the instrument creating the trust clearly indicates an intention to abrogate the common law, now statutory, duty to diversify.</a:t>
            </a:r>
          </a:p>
          <a:p>
            <a:pPr marL="380291" indent="-380291" eaLnBrk="1" hangingPunct="1">
              <a:spcBef>
                <a:spcPct val="50000"/>
              </a:spcBef>
              <a:buSzTx/>
              <a:buFont typeface="Wingdings" pitchFamily="2" charset="2"/>
              <a:buAutoNum type="romanUcPeriod"/>
              <a:defRPr/>
            </a:pPr>
            <a:endParaRPr lang="en-US" sz="1600" dirty="0" smtClean="0"/>
          </a:p>
          <a:p>
            <a:pPr marL="380291" indent="-380291" eaLnBrk="1" hangingPunct="1">
              <a:spcBef>
                <a:spcPct val="50000"/>
              </a:spcBef>
              <a:buSzTx/>
              <a:buFont typeface="Wingdings" pitchFamily="2" charset="2"/>
              <a:buAutoNum type="romanUcPeriod"/>
              <a:defRPr/>
            </a:pPr>
            <a:endParaRPr lang="en-US" sz="1600" dirty="0" smtClean="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smtClean="0"/>
              <a:t>Client Concerns About Diversification</a:t>
            </a:r>
          </a:p>
        </p:txBody>
      </p:sp>
      <p:sp>
        <p:nvSpPr>
          <p:cNvPr id="43011" name="Rectangle 3"/>
          <p:cNvSpPr>
            <a:spLocks noGrp="1" noChangeArrowheads="1"/>
          </p:cNvSpPr>
          <p:nvPr>
            <p:ph type="body" idx="1"/>
          </p:nvPr>
        </p:nvSpPr>
        <p:spPr>
          <a:xfrm>
            <a:off x="2484915" y="1899920"/>
            <a:ext cx="5120597" cy="2934421"/>
          </a:xfrm>
        </p:spPr>
        <p:txBody>
          <a:bodyPr wrap="none">
            <a:spAutoFit/>
          </a:bodyPr>
          <a:lstStyle/>
          <a:p>
            <a:pPr marL="256475" indent="-256475" eaLnBrk="1" hangingPunct="1"/>
            <a:r>
              <a:rPr lang="en-US" sz="2200" dirty="0" smtClean="0"/>
              <a:t>Adverse Income Tax Consequences</a:t>
            </a:r>
          </a:p>
          <a:p>
            <a:pPr marL="256475" indent="-256475" eaLnBrk="1" hangingPunct="1"/>
            <a:r>
              <a:rPr lang="en-US" sz="2200" dirty="0" smtClean="0"/>
              <a:t>Unfamiliarity with Other Asset Classes</a:t>
            </a:r>
          </a:p>
          <a:p>
            <a:pPr marL="256475" indent="-256475" eaLnBrk="1" hangingPunct="1"/>
            <a:r>
              <a:rPr lang="en-US" sz="2200" dirty="0" smtClean="0"/>
              <a:t>Loss of Control</a:t>
            </a:r>
          </a:p>
          <a:p>
            <a:pPr marL="256475" indent="-256475" eaLnBrk="1" hangingPunct="1"/>
            <a:r>
              <a:rPr lang="en-US" sz="2200" dirty="0" smtClean="0"/>
              <a:t>Performance Expectations</a:t>
            </a:r>
          </a:p>
          <a:p>
            <a:pPr marL="256475" indent="-256475" eaLnBrk="1" hangingPunct="1"/>
            <a:r>
              <a:rPr lang="en-US" sz="2200" dirty="0" smtClean="0"/>
              <a:t>Impact on Portfolio Yield</a:t>
            </a:r>
          </a:p>
          <a:p>
            <a:pPr marL="256475" indent="-256475" eaLnBrk="1" hangingPunct="1"/>
            <a:r>
              <a:rPr lang="en-US" sz="2200" dirty="0" smtClean="0"/>
              <a:t>Legacy Holdings</a:t>
            </a:r>
          </a:p>
          <a:p>
            <a:pPr marL="256475" indent="-256475" eaLnBrk="1" hangingPunct="1"/>
            <a:r>
              <a:rPr lang="en-US" sz="2200" dirty="0" smtClean="0"/>
              <a:t>Fees</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smtClean="0"/>
              <a:t>Reasons for Non-Diversification</a:t>
            </a:r>
          </a:p>
        </p:txBody>
      </p:sp>
      <p:sp>
        <p:nvSpPr>
          <p:cNvPr id="44035" name="Rectangle 3"/>
          <p:cNvSpPr>
            <a:spLocks noGrp="1" noChangeArrowheads="1"/>
          </p:cNvSpPr>
          <p:nvPr>
            <p:ph type="body" sz="half" idx="1"/>
          </p:nvPr>
        </p:nvSpPr>
        <p:spPr>
          <a:xfrm>
            <a:off x="1243331" y="1711009"/>
            <a:ext cx="3770228" cy="2895949"/>
          </a:xfrm>
        </p:spPr>
        <p:txBody>
          <a:bodyPr wrap="none">
            <a:spAutoFit/>
          </a:bodyPr>
          <a:lstStyle/>
          <a:p>
            <a:pPr eaLnBrk="1" hangingPunct="1"/>
            <a:r>
              <a:rPr lang="en-US" sz="2200" dirty="0" smtClean="0"/>
              <a:t>Purpose of Trust</a:t>
            </a:r>
          </a:p>
          <a:p>
            <a:pPr eaLnBrk="1" hangingPunct="1"/>
            <a:r>
              <a:rPr lang="en-US" sz="2200" dirty="0" smtClean="0"/>
              <a:t>Legacy Holdings</a:t>
            </a:r>
          </a:p>
          <a:p>
            <a:pPr eaLnBrk="1" hangingPunct="1"/>
            <a:r>
              <a:rPr lang="en-US" sz="2200" dirty="0" smtClean="0"/>
              <a:t>Termination Date of Trust</a:t>
            </a:r>
          </a:p>
          <a:p>
            <a:pPr marL="569551" lvl="1" indent="-251169" eaLnBrk="1" hangingPunct="1"/>
            <a:r>
              <a:rPr lang="en-US" dirty="0" smtClean="0"/>
              <a:t>Interests of Beneficiaries</a:t>
            </a:r>
          </a:p>
          <a:p>
            <a:pPr marL="569551" lvl="1" indent="-251169" eaLnBrk="1" hangingPunct="1"/>
            <a:r>
              <a:rPr lang="en-US" dirty="0" smtClean="0"/>
              <a:t>Step-Up in Basis</a:t>
            </a:r>
          </a:p>
          <a:p>
            <a:pPr eaLnBrk="1" hangingPunct="1"/>
            <a:r>
              <a:rPr lang="en-US" sz="2200" dirty="0" smtClean="0"/>
              <a:t>Illiquidity</a:t>
            </a:r>
          </a:p>
        </p:txBody>
      </p:sp>
      <p:sp>
        <p:nvSpPr>
          <p:cNvPr id="44036" name="Rectangle 4"/>
          <p:cNvSpPr>
            <a:spLocks noGrp="1" noChangeArrowheads="1"/>
          </p:cNvSpPr>
          <p:nvPr>
            <p:ph type="body" sz="half" idx="2"/>
          </p:nvPr>
        </p:nvSpPr>
        <p:spPr>
          <a:xfrm>
            <a:off x="5610249" y="1684090"/>
            <a:ext cx="3380740" cy="3082154"/>
          </a:xfrm>
        </p:spPr>
        <p:txBody>
          <a:bodyPr>
            <a:spAutoFit/>
          </a:bodyPr>
          <a:lstStyle/>
          <a:p>
            <a:pPr eaLnBrk="1" hangingPunct="1"/>
            <a:r>
              <a:rPr lang="en-US" sz="2200" dirty="0" smtClean="0"/>
              <a:t>Loss of Controlling Interest</a:t>
            </a:r>
          </a:p>
          <a:p>
            <a:pPr eaLnBrk="1" hangingPunct="1"/>
            <a:r>
              <a:rPr lang="en-US" sz="2200" dirty="0" smtClean="0"/>
              <a:t>Related Trusts’ Holdings</a:t>
            </a:r>
          </a:p>
          <a:p>
            <a:pPr eaLnBrk="1" hangingPunct="1"/>
            <a:r>
              <a:rPr lang="en-US" sz="2200" dirty="0" smtClean="0"/>
              <a:t>Beneficiaries’ Assets</a:t>
            </a:r>
          </a:p>
          <a:p>
            <a:pPr eaLnBrk="1" hangingPunct="1"/>
            <a:r>
              <a:rPr lang="en-US" sz="2200" dirty="0" smtClean="0"/>
              <a:t>Adverse Income Tax Consequences</a:t>
            </a:r>
          </a:p>
          <a:p>
            <a:pPr eaLnBrk="1" hangingPunct="1"/>
            <a:endParaRPr lang="en-US" sz="2200" dirty="0" smtClean="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p:txBody>
          <a:bodyPr/>
          <a:lstStyle/>
          <a:p>
            <a:pPr eaLnBrk="1" hangingPunct="1"/>
            <a:r>
              <a:rPr lang="en-US" dirty="0" smtClean="0"/>
              <a:t>Retention Language</a:t>
            </a:r>
          </a:p>
        </p:txBody>
      </p:sp>
      <p:sp>
        <p:nvSpPr>
          <p:cNvPr id="5" name="Rectangle 4"/>
          <p:cNvSpPr>
            <a:spLocks noGrp="1" noChangeArrowheads="1"/>
          </p:cNvSpPr>
          <p:nvPr>
            <p:ph idx="1"/>
          </p:nvPr>
        </p:nvSpPr>
        <p:spPr>
          <a:xfrm>
            <a:off x="707978" y="990600"/>
            <a:ext cx="7572421" cy="5935243"/>
          </a:xfrm>
        </p:spPr>
        <p:txBody>
          <a:bodyPr wrap="square">
            <a:spAutoFit/>
          </a:bodyPr>
          <a:lstStyle/>
          <a:p>
            <a:pPr eaLnBrk="1" hangingPunct="1"/>
            <a:r>
              <a:rPr lang="en-US" sz="1800" dirty="0" smtClean="0"/>
              <a:t>Identify the Asset</a:t>
            </a:r>
          </a:p>
          <a:p>
            <a:pPr eaLnBrk="1" hangingPunct="1">
              <a:buNone/>
            </a:pPr>
            <a:endParaRPr lang="en-US" sz="1800" dirty="0" smtClean="0"/>
          </a:p>
          <a:p>
            <a:pPr eaLnBrk="1" hangingPunct="1"/>
            <a:r>
              <a:rPr lang="en-US" sz="1800" dirty="0" smtClean="0"/>
              <a:t>Explicitly Waive the Duty to Diversify</a:t>
            </a:r>
          </a:p>
          <a:p>
            <a:pPr eaLnBrk="1" hangingPunct="1">
              <a:buNone/>
            </a:pPr>
            <a:endParaRPr lang="en-US" sz="1800" dirty="0" smtClean="0"/>
          </a:p>
          <a:p>
            <a:pPr eaLnBrk="1" hangingPunct="1"/>
            <a:r>
              <a:rPr lang="en-US" sz="1800" dirty="0" smtClean="0"/>
              <a:t>Articulate the Reasons for Retention</a:t>
            </a:r>
          </a:p>
          <a:p>
            <a:pPr eaLnBrk="1" hangingPunct="1">
              <a:buNone/>
            </a:pPr>
            <a:endParaRPr lang="en-US" sz="1800" dirty="0" smtClean="0"/>
          </a:p>
          <a:p>
            <a:pPr eaLnBrk="1" hangingPunct="1"/>
            <a:r>
              <a:rPr lang="en-US" sz="1800" dirty="0" smtClean="0"/>
              <a:t>Address Asset “Conversion” Issues</a:t>
            </a:r>
          </a:p>
          <a:p>
            <a:pPr marL="569551" lvl="1" indent="-251169" eaLnBrk="1" hangingPunct="1"/>
            <a:r>
              <a:rPr lang="en-US" sz="2000" dirty="0" smtClean="0"/>
              <a:t>Equities: Mergers, Acquisitions, Spin-offs</a:t>
            </a:r>
          </a:p>
          <a:p>
            <a:pPr marL="569551" lvl="1" indent="-251169" eaLnBrk="1" hangingPunct="1"/>
            <a:r>
              <a:rPr lang="en-US" sz="2000" dirty="0" smtClean="0"/>
              <a:t>Real Estate: Sale, Reinvestment</a:t>
            </a:r>
          </a:p>
          <a:p>
            <a:pPr marL="569551" lvl="1" indent="-251169" eaLnBrk="1" hangingPunct="1">
              <a:buNone/>
            </a:pPr>
            <a:endParaRPr lang="en-US" sz="2000" dirty="0" smtClean="0"/>
          </a:p>
          <a:p>
            <a:pPr eaLnBrk="1" hangingPunct="1"/>
            <a:r>
              <a:rPr lang="en-US" sz="1800" dirty="0" smtClean="0"/>
              <a:t>Identify the Circumstances Under Which, and by Whom, </a:t>
            </a:r>
            <a:br>
              <a:rPr lang="en-US" sz="1800" dirty="0" smtClean="0"/>
            </a:br>
            <a:r>
              <a:rPr lang="en-US" sz="1800" dirty="0" smtClean="0"/>
              <a:t>Sale Should be Considered</a:t>
            </a:r>
          </a:p>
          <a:p>
            <a:pPr eaLnBrk="1" hangingPunct="1"/>
            <a:r>
              <a:rPr lang="en-US" sz="1800" dirty="0" smtClean="0"/>
              <a:t>Consider Modifying the Fiduciary’s Standard of Care</a:t>
            </a:r>
          </a:p>
          <a:p>
            <a:pPr eaLnBrk="1" hangingPunct="1"/>
            <a:r>
              <a:rPr lang="en-US" sz="1800" dirty="0" smtClean="0"/>
              <a:t>If the Asset has Unfunded Operating or Holding Costs, Endow Them</a:t>
            </a:r>
          </a:p>
          <a:p>
            <a:pPr eaLnBrk="1" hangingPunct="1"/>
            <a:r>
              <a:rPr lang="en-US" sz="1800" dirty="0" smtClean="0"/>
              <a:t>If the Asset’s Retention May Cause Contention Among Beneficiaries:</a:t>
            </a:r>
          </a:p>
          <a:p>
            <a:pPr lvl="2" eaLnBrk="1" hangingPunct="1">
              <a:buFont typeface="Arial" pitchFamily="34" charset="0"/>
              <a:buChar char="−"/>
            </a:pPr>
            <a:r>
              <a:rPr lang="en-US" sz="1400" dirty="0" smtClean="0"/>
              <a:t>Provide a Mechanism for Dispute Resolution</a:t>
            </a:r>
          </a:p>
          <a:p>
            <a:pPr lvl="2" eaLnBrk="1" hangingPunct="1">
              <a:buFont typeface="Arial" pitchFamily="34" charset="0"/>
              <a:buChar char="−"/>
            </a:pPr>
            <a:r>
              <a:rPr lang="en-US" sz="1400" dirty="0" smtClean="0"/>
              <a:t>Protect the Fiduciary</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Asset Concentrations:  Risk Management Process</a:t>
            </a:r>
            <a:endParaRPr lang="en-US" dirty="0"/>
          </a:p>
        </p:txBody>
      </p:sp>
      <p:sp>
        <p:nvSpPr>
          <p:cNvPr id="3" name="Content Placeholder 2"/>
          <p:cNvSpPr>
            <a:spLocks noGrp="1"/>
          </p:cNvSpPr>
          <p:nvPr>
            <p:ph idx="1"/>
          </p:nvPr>
        </p:nvSpPr>
        <p:spPr>
          <a:xfrm>
            <a:off x="998537" y="847725"/>
            <a:ext cx="8232775" cy="6442075"/>
          </a:xfrm>
        </p:spPr>
        <p:txBody>
          <a:bodyPr/>
          <a:lstStyle/>
          <a:p>
            <a:pPr marL="514350" indent="-514350">
              <a:buFont typeface="+mj-lt"/>
              <a:buAutoNum type="romanUcPeriod"/>
            </a:pPr>
            <a:r>
              <a:rPr lang="en-US" sz="1600" b="1" dirty="0" smtClean="0"/>
              <a:t>Policy</a:t>
            </a:r>
          </a:p>
          <a:p>
            <a:pPr marL="514350" indent="-514350">
              <a:buNone/>
            </a:pPr>
            <a:r>
              <a:rPr lang="en-US" sz="1600" b="1" dirty="0" smtClean="0"/>
              <a:t>	</a:t>
            </a:r>
            <a:r>
              <a:rPr lang="en-US" sz="1600" dirty="0" smtClean="0"/>
              <a:t>Follow trust terms or state Prudent Investor Rule</a:t>
            </a:r>
          </a:p>
          <a:p>
            <a:pPr marL="514350" indent="-514350">
              <a:buNone/>
            </a:pPr>
            <a:endParaRPr lang="en-US" sz="1600" b="1" dirty="0" smtClean="0"/>
          </a:p>
          <a:p>
            <a:pPr marL="514350" indent="-514350">
              <a:buFont typeface="+mj-lt"/>
              <a:buAutoNum type="romanUcPeriod" startAt="2"/>
            </a:pPr>
            <a:r>
              <a:rPr lang="en-US" sz="1600" b="1" dirty="0" smtClean="0"/>
              <a:t>Process</a:t>
            </a:r>
          </a:p>
          <a:p>
            <a:pPr marL="514350" indent="-514350">
              <a:buNone/>
            </a:pPr>
            <a:r>
              <a:rPr lang="en-US" sz="1600" b="1" dirty="0" smtClean="0"/>
              <a:t>	</a:t>
            </a:r>
            <a:r>
              <a:rPr lang="en-US" sz="1600" dirty="0" smtClean="0"/>
              <a:t>The trustee must have a process for identifying and evaluating concentrations</a:t>
            </a:r>
          </a:p>
          <a:p>
            <a:pPr marL="514350" indent="-514350">
              <a:buNone/>
            </a:pPr>
            <a:endParaRPr lang="en-US" sz="1600" b="1" dirty="0" smtClean="0"/>
          </a:p>
          <a:p>
            <a:pPr marL="514350" indent="-514350">
              <a:buFont typeface="+mj-lt"/>
              <a:buAutoNum type="romanUcPeriod" startAt="3"/>
            </a:pPr>
            <a:r>
              <a:rPr lang="en-US" sz="1600" b="1" dirty="0" smtClean="0"/>
              <a:t>Review</a:t>
            </a:r>
          </a:p>
          <a:p>
            <a:pPr marL="514350" indent="-514350">
              <a:buNone/>
            </a:pPr>
            <a:r>
              <a:rPr lang="en-US" sz="1600" b="1" dirty="0" smtClean="0"/>
              <a:t>	</a:t>
            </a:r>
            <a:r>
              <a:rPr lang="en-US" sz="1600" dirty="0" smtClean="0"/>
              <a:t>Determine grantor intent and fiduciary responsibility</a:t>
            </a:r>
          </a:p>
          <a:p>
            <a:pPr marL="514350" indent="-514350">
              <a:buNone/>
            </a:pPr>
            <a:endParaRPr lang="en-US" sz="1600" b="1" dirty="0" smtClean="0"/>
          </a:p>
          <a:p>
            <a:pPr marL="514350" indent="-514350">
              <a:buFont typeface="+mj-lt"/>
              <a:buAutoNum type="romanUcPeriod" startAt="4"/>
            </a:pPr>
            <a:r>
              <a:rPr lang="en-US" sz="1600" b="1" dirty="0" smtClean="0"/>
              <a:t>Evaluation</a:t>
            </a:r>
          </a:p>
          <a:p>
            <a:pPr marL="514350" indent="-514350">
              <a:buNone/>
            </a:pPr>
            <a:r>
              <a:rPr lang="en-US" sz="1600" b="1" dirty="0" smtClean="0"/>
              <a:t>	</a:t>
            </a:r>
            <a:r>
              <a:rPr lang="en-US" sz="1600" dirty="0" smtClean="0"/>
              <a:t>Evaluate retention and diversification strategies</a:t>
            </a:r>
          </a:p>
          <a:p>
            <a:pPr marL="514350" indent="-514350">
              <a:buNone/>
            </a:pPr>
            <a:endParaRPr lang="en-US" sz="1600" b="1" dirty="0" smtClean="0"/>
          </a:p>
          <a:p>
            <a:pPr marL="514350" indent="-514350">
              <a:buFont typeface="+mj-lt"/>
              <a:buAutoNum type="romanUcPeriod" startAt="5"/>
            </a:pPr>
            <a:r>
              <a:rPr lang="en-US" sz="1600" b="1" dirty="0" smtClean="0"/>
              <a:t>Consultation</a:t>
            </a:r>
          </a:p>
          <a:p>
            <a:pPr marL="514350" indent="-514350">
              <a:buNone/>
            </a:pPr>
            <a:r>
              <a:rPr lang="en-US" sz="1600" b="1" dirty="0" smtClean="0"/>
              <a:t>	</a:t>
            </a:r>
            <a:r>
              <a:rPr lang="en-US" sz="1600" dirty="0" smtClean="0"/>
              <a:t>Consult with beneficiaries, their counsel, and trustee’s counsel</a:t>
            </a:r>
          </a:p>
          <a:p>
            <a:pPr marL="514350" indent="-514350">
              <a:buNone/>
            </a:pPr>
            <a:endParaRPr lang="en-US" sz="1600" b="1" dirty="0" smtClean="0"/>
          </a:p>
          <a:p>
            <a:pPr marL="514350" indent="-514350">
              <a:buFont typeface="+mj-lt"/>
              <a:buAutoNum type="romanUcPeriod" startAt="6"/>
            </a:pPr>
            <a:r>
              <a:rPr lang="en-US" sz="1600" b="1" dirty="0" smtClean="0"/>
              <a:t>Implementation</a:t>
            </a:r>
          </a:p>
          <a:p>
            <a:pPr marL="514350" indent="-514350">
              <a:buNone/>
            </a:pPr>
            <a:r>
              <a:rPr lang="en-US" sz="1600" b="1" dirty="0" smtClean="0"/>
              <a:t>	</a:t>
            </a:r>
            <a:r>
              <a:rPr lang="en-US" sz="1600" dirty="0" smtClean="0"/>
              <a:t>Implement appropriate strategies</a:t>
            </a:r>
          </a:p>
          <a:p>
            <a:pPr marL="514350" indent="-514350">
              <a:buNone/>
            </a:pPr>
            <a:endParaRPr lang="en-US" sz="1600" dirty="0" smtClean="0"/>
          </a:p>
          <a:p>
            <a:pPr marL="514350" indent="-514350">
              <a:buFont typeface="+mj-lt"/>
              <a:buAutoNum type="romanUcPeriod" startAt="7"/>
            </a:pPr>
            <a:r>
              <a:rPr lang="en-US" sz="1600" b="1" dirty="0" smtClean="0"/>
              <a:t>Documentation</a:t>
            </a:r>
          </a:p>
          <a:p>
            <a:pPr marL="514350" indent="-514350">
              <a:buNone/>
            </a:pPr>
            <a:r>
              <a:rPr lang="en-US" sz="1600" b="1" dirty="0" smtClean="0"/>
              <a:t>	</a:t>
            </a:r>
            <a:r>
              <a:rPr lang="en-US" sz="1600" dirty="0" smtClean="0"/>
              <a:t>Memorialize the </a:t>
            </a:r>
            <a:r>
              <a:rPr lang="en-US" sz="1600" u="sng" dirty="0" smtClean="0"/>
              <a:t>process</a:t>
            </a:r>
            <a:endParaRPr lang="en-US" sz="1600" b="1" dirty="0" smtClean="0"/>
          </a:p>
          <a:p>
            <a:pPr marL="514350" indent="-514350">
              <a:buNone/>
            </a:pPr>
            <a:endParaRPr lang="en-US" sz="1600" b="1" dirty="0" smtClean="0"/>
          </a:p>
          <a:p>
            <a:pPr marL="514350" indent="-514350">
              <a:buFont typeface="+mj-lt"/>
              <a:buAutoNum type="romanUcPeriod" startAt="5"/>
            </a:pPr>
            <a:endParaRPr lang="en-US" sz="1600" b="1" dirty="0"/>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descr="LeonaHelmsley Dog"/>
          <p:cNvPicPr>
            <a:picLocks noChangeAspect="1" noChangeArrowheads="1"/>
          </p:cNvPicPr>
          <p:nvPr/>
        </p:nvPicPr>
        <p:blipFill>
          <a:blip r:embed="rId2" cstate="print"/>
          <a:srcRect/>
          <a:stretch>
            <a:fillRect/>
          </a:stretch>
        </p:blipFill>
        <p:spPr bwMode="auto">
          <a:xfrm>
            <a:off x="2280061" y="949190"/>
            <a:ext cx="5071110" cy="604879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
          <p:cNvGraphicFramePr>
            <a:graphicFrameLocks noGrp="1" noChangeAspect="1"/>
          </p:cNvGraphicFramePr>
          <p:nvPr>
            <p:ph idx="1"/>
          </p:nvPr>
        </p:nvGraphicFramePr>
        <p:xfrm>
          <a:off x="1061720" y="1122680"/>
          <a:ext cx="7907020" cy="5958840"/>
        </p:xfrm>
        <a:graphic>
          <a:graphicData uri="http://schemas.openxmlformats.org/presentationml/2006/ole">
            <mc:AlternateContent xmlns:mc="http://schemas.openxmlformats.org/markup-compatibility/2006">
              <mc:Choice xmlns:v="urn:schemas-microsoft-com:vml" Requires="v">
                <p:oleObj spid="_x0000_s2071" name="Photo Editor Photo" r:id="rId6" imgW="6095238" imgH="4571429" progId="">
                  <p:embed/>
                </p:oleObj>
              </mc:Choice>
              <mc:Fallback>
                <p:oleObj name="Photo Editor Photo" r:id="rId6" imgW="6095238" imgH="4571429" progId="">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1720" y="1122680"/>
                        <a:ext cx="7907020" cy="59588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MS900388450[1].wav">
            <a:hlinkClick r:id="" action="ppaction://media"/>
          </p:cNvPr>
          <p:cNvPicPr>
            <a:picLocks noRot="1" noChangeAspect="1"/>
          </p:cNvPicPr>
          <p:nvPr>
            <a:wavAudioFile r:embed="rId2" name="MS900388450[1].wav"/>
          </p:nvPr>
        </p:nvPicPr>
        <p:blipFill>
          <a:blip r:embed="rId8" cstate="print"/>
          <a:stretch>
            <a:fillRect/>
          </a:stretch>
        </p:blipFill>
        <p:spPr>
          <a:xfrm>
            <a:off x="4861560" y="3713480"/>
            <a:ext cx="335280" cy="345440"/>
          </a:xfrm>
          <a:prstGeom prst="rect">
            <a:avLst/>
          </a:prstGeom>
        </p:spPr>
      </p:pic>
      <p:pic>
        <p:nvPicPr>
          <p:cNvPr id="4" name="MS900074752[1].wav">
            <a:hlinkClick r:id="" action="ppaction://media"/>
          </p:cNvPr>
          <p:cNvPicPr>
            <a:picLocks noRot="1" noChangeAspect="1"/>
          </p:cNvPicPr>
          <p:nvPr>
            <a:wavAudioFile r:embed="rId3" name="MS900074752[1].wav"/>
          </p:nvPr>
        </p:nvPicPr>
        <p:blipFill>
          <a:blip r:embed="rId9" cstate="print"/>
          <a:stretch>
            <a:fillRect/>
          </a:stretch>
        </p:blipFill>
        <p:spPr>
          <a:xfrm>
            <a:off x="4861560" y="3713480"/>
            <a:ext cx="335280" cy="345440"/>
          </a:xfrm>
          <a:prstGeom prst="rect">
            <a:avLst/>
          </a:prstGeom>
        </p:spPr>
      </p:pic>
      <p:pic>
        <p:nvPicPr>
          <p:cNvPr id="5" name="MS900074751[1].wav">
            <a:hlinkClick r:id="" action="ppaction://media"/>
          </p:cNvPr>
          <p:cNvPicPr>
            <a:picLocks noRot="1" noChangeAspect="1"/>
          </p:cNvPicPr>
          <p:nvPr>
            <a:wavAudioFile r:embed="rId4" name="MS900074751[1].wav"/>
          </p:nvPr>
        </p:nvPicPr>
        <p:blipFill>
          <a:blip r:embed="rId8" cstate="print"/>
          <a:stretch>
            <a:fillRect/>
          </a:stretch>
        </p:blipFill>
        <p:spPr>
          <a:xfrm>
            <a:off x="4861560" y="3713480"/>
            <a:ext cx="335280" cy="3454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6" fill="hold"/>
                                        <p:tgtEl>
                                          <p:spTgt spid="4"/>
                                        </p:tgtEl>
                                      </p:cBhvr>
                                    </p:cmd>
                                  </p:childTnLst>
                                </p:cTn>
                              </p:par>
                            </p:childTnLst>
                          </p:cTn>
                        </p:par>
                        <p:par>
                          <p:cTn id="7" fill="hold">
                            <p:stCondLst>
                              <p:cond delay="726"/>
                            </p:stCondLst>
                            <p:childTnLst>
                              <p:par>
                                <p:cTn id="8" presetID="1" presetClass="mediacall" presetSubtype="0" fill="hold" nodeType="afterEffect">
                                  <p:stCondLst>
                                    <p:cond delay="0"/>
                                  </p:stCondLst>
                                  <p:childTnLst>
                                    <p:cmd type="call" cmd="playFrom(0.0)">
                                      <p:cBhvr>
                                        <p:cTn id="9" dur="335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982" fill="hold"/>
                                        <p:tgtEl>
                                          <p:spTgt spid="3"/>
                                        </p:tgtEl>
                                      </p:cBhvr>
                                    </p:cmd>
                                  </p:childTnLst>
                                </p:cTn>
                              </p:par>
                            </p:childTnLst>
                          </p:cTn>
                        </p:par>
                      </p:childTnLst>
                    </p:cTn>
                  </p:par>
                </p:childTnLst>
              </p:cTn>
              <p:nextCondLst>
                <p:cond evt="onClick" delay="0">
                  <p:tgtEl>
                    <p:spTgt spid="3"/>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cstate="print"/>
          <a:srcRect/>
          <a:stretch>
            <a:fillRect/>
          </a:stretch>
        </p:blipFill>
        <p:spPr bwMode="auto">
          <a:xfrm>
            <a:off x="287383" y="901734"/>
            <a:ext cx="7994469" cy="592182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Non-Qualified Charitable Remainder Trust</a:t>
            </a:r>
            <a:endParaRPr lang="en-US" dirty="0"/>
          </a:p>
        </p:txBody>
      </p:sp>
      <p:sp>
        <p:nvSpPr>
          <p:cNvPr id="5" name="Content Placeholder 2"/>
          <p:cNvSpPr>
            <a:spLocks noGrp="1"/>
          </p:cNvSpPr>
          <p:nvPr>
            <p:ph idx="1"/>
          </p:nvPr>
        </p:nvSpPr>
        <p:spPr>
          <a:xfrm>
            <a:off x="228601" y="1012036"/>
            <a:ext cx="9550400" cy="6430164"/>
          </a:xfrm>
        </p:spPr>
        <p:txBody>
          <a:bodyPr/>
          <a:lstStyle/>
          <a:p>
            <a:r>
              <a:rPr lang="en-US" dirty="0" smtClean="0"/>
              <a:t>Not Treated as Qualified Split  Interest Trust Under Code Section 664</a:t>
            </a:r>
          </a:p>
          <a:p>
            <a:pPr>
              <a:buNone/>
            </a:pPr>
            <a:endParaRPr lang="en-US" sz="2400" dirty="0" smtClean="0"/>
          </a:p>
          <a:p>
            <a:r>
              <a:rPr lang="en-US" dirty="0" smtClean="0"/>
              <a:t>Life estate may include:</a:t>
            </a:r>
          </a:p>
          <a:p>
            <a:pPr lvl="1"/>
            <a:r>
              <a:rPr lang="en-US" sz="1800" dirty="0" smtClean="0"/>
              <a:t>Net income</a:t>
            </a:r>
          </a:p>
          <a:p>
            <a:pPr lvl="1"/>
            <a:r>
              <a:rPr lang="en-US" sz="1800" dirty="0" smtClean="0"/>
              <a:t>Unitrust or annuity interest</a:t>
            </a:r>
          </a:p>
          <a:p>
            <a:pPr lvl="1"/>
            <a:r>
              <a:rPr lang="en-US" sz="1800" dirty="0" smtClean="0"/>
              <a:t>Discretionary principal</a:t>
            </a:r>
          </a:p>
          <a:p>
            <a:pPr lvl="1"/>
            <a:r>
              <a:rPr lang="en-US" sz="1800" dirty="0" smtClean="0"/>
              <a:t>5 &amp; 5 withdrawal power</a:t>
            </a:r>
          </a:p>
          <a:p>
            <a:r>
              <a:rPr lang="en-US" dirty="0" smtClean="0"/>
              <a:t>No tiering for distributions (Code Section 664(b)</a:t>
            </a:r>
          </a:p>
          <a:p>
            <a:pPr>
              <a:buNone/>
            </a:pPr>
            <a:endParaRPr lang="en-US" dirty="0" smtClean="0"/>
          </a:p>
          <a:p>
            <a:r>
              <a:rPr lang="en-US" dirty="0" smtClean="0"/>
              <a:t>No UBTI</a:t>
            </a:r>
          </a:p>
          <a:p>
            <a:pPr>
              <a:buNone/>
            </a:pPr>
            <a:endParaRPr lang="en-US" dirty="0" smtClean="0"/>
          </a:p>
          <a:p>
            <a:r>
              <a:rPr lang="en-US" dirty="0" smtClean="0"/>
              <a:t>Not tax exempt under Code Section 664(c)</a:t>
            </a:r>
          </a:p>
          <a:p>
            <a:pPr>
              <a:buNone/>
            </a:pPr>
            <a:endParaRPr lang="en-US" dirty="0" smtClean="0"/>
          </a:p>
          <a:p>
            <a:r>
              <a:rPr lang="en-US" dirty="0" smtClean="0"/>
              <a:t>No income tax deduction for present value of remainder interest</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idx="1"/>
          </p:nvPr>
        </p:nvSpPr>
        <p:spPr bwMode="auto">
          <a:xfrm>
            <a:off x="1074737" y="2816225"/>
            <a:ext cx="8232775" cy="440633"/>
          </a:xfrm>
          <a:prstGeom prst="rect">
            <a:avLst/>
          </a:prstGeom>
          <a:noFill/>
          <a:ln w="12700">
            <a:noFill/>
            <a:miter lim="800000"/>
            <a:headEnd/>
            <a:tailEnd/>
          </a:ln>
        </p:spPr>
        <p:txBody>
          <a:bodyPr lIns="0" tIns="44450" rIns="88900" bIns="44450">
            <a:spAutoFit/>
          </a:bodyPr>
          <a:lstStyle/>
          <a:p>
            <a:pPr algn="ctr" eaLnBrk="0" hangingPunct="0">
              <a:lnSpc>
                <a:spcPct val="95000"/>
              </a:lnSpc>
              <a:spcBef>
                <a:spcPct val="5000"/>
              </a:spcBef>
              <a:buNone/>
              <a:tabLst>
                <a:tab pos="3544888" algn="r"/>
              </a:tabLst>
            </a:pPr>
            <a:r>
              <a:rPr lang="en-US" altLang="en-US" sz="2400" b="1" dirty="0"/>
              <a:t>Pre And Post-Mortem Estate Planning</a:t>
            </a:r>
          </a:p>
        </p:txBody>
      </p:sp>
      <p:sp>
        <p:nvSpPr>
          <p:cNvPr id="8" name="Rectangle 7"/>
          <p:cNvSpPr txBox="1">
            <a:spLocks noChangeArrowheads="1"/>
          </p:cNvSpPr>
          <p:nvPr/>
        </p:nvSpPr>
        <p:spPr bwMode="auto">
          <a:xfrm>
            <a:off x="1384649" y="3589775"/>
            <a:ext cx="7758113" cy="440633"/>
          </a:xfrm>
          <a:prstGeom prst="rect">
            <a:avLst/>
          </a:prstGeom>
          <a:noFill/>
          <a:ln w="12700" algn="ctr">
            <a:noFill/>
            <a:miter lim="800000"/>
            <a:headEnd/>
            <a:tailEnd/>
          </a:ln>
        </p:spPr>
        <p:txBody>
          <a:bodyPr vert="horz" wrap="square" lIns="0" tIns="44450" rIns="88900" bIns="44450" numCol="1" anchor="t" anchorCtr="0" compatLnSpc="1">
            <a:prstTxWarp prst="textNoShape">
              <a:avLst/>
            </a:prstTxWarp>
            <a:spAutoFit/>
          </a:bodyPr>
          <a:lstStyle/>
          <a:p>
            <a:pPr marL="187325" marR="0" lvl="0" indent="-187325" defTabSz="1019175" rtl="0" eaLnBrk="0" fontAlgn="base" latinLnBrk="0" hangingPunct="0">
              <a:lnSpc>
                <a:spcPct val="95000"/>
              </a:lnSpc>
              <a:spcBef>
                <a:spcPct val="5000"/>
              </a:spcBef>
              <a:spcAft>
                <a:spcPct val="0"/>
              </a:spcAft>
              <a:buClr>
                <a:srgbClr val="007A60"/>
              </a:buClr>
              <a:buSzPct val="70000"/>
              <a:tabLst>
                <a:tab pos="3544888" algn="r"/>
              </a:tabLst>
              <a:defRPr/>
            </a:pPr>
            <a:r>
              <a:rPr kumimoji="0" lang="en-US" altLang="en-US" b="1" i="0" u="none" strike="noStrike" kern="0" cap="none" spc="0" normalizeH="0" baseline="0" noProof="0" dirty="0" smtClean="0">
                <a:ln>
                  <a:noFill/>
                </a:ln>
                <a:solidFill>
                  <a:srgbClr val="000000"/>
                </a:solidFill>
                <a:effectLst/>
                <a:uLnTx/>
                <a:uFillTx/>
                <a:latin typeface="Arial" pitchFamily="34" charset="0"/>
                <a:cs typeface="Arial" pitchFamily="34" charset="0"/>
              </a:rPr>
              <a:t>After The Repeal of the State Death Tax Credit</a:t>
            </a:r>
            <a:endParaRPr kumimoji="0" lang="en-US" altLang="en-US" b="1" i="0" u="none" strike="noStrike" kern="0" cap="none" spc="0" normalizeH="0" baseline="0" noProof="0" dirty="0">
              <a:ln>
                <a:noFill/>
              </a:ln>
              <a:solidFill>
                <a:srgbClr val="000000"/>
              </a:solidFill>
              <a:effectLst/>
              <a:uLnTx/>
              <a:uFillTx/>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87400" y="184689"/>
            <a:ext cx="8991918" cy="664165"/>
          </a:xfrm>
        </p:spPr>
        <p:txBody>
          <a:bodyPr/>
          <a:lstStyle/>
          <a:p>
            <a:pPr eaLnBrk="1" hangingPunct="1"/>
            <a:r>
              <a:rPr lang="en-US" sz="2200" dirty="0" smtClean="0"/>
              <a:t>State Estate / Inheritance Tax Landscape – 2012</a:t>
            </a:r>
          </a:p>
        </p:txBody>
      </p:sp>
      <p:graphicFrame>
        <p:nvGraphicFramePr>
          <p:cNvPr id="137347" name="Group 131"/>
          <p:cNvGraphicFramePr>
            <a:graphicFrameLocks noGrp="1"/>
          </p:cNvGraphicFramePr>
          <p:nvPr/>
        </p:nvGraphicFramePr>
        <p:xfrm>
          <a:off x="1842522" y="856635"/>
          <a:ext cx="6410482" cy="6047000"/>
        </p:xfrm>
        <a:graphic>
          <a:graphicData uri="http://schemas.openxmlformats.org/drawingml/2006/table">
            <a:tbl>
              <a:tblPr/>
              <a:tblGrid>
                <a:gridCol w="2570681"/>
                <a:gridCol w="2406556"/>
                <a:gridCol w="1433245"/>
              </a:tblGrid>
              <a:tr h="302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State</a:t>
                      </a:r>
                      <a:endParaRPr kumimoji="0" lang="en-US" sz="1100" b="1"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Type</a:t>
                      </a:r>
                      <a:endParaRPr kumimoji="0" lang="en-US" sz="1100" b="1"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Exemption</a:t>
                      </a:r>
                      <a:endParaRPr kumimoji="0" lang="en-US" sz="1100" b="1"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302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Alabama</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None</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Alaska</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None</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Times New Roman" pitchFamily="18" charset="0"/>
                        </a:rPr>
                        <a:t>Arizona</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Times New Roman" pitchFamily="18" charset="0"/>
                        </a:rPr>
                        <a:t>None</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Times New Roman" pitchFamily="18" charset="0"/>
                        </a:rPr>
                        <a:t>Arkansas</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Times New Roman" pitchFamily="18" charset="0"/>
                        </a:rPr>
                        <a:t>None</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Times New Roman" pitchFamily="18" charset="0"/>
                        </a:rPr>
                        <a:t>California</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Times New Roman" pitchFamily="18" charset="0"/>
                        </a:rPr>
                        <a:t>None</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Colorado</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None</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Connecticut</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Estate</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$2,000,000</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Delaware</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Pre-2001 Pickup</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$5,120,000</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D. of Columbia</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Pre-2001 Pickup</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$1,000,000</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Times New Roman" pitchFamily="18" charset="0"/>
                        </a:rPr>
                        <a:t>Florida</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Times New Roman" pitchFamily="18" charset="0"/>
                        </a:rPr>
                        <a:t>None</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Times New Roman" pitchFamily="18" charset="0"/>
                        </a:rPr>
                        <a:t>Georgia</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Times New Roman" pitchFamily="18" charset="0"/>
                        </a:rPr>
                        <a:t>None</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Times New Roman" pitchFamily="18" charset="0"/>
                        </a:rPr>
                        <a:t>Hawaii</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dirty="0" smtClean="0">
                          <a:ln>
                            <a:noFill/>
                          </a:ln>
                          <a:solidFill>
                            <a:schemeClr val="tx1"/>
                          </a:solidFill>
                          <a:effectLst/>
                          <a:latin typeface="Arial" charset="0"/>
                          <a:cs typeface="Times New Roman" pitchFamily="18" charset="0"/>
                        </a:rPr>
                        <a:t>Estate</a:t>
                      </a:r>
                      <a:endParaRPr kumimoji="0" lang="it-IT"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r>
                        <a:rPr kumimoji="0" lang="en-US" sz="1100" b="0" i="0" u="none" strike="noStrike" cap="none" normalizeH="0" baseline="0" dirty="0" smtClean="0">
                          <a:ln>
                            <a:noFill/>
                          </a:ln>
                          <a:solidFill>
                            <a:srgbClr val="000000"/>
                          </a:solidFill>
                          <a:effectLst/>
                          <a:latin typeface="Arial" charset="0"/>
                          <a:cs typeface="Arial" charset="0"/>
                        </a:rPr>
                        <a:t>$</a:t>
                      </a:r>
                      <a:r>
                        <a:rPr kumimoji="0" lang="en-US" sz="1100" b="0" i="0" u="none" strike="noStrike" cap="none" normalizeH="0" baseline="0" dirty="0" smtClean="0">
                          <a:ln>
                            <a:noFill/>
                          </a:ln>
                          <a:solidFill>
                            <a:schemeClr val="tx1"/>
                          </a:solidFill>
                          <a:effectLst/>
                          <a:latin typeface="Arial" charset="0"/>
                          <a:cs typeface="Arial" charset="0"/>
                        </a:rPr>
                        <a:t>5,120,000</a:t>
                      </a: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Idaho</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None</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Illinois</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Pre-2001 Pickup</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$3,500,000</a:t>
                      </a: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Indiana</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Inheritance</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Iowa</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Inheritance</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Kansas</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None</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Kentucky</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Inheritance</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Times New Roman" pitchFamily="18" charset="0"/>
                        </a:rPr>
                        <a:t>Louisiana</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Times New Roman" pitchFamily="18" charset="0"/>
                        </a:rPr>
                        <a:t>None</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92200" y="197390"/>
            <a:ext cx="8585200" cy="529578"/>
          </a:xfrm>
        </p:spPr>
        <p:txBody>
          <a:bodyPr/>
          <a:lstStyle/>
          <a:p>
            <a:pPr eaLnBrk="1" hangingPunct="1"/>
            <a:r>
              <a:rPr lang="en-US" sz="2200" dirty="0" smtClean="0"/>
              <a:t>State Estate / Inheritance Tax Landscape – 2011 (continued)</a:t>
            </a:r>
          </a:p>
        </p:txBody>
      </p:sp>
      <p:graphicFrame>
        <p:nvGraphicFramePr>
          <p:cNvPr id="47196" name="Group 92"/>
          <p:cNvGraphicFramePr>
            <a:graphicFrameLocks noGrp="1"/>
          </p:cNvGraphicFramePr>
          <p:nvPr/>
        </p:nvGraphicFramePr>
        <p:xfrm>
          <a:off x="2614137" y="1093900"/>
          <a:ext cx="4817904" cy="6115300"/>
        </p:xfrm>
        <a:graphic>
          <a:graphicData uri="http://schemas.openxmlformats.org/drawingml/2006/table">
            <a:tbl>
              <a:tblPr/>
              <a:tblGrid>
                <a:gridCol w="1931353"/>
                <a:gridCol w="1809115"/>
                <a:gridCol w="1077436"/>
              </a:tblGrid>
              <a:tr h="2898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State</a:t>
                      </a:r>
                      <a:endParaRPr kumimoji="0" lang="en-US" sz="1100" b="1"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Type</a:t>
                      </a:r>
                      <a:endParaRPr kumimoji="0" lang="en-US" sz="1100" b="1"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Exemption</a:t>
                      </a:r>
                      <a:endParaRPr kumimoji="0" lang="en-US" sz="1100" b="1"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898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Maine</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Pre-2001 Pickup</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r>
                        <a:rPr kumimoji="0" lang="en-US" sz="1100" b="0" i="0" u="none" strike="noStrike" cap="none" normalizeH="0" baseline="0" dirty="0" smtClean="0">
                          <a:ln>
                            <a:noFill/>
                          </a:ln>
                          <a:solidFill>
                            <a:schemeClr val="tx1"/>
                          </a:solidFill>
                          <a:effectLst/>
                          <a:latin typeface="Arial" charset="0"/>
                          <a:cs typeface="Arial" charset="0"/>
                        </a:rPr>
                        <a:t>$1,000,000</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0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Maryland</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Pre-2001 Pickup &amp; Inheritance</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r>
                        <a:rPr kumimoji="0" lang="en-US" sz="1100" b="0" i="0" u="none" strike="noStrike" cap="none" normalizeH="0" baseline="0" dirty="0" smtClean="0">
                          <a:ln>
                            <a:noFill/>
                          </a:ln>
                          <a:solidFill>
                            <a:schemeClr val="tx1"/>
                          </a:solidFill>
                          <a:effectLst/>
                          <a:latin typeface="Arial" charset="0"/>
                          <a:cs typeface="Arial" charset="0"/>
                        </a:rPr>
                        <a:t>$1,000,000</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8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Massachusetts</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Pickup</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r>
                        <a:rPr kumimoji="0" lang="en-US" sz="1100" b="0" i="0" u="none" strike="noStrike" cap="none" normalizeH="0" baseline="0" dirty="0" smtClean="0">
                          <a:ln>
                            <a:noFill/>
                          </a:ln>
                          <a:solidFill>
                            <a:schemeClr val="tx1"/>
                          </a:solidFill>
                          <a:effectLst/>
                          <a:latin typeface="Arial" charset="0"/>
                          <a:cs typeface="Arial" charset="0"/>
                        </a:rPr>
                        <a:t>$1,000,000</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8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Michigan</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None</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8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Minnesota</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Pre-2001 Pickup</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$1,000,000</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8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Mississippi</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None</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8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Missouri</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None</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8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Montana</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None</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8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Nebraska</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Inheritance</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8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Nevada</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None</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8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New Hampshire</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None</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07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New Jersey		</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Pre-2001 Pickup &amp; Inheritance</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   675,000</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8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New Mexico</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None</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8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New York</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Pre-2001 Pickup</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$1,000,000</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8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North Carolina</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Pickup</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Arial" charset="0"/>
                          <a:cs typeface="Arial" charset="0"/>
                        </a:rPr>
                        <a:t>$</a:t>
                      </a:r>
                      <a:r>
                        <a:rPr kumimoji="0" lang="en-US" sz="1100" b="0" i="0" u="none" strike="noStrike" cap="none" normalizeH="0" baseline="0" dirty="0" smtClean="0">
                          <a:ln>
                            <a:noFill/>
                          </a:ln>
                          <a:solidFill>
                            <a:schemeClr val="tx1"/>
                          </a:solidFill>
                          <a:effectLst/>
                          <a:latin typeface="Arial" charset="0"/>
                          <a:cs typeface="Arial" charset="0"/>
                        </a:rPr>
                        <a:t>5,120,000</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8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North Dakota</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None</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8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Ohio	</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Estate</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r>
                        <a:rPr kumimoji="0" lang="en-US" sz="1100" b="0" i="0" u="none" strike="noStrike" cap="none" normalizeH="0" baseline="0" dirty="0" smtClean="0">
                          <a:ln>
                            <a:noFill/>
                          </a:ln>
                          <a:solidFill>
                            <a:schemeClr val="tx1"/>
                          </a:solidFill>
                          <a:effectLst/>
                          <a:latin typeface="Arial" charset="0"/>
                          <a:cs typeface="Arial" charset="0"/>
                        </a:rPr>
                        <a:t>$338,333</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8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Oklahoma	</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0" i="0" u="none" strike="noStrike" cap="none" normalizeH="0" baseline="0" smtClean="0">
                          <a:ln>
                            <a:noFill/>
                          </a:ln>
                          <a:solidFill>
                            <a:schemeClr val="tx1"/>
                          </a:solidFill>
                          <a:effectLst/>
                          <a:latin typeface="Arial" charset="0"/>
                          <a:cs typeface="Arial" charset="0"/>
                        </a:rPr>
                        <a:t>None</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98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Oregon	</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Pre-2001 Pickup</a:t>
                      </a:r>
                      <a:endParaRPr kumimoji="0" lang="it-IT"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r>
                        <a:rPr kumimoji="0" lang="en-US" sz="1100" b="0" i="0" u="none" strike="noStrike" cap="none" normalizeH="0" baseline="0" dirty="0" smtClean="0">
                          <a:ln>
                            <a:noFill/>
                          </a:ln>
                          <a:solidFill>
                            <a:schemeClr val="tx1"/>
                          </a:solidFill>
                          <a:effectLst/>
                          <a:latin typeface="Arial" charset="0"/>
                          <a:cs typeface="Arial" charset="0"/>
                        </a:rPr>
                        <a:t>$1,000,000</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003300" y="197389"/>
            <a:ext cx="8559800" cy="583413"/>
          </a:xfrm>
        </p:spPr>
        <p:txBody>
          <a:bodyPr/>
          <a:lstStyle/>
          <a:p>
            <a:pPr eaLnBrk="1" hangingPunct="1"/>
            <a:r>
              <a:rPr lang="en-US" sz="2200" dirty="0" smtClean="0"/>
              <a:t>State Estate / Inheritance Tax Landscape – 2011 (continued)</a:t>
            </a:r>
          </a:p>
        </p:txBody>
      </p:sp>
      <p:graphicFrame>
        <p:nvGraphicFramePr>
          <p:cNvPr id="139267" name="Group 3"/>
          <p:cNvGraphicFramePr>
            <a:graphicFrameLocks noGrp="1"/>
          </p:cNvGraphicFramePr>
          <p:nvPr/>
        </p:nvGraphicFramePr>
        <p:xfrm>
          <a:off x="2418194" y="1640350"/>
          <a:ext cx="4817904" cy="4357584"/>
        </p:xfrm>
        <a:graphic>
          <a:graphicData uri="http://schemas.openxmlformats.org/drawingml/2006/table">
            <a:tbl>
              <a:tblPr/>
              <a:tblGrid>
                <a:gridCol w="1931353"/>
                <a:gridCol w="1809115"/>
                <a:gridCol w="1077436"/>
              </a:tblGrid>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State</a:t>
                      </a:r>
                      <a:endParaRPr kumimoji="0" lang="en-US" sz="1100" b="1"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Type</a:t>
                      </a:r>
                      <a:endParaRPr kumimoji="0" lang="en-US" sz="1100" b="1"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Times New Roman" pitchFamily="18" charset="0"/>
                        </a:rPr>
                        <a:t>Exemption</a:t>
                      </a:r>
                      <a:endParaRPr kumimoji="0" lang="en-US" sz="1100" b="1"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Pennsylvania</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Inheritance</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Rhode Island	</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Pre-2001 Pickup</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  892,865</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South Carolina</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None</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South Dakota</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None</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Tennessee</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Inheritance</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Texas</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None</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Utah</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None</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Vermont</a:t>
                      </a:r>
                      <a:endParaRPr kumimoji="0" lang="it-IT" sz="1100" b="0" i="0" u="none" strike="noStrike" cap="none" normalizeH="0" baseline="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Pickup</a:t>
                      </a:r>
                      <a:endParaRPr kumimoji="0" lang="it-IT"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r>
                        <a:rPr kumimoji="0" lang="en-US" sz="1100" b="0" i="0" u="none" strike="noStrike" cap="none" normalizeH="0" baseline="0" dirty="0" smtClean="0">
                          <a:ln>
                            <a:noFill/>
                          </a:ln>
                          <a:solidFill>
                            <a:schemeClr val="tx1"/>
                          </a:solidFill>
                          <a:effectLst/>
                          <a:latin typeface="Arial" charset="0"/>
                          <a:cs typeface="Arial" charset="0"/>
                        </a:rPr>
                        <a:t>$2,750,000</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Virginia</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None</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Washington</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Estate</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$2,000,000</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West Virginia</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None</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Wisconsin</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None</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45000"/>
                        </a:spcBef>
                        <a:spcAft>
                          <a:spcPct val="0"/>
                        </a:spcAft>
                        <a:buClr>
                          <a:srgbClr val="C29F1E"/>
                        </a:buClr>
                        <a:buSzPct val="70000"/>
                        <a:buFont typeface="Wingdings" pitchFamily="2" charset="2"/>
                        <a:buNone/>
                        <a:tabLst/>
                      </a:pPr>
                      <a:endParaRPr kumimoji="0" lang="en-US" sz="1100" b="0" i="0" u="none" strike="noStrike" cap="none" normalizeH="0" baseline="0" dirty="0" smtClean="0">
                        <a:ln>
                          <a:noFill/>
                        </a:ln>
                        <a:solidFill>
                          <a:srgbClr val="000000"/>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Wyoming</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None</a:t>
                      </a: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952500" y="260891"/>
            <a:ext cx="8928418" cy="412210"/>
          </a:xfrm>
        </p:spPr>
        <p:txBody>
          <a:bodyPr/>
          <a:lstStyle/>
          <a:p>
            <a:pPr eaLnBrk="1" hangingPunct="1"/>
            <a:r>
              <a:rPr lang="en-US" sz="2800" dirty="0" smtClean="0"/>
              <a:t>Post-Mortem Perils in the Age of Decoupling </a:t>
            </a:r>
          </a:p>
        </p:txBody>
      </p:sp>
      <p:sp>
        <p:nvSpPr>
          <p:cNvPr id="4" name="Rectangle 3"/>
          <p:cNvSpPr txBox="1">
            <a:spLocks noChangeArrowheads="1"/>
          </p:cNvSpPr>
          <p:nvPr/>
        </p:nvSpPr>
        <p:spPr>
          <a:xfrm>
            <a:off x="247107" y="971666"/>
            <a:ext cx="8987827" cy="4971902"/>
          </a:xfrm>
          <a:prstGeom prst="rect">
            <a:avLst/>
          </a:prstGeom>
        </p:spPr>
        <p:txBody>
          <a:bodyPr wrap="square" lIns="101882" tIns="50941" rIns="101882" bIns="50941">
            <a:spAutoFit/>
          </a:bodyPr>
          <a:lstStyle/>
          <a:p>
            <a:pPr marL="514350" indent="-514350" algn="l" defTabSz="509412">
              <a:lnSpc>
                <a:spcPct val="95000"/>
              </a:lnSpc>
              <a:spcBef>
                <a:spcPct val="50000"/>
              </a:spcBef>
              <a:buClr>
                <a:srgbClr val="336600"/>
              </a:buClr>
              <a:buFont typeface="+mj-lt"/>
              <a:buAutoNum type="romanUcPeriod"/>
              <a:defRPr/>
            </a:pPr>
            <a:r>
              <a:rPr lang="en-US" sz="2000" b="1" dirty="0" smtClean="0">
                <a:latin typeface="Arial" pitchFamily="34" charset="0"/>
                <a:ea typeface="ＭＳ Ｐゴシック" pitchFamily="-105" charset="-128"/>
                <a:cs typeface="Arial" pitchFamily="34" charset="0"/>
              </a:rPr>
              <a:t>EGTRRAs Replacement of the §2011 State Death Tax Credit with the §2058 State Death Tax Deduction precipitated:</a:t>
            </a:r>
          </a:p>
          <a:p>
            <a:pPr marL="1095735" lvl="2" indent="-254706" algn="l" defTabSz="509412">
              <a:lnSpc>
                <a:spcPct val="95000"/>
              </a:lnSpc>
              <a:spcBef>
                <a:spcPct val="50000"/>
              </a:spcBef>
              <a:buFont typeface="Arial" charset="0"/>
              <a:buChar char="–"/>
              <a:defRPr/>
            </a:pPr>
            <a:r>
              <a:rPr lang="en-US" sz="1600" dirty="0" smtClean="0">
                <a:latin typeface="Arial" pitchFamily="34" charset="0"/>
                <a:ea typeface="ＭＳ Ｐゴシック" pitchFamily="-105" charset="-128"/>
                <a:cs typeface="Arial" pitchFamily="34" charset="0"/>
              </a:rPr>
              <a:t>No federal revenue losses</a:t>
            </a:r>
          </a:p>
          <a:p>
            <a:pPr marL="1095735" lvl="2" indent="-254706" algn="l" defTabSz="509412">
              <a:lnSpc>
                <a:spcPct val="95000"/>
              </a:lnSpc>
              <a:spcBef>
                <a:spcPct val="50000"/>
              </a:spcBef>
              <a:buFont typeface="Arial" charset="0"/>
              <a:buChar char="–"/>
              <a:defRPr/>
            </a:pPr>
            <a:r>
              <a:rPr lang="en-US" sz="1600" dirty="0" smtClean="0">
                <a:latin typeface="Arial" pitchFamily="34" charset="0"/>
                <a:ea typeface="ＭＳ Ｐゴシック" pitchFamily="-105" charset="-128"/>
                <a:cs typeface="Arial" pitchFamily="34" charset="0"/>
              </a:rPr>
              <a:t>Substantial revenue losses in coupled states</a:t>
            </a:r>
          </a:p>
          <a:p>
            <a:pPr marL="1095735" lvl="2" indent="-254706" algn="l" defTabSz="509412">
              <a:lnSpc>
                <a:spcPct val="95000"/>
              </a:lnSpc>
              <a:spcBef>
                <a:spcPct val="50000"/>
              </a:spcBef>
              <a:buFont typeface="Arial" charset="0"/>
              <a:buChar char="–"/>
              <a:defRPr/>
            </a:pPr>
            <a:r>
              <a:rPr lang="en-US" sz="1600" dirty="0" smtClean="0">
                <a:latin typeface="Arial" pitchFamily="34" charset="0"/>
                <a:ea typeface="ＭＳ Ｐゴシック" pitchFamily="-105" charset="-128"/>
                <a:cs typeface="Arial" pitchFamily="34" charset="0"/>
              </a:rPr>
              <a:t>Myriad State death tax responses</a:t>
            </a:r>
          </a:p>
          <a:p>
            <a:pPr marL="1476024" lvl="3" indent="-252938" algn="l" defTabSz="509412">
              <a:lnSpc>
                <a:spcPct val="95000"/>
              </a:lnSpc>
              <a:spcBef>
                <a:spcPct val="50000"/>
              </a:spcBef>
              <a:buFont typeface="Arial" charset="0"/>
              <a:buChar char="•"/>
              <a:defRPr/>
            </a:pPr>
            <a:r>
              <a:rPr lang="en-US" sz="1600" dirty="0" smtClean="0">
                <a:latin typeface="Arial" pitchFamily="34" charset="0"/>
                <a:ea typeface="ＭＳ Ｐゴシック" pitchFamily="-105" charset="-128"/>
                <a:cs typeface="Arial" pitchFamily="34" charset="0"/>
              </a:rPr>
              <a:t>Maintenance of pre-EGTRRA pick-up tax (i.e., no tax after 2004)</a:t>
            </a:r>
          </a:p>
          <a:p>
            <a:pPr marL="1476024" lvl="3" indent="-252938" algn="l" defTabSz="509412">
              <a:lnSpc>
                <a:spcPct val="95000"/>
              </a:lnSpc>
              <a:spcBef>
                <a:spcPct val="50000"/>
              </a:spcBef>
              <a:buFont typeface="Arial" charset="0"/>
              <a:buChar char="•"/>
              <a:defRPr/>
            </a:pPr>
            <a:r>
              <a:rPr lang="en-US" sz="1600" dirty="0" smtClean="0">
                <a:latin typeface="Arial" pitchFamily="34" charset="0"/>
                <a:ea typeface="ＭＳ Ｐゴシック" pitchFamily="-105" charset="-128"/>
                <a:cs typeface="Arial" pitchFamily="34" charset="0"/>
              </a:rPr>
              <a:t>Decoupled tax tied to pre-EGTRRA §2011</a:t>
            </a:r>
          </a:p>
          <a:p>
            <a:pPr marL="1476024" lvl="3" indent="-252938" algn="l" defTabSz="509412">
              <a:lnSpc>
                <a:spcPct val="95000"/>
              </a:lnSpc>
              <a:spcBef>
                <a:spcPct val="50000"/>
              </a:spcBef>
              <a:buFont typeface="Arial" charset="0"/>
              <a:buChar char="•"/>
              <a:defRPr/>
            </a:pPr>
            <a:r>
              <a:rPr lang="en-US" sz="1600" dirty="0" smtClean="0">
                <a:latin typeface="Arial" pitchFamily="34" charset="0"/>
                <a:ea typeface="ＭＳ Ｐゴシック" pitchFamily="-105" charset="-128"/>
                <a:cs typeface="Arial" pitchFamily="34" charset="0"/>
              </a:rPr>
              <a:t>Rejuvenated inheritance taxes</a:t>
            </a:r>
          </a:p>
          <a:p>
            <a:pPr marL="1476024" lvl="3" indent="-252938" algn="l" defTabSz="509412">
              <a:lnSpc>
                <a:spcPct val="95000"/>
              </a:lnSpc>
              <a:spcBef>
                <a:spcPct val="50000"/>
              </a:spcBef>
              <a:buFont typeface="Arial" charset="0"/>
              <a:buChar char="•"/>
              <a:defRPr/>
            </a:pPr>
            <a:r>
              <a:rPr lang="en-US" sz="1600" dirty="0" smtClean="0">
                <a:latin typeface="Arial" pitchFamily="34" charset="0"/>
                <a:ea typeface="ＭＳ Ｐゴシック" pitchFamily="-105" charset="-128"/>
                <a:cs typeface="Arial" pitchFamily="34" charset="0"/>
              </a:rPr>
              <a:t>Stand-alone state death taxes</a:t>
            </a:r>
          </a:p>
          <a:p>
            <a:pPr marL="1018824" lvl="2" indent="-252938" algn="l" defTabSz="509412">
              <a:lnSpc>
                <a:spcPct val="95000"/>
              </a:lnSpc>
              <a:spcBef>
                <a:spcPct val="50000"/>
              </a:spcBef>
              <a:buFont typeface="Arial" pitchFamily="34" charset="0"/>
              <a:buChar char="–"/>
              <a:defRPr/>
            </a:pPr>
            <a:r>
              <a:rPr lang="en-US" sz="1600" dirty="0" smtClean="0">
                <a:latin typeface="Arial" pitchFamily="34" charset="0"/>
                <a:ea typeface="ＭＳ Ｐゴシック" pitchFamily="-105" charset="-128"/>
                <a:cs typeface="Arial" pitchFamily="34" charset="0"/>
              </a:rPr>
              <a:t>Several unconstitutional state death tax statutes when applied to non-domiciliary</a:t>
            </a:r>
          </a:p>
          <a:p>
            <a:pPr marL="1018824" lvl="2" indent="-252938" algn="l" defTabSz="509412">
              <a:lnSpc>
                <a:spcPct val="95000"/>
              </a:lnSpc>
              <a:spcBef>
                <a:spcPct val="50000"/>
              </a:spcBef>
              <a:defRPr/>
            </a:pPr>
            <a:r>
              <a:rPr lang="en-US" sz="1600" dirty="0" smtClean="0">
                <a:latin typeface="Arial" pitchFamily="34" charset="0"/>
                <a:ea typeface="ＭＳ Ｐゴシック" pitchFamily="-105" charset="-128"/>
                <a:cs typeface="Arial" pitchFamily="34" charset="0"/>
              </a:rPr>
              <a:t>	tangible assets (Cory v. White 457 U.S. 85 1982)</a:t>
            </a:r>
          </a:p>
          <a:p>
            <a:pPr marL="1018824" lvl="2" indent="-252938" algn="l" defTabSz="509412">
              <a:lnSpc>
                <a:spcPct val="95000"/>
              </a:lnSpc>
              <a:spcBef>
                <a:spcPct val="50000"/>
              </a:spcBef>
              <a:buFont typeface="Arial" pitchFamily="34" charset="0"/>
              <a:buChar char="–"/>
              <a:defRPr/>
            </a:pPr>
            <a:r>
              <a:rPr lang="en-US" sz="1600" dirty="0" smtClean="0">
                <a:latin typeface="Arial" pitchFamily="34" charset="0"/>
                <a:ea typeface="ＭＳ Ｐゴシック" pitchFamily="-105" charset="-128"/>
                <a:cs typeface="Arial" pitchFamily="34" charset="0"/>
              </a:rPr>
              <a:t>Re-emergence of domicile as an important variable in transfer tax planning</a:t>
            </a:r>
          </a:p>
          <a:p>
            <a:pPr marL="1018824" lvl="2" indent="-252938" algn="l" defTabSz="509412">
              <a:lnSpc>
                <a:spcPct val="95000"/>
              </a:lnSpc>
              <a:spcBef>
                <a:spcPct val="50000"/>
              </a:spcBef>
              <a:buFont typeface="Arial" pitchFamily="34" charset="0"/>
              <a:buChar char="–"/>
              <a:defRPr/>
            </a:pPr>
            <a:r>
              <a:rPr lang="en-US" sz="1600" dirty="0" smtClean="0">
                <a:latin typeface="Arial" pitchFamily="34" charset="0"/>
                <a:ea typeface="ＭＳ Ｐゴシック" pitchFamily="-105" charset="-128"/>
                <a:cs typeface="Arial" pitchFamily="34" charset="0"/>
              </a:rPr>
              <a:t>Unnecessary complexity in pre and post-mortem planning</a:t>
            </a:r>
          </a:p>
          <a:p>
            <a:pPr marL="251536" indent="-400050" algn="l" defTabSz="509412">
              <a:lnSpc>
                <a:spcPct val="95000"/>
              </a:lnSpc>
              <a:spcBef>
                <a:spcPct val="50000"/>
              </a:spcBef>
              <a:defRPr/>
            </a:pPr>
            <a:r>
              <a:rPr lang="en-US" sz="1600" dirty="0" smtClean="0">
                <a:latin typeface="Arial" pitchFamily="34" charset="0"/>
                <a:ea typeface="ＭＳ Ｐゴシック" pitchFamily="-105" charset="-128"/>
                <a:cs typeface="Arial" pitchFamily="34" charset="0"/>
              </a:rPr>
              <a:t>				</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825500" y="248190"/>
            <a:ext cx="8979218" cy="450310"/>
          </a:xfrm>
        </p:spPr>
        <p:txBody>
          <a:bodyPr/>
          <a:lstStyle/>
          <a:p>
            <a:pPr eaLnBrk="1" hangingPunct="1"/>
            <a:r>
              <a:rPr lang="en-US" sz="2400" dirty="0" smtClean="0"/>
              <a:t>Estate Planning Compromises to the Decoupling Dilemma </a:t>
            </a:r>
          </a:p>
        </p:txBody>
      </p:sp>
      <p:sp>
        <p:nvSpPr>
          <p:cNvPr id="4" name="Rectangle 3"/>
          <p:cNvSpPr txBox="1">
            <a:spLocks noChangeArrowheads="1"/>
          </p:cNvSpPr>
          <p:nvPr/>
        </p:nvSpPr>
        <p:spPr>
          <a:xfrm>
            <a:off x="362494" y="1075871"/>
            <a:ext cx="8987827" cy="6166075"/>
          </a:xfrm>
          <a:prstGeom prst="rect">
            <a:avLst/>
          </a:prstGeom>
        </p:spPr>
        <p:txBody>
          <a:bodyPr wrap="square" lIns="101882" tIns="50941" rIns="101882" bIns="50941">
            <a:spAutoFit/>
          </a:bodyPr>
          <a:lstStyle/>
          <a:p>
            <a:pPr marL="514350" indent="-514350" algn="l" defTabSz="509412">
              <a:spcBef>
                <a:spcPct val="50000"/>
              </a:spcBef>
              <a:buClr>
                <a:srgbClr val="336600"/>
              </a:buClr>
              <a:buFont typeface="+mj-lt"/>
              <a:buAutoNum type="romanUcPeriod"/>
              <a:defRPr/>
            </a:pPr>
            <a:r>
              <a:rPr lang="en-US" sz="2000" b="1" dirty="0" smtClean="0">
                <a:latin typeface="Arial" pitchFamily="34" charset="0"/>
                <a:ea typeface="ＭＳ Ｐゴシック" pitchFamily="-105" charset="-128"/>
                <a:cs typeface="Arial" pitchFamily="34" charset="0"/>
              </a:rPr>
              <a:t>For States with no Transfer Tax or Full (Federal Level) Exclusion</a:t>
            </a:r>
          </a:p>
          <a:p>
            <a:pPr marL="765888" lvl="1" indent="-254706" algn="l" defTabSz="509412">
              <a:spcBef>
                <a:spcPct val="50000"/>
              </a:spcBef>
              <a:buFont typeface="Arial" charset="0"/>
              <a:buChar char="–"/>
              <a:defRPr/>
            </a:pPr>
            <a:r>
              <a:rPr lang="en-US" sz="2000" dirty="0" smtClean="0">
                <a:latin typeface="Arial" pitchFamily="34" charset="0"/>
                <a:ea typeface="ＭＳ Ｐゴシック" pitchFamily="-105" charset="-128"/>
                <a:cs typeface="Arial" pitchFamily="34" charset="0"/>
              </a:rPr>
              <a:t>Bypass trust may be funded to full exclusion amount</a:t>
            </a:r>
          </a:p>
          <a:p>
            <a:pPr marL="765888" lvl="1" indent="-254706" algn="l" defTabSz="509412">
              <a:spcBef>
                <a:spcPct val="50000"/>
              </a:spcBef>
              <a:buFont typeface="Arial" charset="0"/>
              <a:buChar char="–"/>
              <a:defRPr/>
            </a:pPr>
            <a:r>
              <a:rPr lang="en-US" sz="2000" dirty="0" smtClean="0">
                <a:latin typeface="Arial" pitchFamily="34" charset="0"/>
                <a:ea typeface="ＭＳ Ｐゴシック" pitchFamily="-105" charset="-128"/>
                <a:cs typeface="Arial" pitchFamily="34" charset="0"/>
              </a:rPr>
              <a:t>Pre EGTRRA minimum marital/maximum credit shelter formulas will generally fund the bypass trust to the full exemption amount</a:t>
            </a:r>
          </a:p>
          <a:p>
            <a:pPr marL="514350" indent="-514350" algn="l" defTabSz="509412">
              <a:spcBef>
                <a:spcPct val="50000"/>
              </a:spcBef>
              <a:buClr>
                <a:srgbClr val="336600"/>
              </a:buClr>
              <a:buFont typeface="+mj-lt"/>
              <a:buAutoNum type="romanUcPeriod" startAt="2"/>
              <a:defRPr/>
            </a:pPr>
            <a:r>
              <a:rPr lang="en-US" sz="2000" b="1" dirty="0" smtClean="0">
                <a:latin typeface="Arial" pitchFamily="34" charset="0"/>
                <a:ea typeface="ＭＳ Ｐゴシック" pitchFamily="-105" charset="-128"/>
                <a:cs typeface="Arial" pitchFamily="34" charset="0"/>
              </a:rPr>
              <a:t>For States with Transfer Tax and Lower Exclusion</a:t>
            </a:r>
          </a:p>
          <a:p>
            <a:pPr marL="765888" lvl="1" indent="-254706" algn="l" defTabSz="509412">
              <a:spcBef>
                <a:spcPct val="50000"/>
              </a:spcBef>
              <a:buFont typeface="Arial" charset="0"/>
              <a:buChar char="–"/>
              <a:defRPr/>
            </a:pPr>
            <a:r>
              <a:rPr lang="en-US" sz="2000" dirty="0" smtClean="0">
                <a:latin typeface="Arial" pitchFamily="34" charset="0"/>
                <a:ea typeface="ＭＳ Ｐゴシック" pitchFamily="-105" charset="-128"/>
                <a:cs typeface="Arial" pitchFamily="34" charset="0"/>
              </a:rPr>
              <a:t>Preserve funding flexibility with a “least tax” formula and determine proper funding based on post-mortem circumstances</a:t>
            </a:r>
          </a:p>
          <a:p>
            <a:pPr marL="765888" lvl="1" indent="-254706" algn="l" defTabSz="509412">
              <a:spcBef>
                <a:spcPct val="50000"/>
              </a:spcBef>
              <a:buFont typeface="Arial" charset="0"/>
              <a:buChar char="–"/>
              <a:defRPr/>
            </a:pPr>
            <a:r>
              <a:rPr lang="en-US" sz="2000" dirty="0" smtClean="0">
                <a:ea typeface="ＭＳ Ｐゴシック" pitchFamily="-105" charset="-128"/>
              </a:rPr>
              <a:t>Post-mortem funding techniques</a:t>
            </a:r>
          </a:p>
          <a:p>
            <a:pPr marL="1223088" lvl="2" indent="-254706" algn="l" defTabSz="509412">
              <a:spcBef>
                <a:spcPct val="50000"/>
              </a:spcBef>
              <a:buFont typeface="Arial" pitchFamily="34" charset="0"/>
              <a:buChar char="•"/>
              <a:defRPr/>
            </a:pPr>
            <a:r>
              <a:rPr lang="en-US" sz="1600" dirty="0" smtClean="0">
                <a:ea typeface="ＭＳ Ｐゴシック" pitchFamily="-105" charset="-128"/>
              </a:rPr>
              <a:t>Spousal disclaimer of marital trust</a:t>
            </a:r>
          </a:p>
          <a:p>
            <a:pPr marL="1223088" lvl="2" indent="-254706" algn="l" defTabSz="509412">
              <a:spcBef>
                <a:spcPct val="50000"/>
              </a:spcBef>
              <a:buFont typeface="Arial" pitchFamily="34" charset="0"/>
              <a:buChar char="•"/>
              <a:defRPr/>
            </a:pPr>
            <a:r>
              <a:rPr lang="en-US" sz="1600" dirty="0" smtClean="0">
                <a:ea typeface="ＭＳ Ｐゴシック" pitchFamily="-105" charset="-128"/>
              </a:rPr>
              <a:t>Partial QTIP election over marital trust</a:t>
            </a:r>
          </a:p>
          <a:p>
            <a:pPr marL="1223088" lvl="2" indent="-254706" algn="l" defTabSz="509412">
              <a:spcBef>
                <a:spcPct val="50000"/>
              </a:spcBef>
              <a:buFont typeface="Arial" pitchFamily="34" charset="0"/>
              <a:buChar char="•"/>
              <a:defRPr/>
            </a:pPr>
            <a:r>
              <a:rPr lang="en-US" sz="1600" dirty="0" smtClean="0">
                <a:ea typeface="ＭＳ Ｐゴシック" pitchFamily="-105" charset="-128"/>
              </a:rPr>
              <a:t>Clayton QTIP election by executor (Clayton v. Commissioner 976 F.2d 1486 5</a:t>
            </a:r>
            <a:r>
              <a:rPr lang="en-US" sz="1600" baseline="30000" dirty="0" smtClean="0">
                <a:ea typeface="ＭＳ Ｐゴシック" pitchFamily="-105" charset="-128"/>
              </a:rPr>
              <a:t>th</a:t>
            </a:r>
            <a:r>
              <a:rPr lang="en-US" sz="1600" dirty="0" smtClean="0">
                <a:ea typeface="ＭＳ Ｐゴシック" pitchFamily="-105" charset="-128"/>
              </a:rPr>
              <a:t> Circuit 1992 and Treas. Reg. §20.2056(b)-7(d)(3))</a:t>
            </a:r>
          </a:p>
          <a:p>
            <a:pPr marL="1223088" lvl="2" indent="-254706" algn="l" defTabSz="509412">
              <a:spcBef>
                <a:spcPct val="50000"/>
              </a:spcBef>
              <a:buFont typeface="Arial" pitchFamily="34" charset="0"/>
              <a:buChar char="•"/>
              <a:defRPr/>
            </a:pPr>
            <a:r>
              <a:rPr lang="en-US" sz="1600" dirty="0" smtClean="0">
                <a:ea typeface="ＭＳ Ｐゴシック" pitchFamily="-105" charset="-128"/>
              </a:rPr>
              <a:t>State-only QTIP election for federal/state exemption gap</a:t>
            </a:r>
          </a:p>
          <a:p>
            <a:pPr marL="765888" lvl="1" indent="-254706" algn="l" defTabSz="509412">
              <a:spcBef>
                <a:spcPct val="50000"/>
              </a:spcBef>
              <a:defRPr/>
            </a:pPr>
            <a:endParaRPr lang="en-US" sz="2000" dirty="0" smtClean="0">
              <a:latin typeface="Arial" pitchFamily="34" charset="0"/>
              <a:ea typeface="ＭＳ Ｐゴシック" pitchFamily="-105" charset="-128"/>
              <a:cs typeface="Arial" pitchFamily="34" charset="0"/>
            </a:endParaRPr>
          </a:p>
          <a:p>
            <a:pPr marL="765888" lvl="1" indent="-254706" algn="l" defTabSz="509412">
              <a:spcBef>
                <a:spcPct val="50000"/>
              </a:spcBef>
              <a:buFont typeface="Arial" charset="0"/>
              <a:buChar char="–"/>
              <a:defRPr/>
            </a:pPr>
            <a:endParaRPr lang="en-US" sz="2000" dirty="0" smtClean="0">
              <a:latin typeface="Arial" pitchFamily="34" charset="0"/>
              <a:ea typeface="ＭＳ Ｐゴシック" pitchFamily="-105" charset="-128"/>
              <a:cs typeface="Arial" pitchFamily="34" charset="0"/>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Estate Planning Compromises to the Decoupling Dilemma </a:t>
            </a:r>
            <a:r>
              <a:rPr lang="en-US" sz="2700" dirty="0" smtClean="0"/>
              <a:t>(continued)</a:t>
            </a:r>
            <a:endParaRPr lang="en-US" dirty="0"/>
          </a:p>
        </p:txBody>
      </p:sp>
      <p:sp>
        <p:nvSpPr>
          <p:cNvPr id="4" name="Content Placeholder 3"/>
          <p:cNvSpPr>
            <a:spLocks noGrp="1"/>
          </p:cNvSpPr>
          <p:nvPr>
            <p:ph idx="1"/>
          </p:nvPr>
        </p:nvSpPr>
        <p:spPr>
          <a:xfrm>
            <a:off x="418783" y="1333131"/>
            <a:ext cx="9297035" cy="5199526"/>
          </a:xfrm>
        </p:spPr>
        <p:txBody>
          <a:bodyPr/>
          <a:lstStyle/>
          <a:p>
            <a:pPr marL="573089" indent="-573089">
              <a:buSzPct val="100000"/>
              <a:buFont typeface="+mj-lt"/>
              <a:buAutoNum type="romanUcPeriod" startAt="3"/>
            </a:pPr>
            <a:r>
              <a:rPr lang="en-US" b="1" dirty="0" smtClean="0"/>
              <a:t>Factors to Evaluate in Post-Mortem Funding</a:t>
            </a:r>
          </a:p>
          <a:p>
            <a:pPr marL="1464560" lvl="2" indent="-573089">
              <a:buFont typeface="Arial" pitchFamily="34" charset="0"/>
              <a:buChar char="–"/>
            </a:pPr>
            <a:r>
              <a:rPr lang="en-US" dirty="0" smtClean="0"/>
              <a:t>Anticipated size of surviving spouse’s estate</a:t>
            </a:r>
          </a:p>
          <a:p>
            <a:pPr marL="1464560" lvl="2" indent="-573089">
              <a:buNone/>
            </a:pPr>
            <a:endParaRPr lang="en-US" dirty="0" smtClean="0"/>
          </a:p>
          <a:p>
            <a:pPr marL="1464560" lvl="2" indent="-573089">
              <a:buFont typeface="Arial" pitchFamily="34" charset="0"/>
              <a:buChar char="–"/>
            </a:pPr>
            <a:r>
              <a:rPr lang="en-US" dirty="0" smtClean="0"/>
              <a:t>Surviving spouse’s life expectancy</a:t>
            </a:r>
          </a:p>
          <a:p>
            <a:pPr marL="1464560" lvl="2" indent="-573089">
              <a:buNone/>
            </a:pPr>
            <a:endParaRPr lang="en-US" dirty="0" smtClean="0"/>
          </a:p>
          <a:p>
            <a:pPr marL="1464560" lvl="2" indent="-573089">
              <a:buFont typeface="Arial" pitchFamily="34" charset="0"/>
              <a:buChar char="–"/>
            </a:pPr>
            <a:r>
              <a:rPr lang="en-US" dirty="0" smtClean="0"/>
              <a:t>Surviving spouse’s needs for income and principal</a:t>
            </a:r>
          </a:p>
          <a:p>
            <a:pPr marL="1464560" lvl="2" indent="-573089">
              <a:buNone/>
            </a:pPr>
            <a:endParaRPr lang="en-US" dirty="0" smtClean="0"/>
          </a:p>
          <a:p>
            <a:pPr marL="1464560" lvl="2" indent="-573089">
              <a:buFont typeface="Arial" pitchFamily="34" charset="0"/>
              <a:buChar char="–"/>
            </a:pPr>
            <a:r>
              <a:rPr lang="en-US" dirty="0" smtClean="0"/>
              <a:t>Possible federal and state transfer tax rates and exemptions at surviving spouse’s anticipated date of death</a:t>
            </a:r>
          </a:p>
          <a:p>
            <a:pPr marL="694622" indent="-573089">
              <a:buSzPct val="100000"/>
              <a:buFont typeface="+mj-lt"/>
              <a:buAutoNum type="romanUcPeriod" startAt="4"/>
            </a:pPr>
            <a:r>
              <a:rPr lang="en-US" b="1" dirty="0" smtClean="0"/>
              <a:t>Solving the Non-Domiciliary Property Puzzle</a:t>
            </a:r>
          </a:p>
          <a:p>
            <a:pPr marL="1464560" lvl="2" indent="-573089">
              <a:buFont typeface="Arial" pitchFamily="34" charset="0"/>
              <a:buChar char="–"/>
            </a:pPr>
            <a:r>
              <a:rPr lang="en-US" dirty="0" smtClean="0"/>
              <a:t>Know both states’ transfer tax systems and how they treat non-domiciliary property</a:t>
            </a:r>
          </a:p>
          <a:p>
            <a:pPr marL="1464560" lvl="2" indent="-573089">
              <a:buNone/>
            </a:pPr>
            <a:r>
              <a:rPr lang="en-US" dirty="0" smtClean="0"/>
              <a:t>	(and related liabilities)</a:t>
            </a:r>
          </a:p>
          <a:p>
            <a:pPr marL="1464560" lvl="2" indent="-573089">
              <a:buFont typeface="Arial" pitchFamily="34" charset="0"/>
              <a:buChar char="–"/>
            </a:pPr>
            <a:r>
              <a:rPr lang="en-US" dirty="0" smtClean="0"/>
              <a:t>Use title to control treatment of the property as tangible (likely subject to local state’s</a:t>
            </a:r>
          </a:p>
          <a:p>
            <a:pPr marL="1464560" lvl="2" indent="-573089">
              <a:buNone/>
            </a:pPr>
            <a:r>
              <a:rPr lang="en-US" dirty="0" smtClean="0"/>
              <a:t>	tax) or intangible (likely subject to domiciliary state’s tax)</a:t>
            </a: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003300" y="165100"/>
            <a:ext cx="8699818" cy="609600"/>
          </a:xfrm>
        </p:spPr>
        <p:txBody>
          <a:bodyPr/>
          <a:lstStyle/>
          <a:p>
            <a:pPr eaLnBrk="1" hangingPunct="1"/>
            <a:r>
              <a:rPr lang="en-US" sz="2800" dirty="0" smtClean="0"/>
              <a:t>Northern Trust Will and Trust Forms* </a:t>
            </a:r>
          </a:p>
        </p:txBody>
      </p:sp>
      <p:sp>
        <p:nvSpPr>
          <p:cNvPr id="4" name="Rectangle 3"/>
          <p:cNvSpPr txBox="1">
            <a:spLocks noChangeArrowheads="1"/>
          </p:cNvSpPr>
          <p:nvPr/>
        </p:nvSpPr>
        <p:spPr>
          <a:xfrm>
            <a:off x="433070" y="1496907"/>
            <a:ext cx="9057677" cy="4537937"/>
          </a:xfrm>
          <a:prstGeom prst="rect">
            <a:avLst/>
          </a:prstGeom>
        </p:spPr>
        <p:txBody>
          <a:bodyPr wrap="square" lIns="101882" tIns="50941" rIns="101882" bIns="50941">
            <a:spAutoFit/>
          </a:bodyPr>
          <a:lstStyle/>
          <a:p>
            <a:pPr marL="514350" indent="-514350" algn="l" defTabSz="509412">
              <a:lnSpc>
                <a:spcPct val="95000"/>
              </a:lnSpc>
              <a:spcBef>
                <a:spcPct val="35000"/>
              </a:spcBef>
              <a:buClr>
                <a:srgbClr val="336600"/>
              </a:buClr>
              <a:buFont typeface="+mj-lt"/>
              <a:buAutoNum type="romanUcPeriod" startAt="5"/>
              <a:defRPr/>
            </a:pPr>
            <a:r>
              <a:rPr lang="en-US" sz="2000" b="1" dirty="0" smtClean="0">
                <a:latin typeface="Arial" pitchFamily="34" charset="0"/>
                <a:ea typeface="ＭＳ Ｐゴシック" pitchFamily="-105" charset="-128"/>
                <a:cs typeface="Arial" pitchFamily="34" charset="0"/>
              </a:rPr>
              <a:t>Sample of Marital Trust Form</a:t>
            </a:r>
          </a:p>
          <a:p>
            <a:pPr marL="509412" indent="-509412" algn="l" defTabSz="509412">
              <a:lnSpc>
                <a:spcPct val="95000"/>
              </a:lnSpc>
              <a:spcBef>
                <a:spcPct val="35000"/>
              </a:spcBef>
              <a:buFont typeface="Wingdings" pitchFamily="2" charset="2"/>
              <a:buAutoNum type="romanUcPeriod" startAt="5"/>
              <a:defRPr/>
            </a:pPr>
            <a:endParaRPr lang="en-US" sz="1800" b="1" dirty="0" smtClean="0">
              <a:latin typeface="+mn-lt"/>
              <a:ea typeface="ＭＳ Ｐゴシック" pitchFamily="-105" charset="-128"/>
              <a:cs typeface="+mn-cs"/>
            </a:endParaRPr>
          </a:p>
          <a:p>
            <a:pPr marL="642072" lvl="1" indent="-5307" algn="l" defTabSz="509412">
              <a:lnSpc>
                <a:spcPct val="95000"/>
              </a:lnSpc>
              <a:spcBef>
                <a:spcPct val="15000"/>
              </a:spcBef>
              <a:defRPr/>
            </a:pPr>
            <a:r>
              <a:rPr lang="en-US" sz="1600" dirty="0" smtClean="0">
                <a:latin typeface="+mn-lt"/>
                <a:ea typeface="ＭＳ Ｐゴシック" pitchFamily="-105" charset="-128"/>
                <a:cs typeface="+mn-cs"/>
              </a:rPr>
              <a:t>FOURTH:  As of my death the balance of the trust estate shall be held and disposed of as follows:</a:t>
            </a:r>
          </a:p>
          <a:p>
            <a:pPr marL="642072" lvl="1" indent="-5307" algn="l" defTabSz="509412">
              <a:lnSpc>
                <a:spcPct val="95000"/>
              </a:lnSpc>
              <a:spcBef>
                <a:spcPct val="15000"/>
              </a:spcBef>
              <a:defRPr/>
            </a:pPr>
            <a:r>
              <a:rPr lang="en-US" sz="1600" dirty="0" smtClean="0">
                <a:latin typeface="+mn-lt"/>
                <a:ea typeface="ＭＳ Ｐゴシック" pitchFamily="-105" charset="-128"/>
                <a:cs typeface="+mn-cs"/>
              </a:rPr>
              <a:t>		(a)  If the federal estate tax is in existence at my death, the trustee shall hold and administer the trust estate as provided in the following articles of this agreement.</a:t>
            </a:r>
          </a:p>
          <a:p>
            <a:pPr marL="642072" lvl="1" indent="-5307" algn="l" defTabSz="509412">
              <a:lnSpc>
                <a:spcPct val="95000"/>
              </a:lnSpc>
              <a:spcBef>
                <a:spcPct val="15000"/>
              </a:spcBef>
              <a:defRPr/>
            </a:pPr>
            <a:endParaRPr lang="en-US" sz="1600" dirty="0" smtClean="0">
              <a:latin typeface="+mn-lt"/>
              <a:ea typeface="ＭＳ Ｐゴシック" pitchFamily="-105" charset="-128"/>
              <a:cs typeface="+mn-cs"/>
            </a:endParaRPr>
          </a:p>
          <a:p>
            <a:pPr marL="642072" lvl="1" indent="-5307" algn="l" defTabSz="509412">
              <a:lnSpc>
                <a:spcPct val="95000"/>
              </a:lnSpc>
              <a:spcBef>
                <a:spcPct val="15000"/>
              </a:spcBef>
              <a:defRPr/>
            </a:pPr>
            <a:r>
              <a:rPr lang="en-US" sz="1600" dirty="0" smtClean="0">
                <a:latin typeface="+mn-lt"/>
                <a:ea typeface="ＭＳ Ｐゴシック" pitchFamily="-105" charset="-128"/>
                <a:cs typeface="+mn-cs"/>
              </a:rPr>
              <a:t>		</a:t>
            </a:r>
            <a:r>
              <a:rPr lang="en-US" sz="1600" dirty="0" smtClean="0">
                <a:effectLst>
                  <a:glow rad="228600">
                    <a:srgbClr val="FFFF00">
                      <a:alpha val="40000"/>
                    </a:srgbClr>
                  </a:glow>
                </a:effectLst>
                <a:latin typeface="+mn-lt"/>
                <a:ea typeface="ＭＳ Ｐゴシック" pitchFamily="-105" charset="-128"/>
                <a:cs typeface="+mn-cs"/>
              </a:rPr>
              <a:t>(b)  If the federal estate tax is not in existence at my death, the trustee shall allocate the trust estate as follows:</a:t>
            </a:r>
          </a:p>
          <a:p>
            <a:pPr marL="642072" lvl="1" indent="-5307" algn="l" defTabSz="509412">
              <a:lnSpc>
                <a:spcPct val="95000"/>
              </a:lnSpc>
              <a:spcBef>
                <a:spcPct val="15000"/>
              </a:spcBef>
              <a:defRPr/>
            </a:pPr>
            <a:endParaRPr lang="en-US" sz="1600" dirty="0" smtClean="0">
              <a:effectLst>
                <a:glow rad="228600">
                  <a:srgbClr val="FFFF00">
                    <a:alpha val="40000"/>
                  </a:srgbClr>
                </a:glow>
              </a:effectLst>
              <a:latin typeface="+mn-lt"/>
              <a:ea typeface="ＭＳ Ｐゴシック" pitchFamily="-105" charset="-128"/>
              <a:cs typeface="+mn-cs"/>
            </a:endParaRPr>
          </a:p>
          <a:p>
            <a:pPr marL="642072" lvl="1" indent="-5307" algn="l" defTabSz="509412">
              <a:lnSpc>
                <a:spcPct val="95000"/>
              </a:lnSpc>
              <a:spcBef>
                <a:spcPct val="15000"/>
              </a:spcBef>
              <a:defRPr/>
            </a:pPr>
            <a:r>
              <a:rPr lang="en-US" sz="1600" u="sng" dirty="0" smtClean="0">
                <a:effectLst>
                  <a:glow rad="228600">
                    <a:srgbClr val="FFFF00">
                      <a:alpha val="40000"/>
                    </a:srgbClr>
                  </a:glow>
                </a:effectLst>
                <a:latin typeface="+mn-lt"/>
                <a:ea typeface="ＭＳ Ｐゴシック" pitchFamily="-105" charset="-128"/>
                <a:cs typeface="+mn-cs"/>
              </a:rPr>
              <a:t>	</a:t>
            </a:r>
            <a:r>
              <a:rPr lang="en-US" sz="1600" dirty="0" smtClean="0">
                <a:effectLst>
                  <a:glow rad="228600">
                    <a:srgbClr val="FFFF00">
                      <a:alpha val="40000"/>
                    </a:srgbClr>
                  </a:glow>
                </a:effectLst>
                <a:latin typeface="+mn-lt"/>
                <a:ea typeface="ＭＳ Ｐゴシック" pitchFamily="-105" charset="-128"/>
                <a:cs typeface="+mn-cs"/>
              </a:rPr>
              <a:t>	</a:t>
            </a:r>
            <a:r>
              <a:rPr lang="en-US" sz="1600" u="sng" dirty="0" smtClean="0">
                <a:effectLst>
                  <a:glow rad="228600">
                    <a:srgbClr val="FFFF00">
                      <a:alpha val="40000"/>
                    </a:srgbClr>
                  </a:glow>
                </a:effectLst>
                <a:latin typeface="+mn-lt"/>
                <a:ea typeface="ＭＳ Ｐゴシック" pitchFamily="-105" charset="-128"/>
                <a:cs typeface="+mn-cs"/>
              </a:rPr>
              <a:t>      </a:t>
            </a:r>
            <a:r>
              <a:rPr lang="en-US" sz="1600" dirty="0" smtClean="0">
                <a:effectLst>
                  <a:glow rad="228600">
                    <a:srgbClr val="FFFF00">
                      <a:alpha val="40000"/>
                    </a:srgbClr>
                  </a:glow>
                </a:effectLst>
                <a:latin typeface="+mn-lt"/>
                <a:ea typeface="ＭＳ Ｐゴシック" pitchFamily="-105" charset="-128"/>
                <a:cs typeface="+mn-cs"/>
              </a:rPr>
              <a:t>% to the Marital Trust, if my wife survives me, and</a:t>
            </a:r>
          </a:p>
          <a:p>
            <a:pPr marL="642072" lvl="1" indent="-5307" algn="l" defTabSz="509412">
              <a:lnSpc>
                <a:spcPct val="95000"/>
              </a:lnSpc>
              <a:spcBef>
                <a:spcPct val="15000"/>
              </a:spcBef>
              <a:defRPr/>
            </a:pPr>
            <a:endParaRPr lang="en-US" sz="1600" dirty="0" smtClean="0">
              <a:effectLst>
                <a:glow rad="228600">
                  <a:srgbClr val="FFFF00">
                    <a:alpha val="40000"/>
                  </a:srgbClr>
                </a:glow>
              </a:effectLst>
              <a:latin typeface="+mn-lt"/>
              <a:ea typeface="ＭＳ Ｐゴシック" pitchFamily="-105" charset="-128"/>
              <a:cs typeface="+mn-cs"/>
            </a:endParaRPr>
          </a:p>
          <a:p>
            <a:pPr marL="642072" lvl="1" indent="-5307" algn="l" defTabSz="509412">
              <a:lnSpc>
                <a:spcPct val="95000"/>
              </a:lnSpc>
              <a:spcBef>
                <a:spcPct val="15000"/>
              </a:spcBef>
              <a:defRPr/>
            </a:pPr>
            <a:r>
              <a:rPr lang="en-US" sz="1600" u="sng" dirty="0" smtClean="0">
                <a:effectLst>
                  <a:glow rad="228600">
                    <a:srgbClr val="FFFF00">
                      <a:alpha val="40000"/>
                    </a:srgbClr>
                  </a:glow>
                </a:effectLst>
                <a:latin typeface="+mn-lt"/>
                <a:ea typeface="ＭＳ Ｐゴシック" pitchFamily="-105" charset="-128"/>
                <a:cs typeface="+mn-cs"/>
              </a:rPr>
              <a:t>	</a:t>
            </a:r>
            <a:r>
              <a:rPr lang="en-US" sz="1600" dirty="0" smtClean="0">
                <a:effectLst>
                  <a:glow rad="228600">
                    <a:srgbClr val="FFFF00">
                      <a:alpha val="40000"/>
                    </a:srgbClr>
                  </a:glow>
                </a:effectLst>
                <a:latin typeface="+mn-lt"/>
                <a:ea typeface="ＭＳ Ｐゴシック" pitchFamily="-105" charset="-128"/>
                <a:cs typeface="+mn-cs"/>
              </a:rPr>
              <a:t>	</a:t>
            </a:r>
            <a:r>
              <a:rPr lang="en-US" sz="1600" u="sng" dirty="0" smtClean="0">
                <a:effectLst>
                  <a:glow rad="228600">
                    <a:srgbClr val="FFFF00">
                      <a:alpha val="40000"/>
                    </a:srgbClr>
                  </a:glow>
                </a:effectLst>
                <a:latin typeface="+mn-lt"/>
                <a:ea typeface="ＭＳ Ｐゴシック" pitchFamily="-105" charset="-128"/>
                <a:cs typeface="+mn-cs"/>
              </a:rPr>
              <a:t>      </a:t>
            </a:r>
            <a:r>
              <a:rPr lang="en-US" sz="1600" dirty="0" smtClean="0">
                <a:effectLst>
                  <a:glow rad="228600">
                    <a:srgbClr val="FFFF00">
                      <a:alpha val="40000"/>
                    </a:srgbClr>
                  </a:glow>
                </a:effectLst>
                <a:latin typeface="+mn-lt"/>
                <a:ea typeface="ＭＳ Ｐゴシック" pitchFamily="-105" charset="-128"/>
                <a:cs typeface="+mn-cs"/>
              </a:rPr>
              <a:t>% (or all thereof, if my wife does not survive me) to the</a:t>
            </a:r>
          </a:p>
          <a:p>
            <a:pPr marL="642072" lvl="1" indent="-5307" algn="l" defTabSz="509412">
              <a:lnSpc>
                <a:spcPct val="95000"/>
              </a:lnSpc>
              <a:spcBef>
                <a:spcPct val="15000"/>
              </a:spcBef>
              <a:defRPr/>
            </a:pPr>
            <a:r>
              <a:rPr lang="en-US" sz="1600" dirty="0" smtClean="0">
                <a:effectLst>
                  <a:glow rad="228600">
                    <a:srgbClr val="FFFF00">
                      <a:alpha val="40000"/>
                    </a:srgbClr>
                  </a:glow>
                </a:effectLst>
                <a:latin typeface="+mn-lt"/>
                <a:ea typeface="ＭＳ Ｐゴシック" pitchFamily="-105" charset="-128"/>
                <a:cs typeface="+mn-cs"/>
              </a:rPr>
              <a:t>		Bypass Trust hereinafter established.</a:t>
            </a:r>
          </a:p>
          <a:p>
            <a:pPr marL="642072" lvl="1" indent="-5307" algn="l" defTabSz="509412">
              <a:lnSpc>
                <a:spcPct val="95000"/>
              </a:lnSpc>
              <a:spcBef>
                <a:spcPct val="15000"/>
              </a:spcBef>
              <a:defRPr/>
            </a:pPr>
            <a:endParaRPr lang="en-US" sz="1100" dirty="0" smtClean="0">
              <a:latin typeface="+mn-lt"/>
              <a:ea typeface="ＭＳ Ｐゴシック" pitchFamily="-105" charset="-128"/>
              <a:cs typeface="+mn-cs"/>
            </a:endParaRPr>
          </a:p>
          <a:p>
            <a:pPr marL="509412" indent="-509412" algn="l" defTabSz="509412">
              <a:lnSpc>
                <a:spcPct val="95000"/>
              </a:lnSpc>
              <a:spcBef>
                <a:spcPct val="35000"/>
              </a:spcBef>
              <a:defRPr/>
            </a:pPr>
            <a:endParaRPr lang="en-US" sz="3600" dirty="0" smtClean="0">
              <a:latin typeface="+mn-lt"/>
              <a:ea typeface="ＭＳ Ｐゴシック" pitchFamily="-105" charset="-128"/>
              <a:cs typeface="+mn-cs"/>
            </a:endParaRPr>
          </a:p>
        </p:txBody>
      </p:sp>
      <p:sp>
        <p:nvSpPr>
          <p:cNvPr id="5" name="Text Box 4"/>
          <p:cNvSpPr txBox="1">
            <a:spLocks noChangeArrowheads="1"/>
          </p:cNvSpPr>
          <p:nvPr/>
        </p:nvSpPr>
        <p:spPr bwMode="auto">
          <a:xfrm>
            <a:off x="169817" y="6231380"/>
            <a:ext cx="8138161" cy="1033901"/>
          </a:xfrm>
          <a:prstGeom prst="rect">
            <a:avLst/>
          </a:prstGeom>
          <a:noFill/>
          <a:ln w="12700" algn="ctr">
            <a:noFill/>
            <a:miter lim="800000"/>
            <a:headEnd/>
            <a:tailEnd/>
          </a:ln>
        </p:spPr>
        <p:txBody>
          <a:bodyPr wrap="square" lIns="50941" tIns="50941" rIns="50941" bIns="50941">
            <a:spAutoFit/>
          </a:bodyPr>
          <a:lstStyle/>
          <a:p>
            <a:pPr>
              <a:spcBef>
                <a:spcPct val="50000"/>
              </a:spcBef>
            </a:pPr>
            <a:r>
              <a:rPr lang="en-US" sz="1100" dirty="0">
                <a:latin typeface="+mn-lt"/>
              </a:rPr>
              <a:t>Northern Trust Will and Trust Forms are available online at:  </a:t>
            </a:r>
            <a:r>
              <a:rPr lang="en-US" sz="1100" b="1" dirty="0">
                <a:solidFill>
                  <a:srgbClr val="0000CC"/>
                </a:solidFill>
                <a:latin typeface="+mn-lt"/>
                <a:hlinkClick r:id="rId2"/>
              </a:rPr>
              <a:t>http://wealthadvisor.northerntrust.com</a:t>
            </a:r>
            <a:endParaRPr lang="en-US" sz="1100" b="1" dirty="0">
              <a:solidFill>
                <a:srgbClr val="0000CC"/>
              </a:solidFill>
              <a:latin typeface="+mn-lt"/>
            </a:endParaRPr>
          </a:p>
          <a:p>
            <a:pPr>
              <a:spcBef>
                <a:spcPct val="50000"/>
              </a:spcBef>
            </a:pPr>
            <a:r>
              <a:rPr lang="en-US" sz="1100" dirty="0">
                <a:latin typeface="+mn-lt"/>
              </a:rPr>
              <a:t>Go to the “Access Knowledge” column and then click on the “Will &amp; Trust Forms” link.</a:t>
            </a:r>
          </a:p>
          <a:p>
            <a:pPr>
              <a:spcBef>
                <a:spcPct val="50000"/>
              </a:spcBef>
            </a:pPr>
            <a:endParaRPr lang="en-US" sz="1100" dirty="0">
              <a:latin typeface="+mn-lt"/>
            </a:endParaRPr>
          </a:p>
          <a:p>
            <a:pPr>
              <a:spcBef>
                <a:spcPct val="50000"/>
              </a:spcBef>
            </a:pPr>
            <a:r>
              <a:rPr lang="en-US" sz="1100" dirty="0">
                <a:latin typeface="+mn-lt"/>
              </a:rPr>
              <a:t>*© </a:t>
            </a:r>
            <a:r>
              <a:rPr lang="en-US" sz="1100" dirty="0" smtClean="0">
                <a:latin typeface="+mn-lt"/>
              </a:rPr>
              <a:t>2004 </a:t>
            </a:r>
            <a:r>
              <a:rPr lang="en-US" sz="1100" dirty="0">
                <a:latin typeface="+mn-lt"/>
              </a:rPr>
              <a:t>Northern Trust Corporation</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2800" dirty="0" smtClean="0"/>
              <a:t>Northern Trust Will and Trust Forms* </a:t>
            </a:r>
            <a:r>
              <a:rPr lang="en-US" sz="2200" dirty="0" smtClean="0"/>
              <a:t>(continued)</a:t>
            </a:r>
            <a:endParaRPr lang="en-US" sz="3100" dirty="0" smtClean="0"/>
          </a:p>
        </p:txBody>
      </p:sp>
      <p:sp>
        <p:nvSpPr>
          <p:cNvPr id="56323" name="Rectangle 3"/>
          <p:cNvSpPr>
            <a:spLocks noGrp="1" noChangeArrowheads="1"/>
          </p:cNvSpPr>
          <p:nvPr>
            <p:ph type="body" idx="1"/>
          </p:nvPr>
        </p:nvSpPr>
        <p:spPr>
          <a:xfrm>
            <a:off x="405179" y="1017421"/>
            <a:ext cx="8993188" cy="6317655"/>
          </a:xfrm>
        </p:spPr>
        <p:txBody>
          <a:bodyPr>
            <a:spAutoFit/>
          </a:bodyPr>
          <a:lstStyle/>
          <a:p>
            <a:pPr marL="400050" indent="-400050" eaLnBrk="1" hangingPunct="1">
              <a:lnSpc>
                <a:spcPct val="95000"/>
              </a:lnSpc>
              <a:spcBef>
                <a:spcPct val="35000"/>
              </a:spcBef>
              <a:buSzTx/>
              <a:buAutoNum type="romanUcPeriod" startAt="6"/>
            </a:pPr>
            <a:r>
              <a:rPr lang="en-US" sz="1800" b="1" dirty="0" smtClean="0"/>
              <a:t>Sample of Marital Trust Form</a:t>
            </a:r>
          </a:p>
          <a:p>
            <a:pPr marL="716140" indent="-400050" eaLnBrk="1" hangingPunct="1">
              <a:lnSpc>
                <a:spcPct val="95000"/>
              </a:lnSpc>
              <a:spcBef>
                <a:spcPct val="15000"/>
              </a:spcBef>
              <a:buNone/>
            </a:pPr>
            <a:r>
              <a:rPr lang="en-US" sz="1200" dirty="0" smtClean="0"/>
              <a:t>FIFTH:  If my wife survives me, the trustee as of my death shall set aside out of the trust estate as a separate trust for her</a:t>
            </a:r>
          </a:p>
          <a:p>
            <a:pPr marL="716140" indent="-400050" eaLnBrk="1" hangingPunct="1">
              <a:lnSpc>
                <a:spcPct val="95000"/>
              </a:lnSpc>
              <a:spcBef>
                <a:spcPct val="15000"/>
              </a:spcBef>
              <a:buNone/>
            </a:pPr>
            <a:r>
              <a:rPr lang="en-US" sz="1200" dirty="0" smtClean="0"/>
              <a:t>benefit (undiminished to the extent possible by any estate or inheritance taxes or other charges) a fraction of the trust property </a:t>
            </a:r>
          </a:p>
          <a:p>
            <a:pPr marL="716140" indent="-400050" eaLnBrk="1" hangingPunct="1">
              <a:lnSpc>
                <a:spcPct val="95000"/>
              </a:lnSpc>
              <a:spcBef>
                <a:spcPct val="15000"/>
              </a:spcBef>
              <a:buNone/>
            </a:pPr>
            <a:r>
              <a:rPr lang="en-US" sz="1200" dirty="0" smtClean="0"/>
              <a:t>of which</a:t>
            </a:r>
          </a:p>
          <a:p>
            <a:pPr marL="642072" lvl="1" indent="-5307" eaLnBrk="1" hangingPunct="1">
              <a:lnSpc>
                <a:spcPct val="95000"/>
              </a:lnSpc>
              <a:spcBef>
                <a:spcPct val="15000"/>
              </a:spcBef>
              <a:buNone/>
            </a:pPr>
            <a:endParaRPr lang="en-US" sz="1300" dirty="0" smtClean="0"/>
          </a:p>
          <a:p>
            <a:pPr marL="642072" lvl="1" indent="-5307" eaLnBrk="1" hangingPunct="1">
              <a:lnSpc>
                <a:spcPct val="95000"/>
              </a:lnSpc>
              <a:spcBef>
                <a:spcPct val="15000"/>
              </a:spcBef>
              <a:buNone/>
            </a:pPr>
            <a:r>
              <a:rPr lang="en-US" sz="1300" dirty="0" smtClean="0"/>
              <a:t>	(a)  the numerator is the smallest amount which, if allowed as a federal estate tax marital deduction, would result in the least possible aggregate of (i) federal estate tax and (ii) state death taxes which are based upon the state death tax credit, that would be payable by reason of my death, and</a:t>
            </a:r>
          </a:p>
          <a:p>
            <a:pPr marL="642072" lvl="1" indent="-5307" eaLnBrk="1" hangingPunct="1">
              <a:lnSpc>
                <a:spcPct val="95000"/>
              </a:lnSpc>
              <a:spcBef>
                <a:spcPct val="15000"/>
              </a:spcBef>
              <a:buNone/>
            </a:pPr>
            <a:endParaRPr lang="en-US" sz="1300" dirty="0" smtClean="0"/>
          </a:p>
          <a:p>
            <a:pPr marL="642072" lvl="1" indent="-5307" eaLnBrk="1" hangingPunct="1">
              <a:lnSpc>
                <a:spcPct val="95000"/>
              </a:lnSpc>
              <a:spcBef>
                <a:spcPct val="15000"/>
              </a:spcBef>
              <a:buNone/>
            </a:pPr>
            <a:r>
              <a:rPr lang="en-US" sz="1300" dirty="0" smtClean="0"/>
              <a:t>	(b)  the denominator is the federal estate tax value of the assets included in my gross estate which became (or the proceeds, investments or reinvestments of which became) trust property.</a:t>
            </a:r>
          </a:p>
          <a:p>
            <a:pPr marL="642072" lvl="1" indent="-5307" eaLnBrk="1" hangingPunct="1">
              <a:lnSpc>
                <a:spcPct val="95000"/>
              </a:lnSpc>
              <a:spcBef>
                <a:spcPct val="15000"/>
              </a:spcBef>
              <a:buNone/>
            </a:pPr>
            <a:endParaRPr lang="en-US" sz="1300" dirty="0" smtClean="0"/>
          </a:p>
          <a:p>
            <a:pPr marL="321397" indent="-5307" eaLnBrk="1" hangingPunct="1">
              <a:lnSpc>
                <a:spcPct val="95000"/>
              </a:lnSpc>
              <a:spcBef>
                <a:spcPct val="15000"/>
              </a:spcBef>
              <a:buNone/>
            </a:pPr>
            <a:r>
              <a:rPr lang="en-US" sz="1200" dirty="0" smtClean="0"/>
              <a:t>In determining the amount of the numerator the trustee shall assume that none of the Bypass Trust qualifies for a federal estate tax deduction.</a:t>
            </a:r>
          </a:p>
          <a:p>
            <a:pPr marL="321397" indent="-5307" eaLnBrk="1" hangingPunct="1">
              <a:lnSpc>
                <a:spcPct val="95000"/>
              </a:lnSpc>
              <a:spcBef>
                <a:spcPct val="15000"/>
              </a:spcBef>
              <a:buNone/>
            </a:pPr>
            <a:endParaRPr lang="en-US" sz="1200" dirty="0" smtClean="0"/>
          </a:p>
          <a:p>
            <a:pPr marL="321397" indent="-5307" eaLnBrk="1" hangingPunct="1">
              <a:lnSpc>
                <a:spcPct val="95000"/>
              </a:lnSpc>
              <a:spcBef>
                <a:spcPct val="15000"/>
              </a:spcBef>
              <a:buNone/>
            </a:pPr>
            <a:r>
              <a:rPr lang="en-US" sz="1200" dirty="0" smtClean="0"/>
              <a:t>For purposes of the preceding paragraph, the trust property is all property in the trust estate, including any property added thereto by my will, which was not paid pursuant to the preceding articles of this agreement and which would qualify for the federal estate tax marital deduction if it were distributed outright to my wife.  For purposes of this agreement, my wife shall be deemed to have survived me if the order of our deaths cannot be proved.</a:t>
            </a:r>
          </a:p>
          <a:p>
            <a:pPr marL="321397" indent="-5307" eaLnBrk="1" hangingPunct="1">
              <a:lnSpc>
                <a:spcPct val="95000"/>
              </a:lnSpc>
              <a:spcBef>
                <a:spcPct val="15000"/>
              </a:spcBef>
              <a:buNone/>
            </a:pPr>
            <a:endParaRPr lang="en-US" sz="1200" dirty="0" smtClean="0"/>
          </a:p>
          <a:p>
            <a:pPr marL="321397" indent="-5307" eaLnBrk="1" hangingPunct="1">
              <a:lnSpc>
                <a:spcPct val="95000"/>
              </a:lnSpc>
              <a:spcBef>
                <a:spcPct val="15000"/>
              </a:spcBef>
              <a:buNone/>
            </a:pPr>
            <a:r>
              <a:rPr lang="en-US" sz="1200" dirty="0" smtClean="0"/>
              <a:t>Any part of the trust disclaimed by my wife shall be added to or used to fund the Bypass Trust.  The disclaimer shall not preclude my wife from receiving benefits from the disclaimed property in the Bypass Trust, but my wife shall not have any power to appoint the portion of the Bypass Trust attributable to the disclaimed property.</a:t>
            </a:r>
          </a:p>
          <a:p>
            <a:pPr marL="321397" indent="-5307" eaLnBrk="1" hangingPunct="1">
              <a:lnSpc>
                <a:spcPct val="95000"/>
              </a:lnSpc>
              <a:spcBef>
                <a:spcPct val="15000"/>
              </a:spcBef>
              <a:buNone/>
            </a:pPr>
            <a:endParaRPr lang="en-US" sz="1200" dirty="0" smtClean="0"/>
          </a:p>
          <a:p>
            <a:pPr marL="321397" indent="-5307" eaLnBrk="1" hangingPunct="1">
              <a:lnSpc>
                <a:spcPct val="95000"/>
              </a:lnSpc>
              <a:spcBef>
                <a:spcPct val="15000"/>
              </a:spcBef>
              <a:buNone/>
            </a:pPr>
            <a:r>
              <a:rPr lang="en-US" sz="1200" dirty="0" smtClean="0"/>
              <a:t>My wife shall have the right by written notice to require the trustee to convert unproductive property in the trust to productive property within a reasonable time.</a:t>
            </a:r>
          </a:p>
          <a:p>
            <a:pPr marL="321397" indent="-5307" eaLnBrk="1" hangingPunct="1">
              <a:lnSpc>
                <a:spcPct val="95000"/>
              </a:lnSpc>
              <a:spcBef>
                <a:spcPct val="15000"/>
              </a:spcBef>
              <a:buNone/>
            </a:pPr>
            <a:endParaRPr lang="en-US" sz="1200" dirty="0" smtClean="0"/>
          </a:p>
          <a:p>
            <a:pPr marL="321397" indent="-5307" eaLnBrk="1" hangingPunct="1">
              <a:lnSpc>
                <a:spcPct val="95000"/>
              </a:lnSpc>
              <a:spcBef>
                <a:spcPct val="15000"/>
              </a:spcBef>
              <a:buNone/>
            </a:pPr>
            <a:r>
              <a:rPr lang="en-US" sz="1200" dirty="0" smtClean="0"/>
              <a:t>The trust shall be designated the “Marital Trust” and shall be held and disposed of as follows:</a:t>
            </a:r>
          </a:p>
          <a:p>
            <a:pPr marL="642072" lvl="1" indent="-5307" eaLnBrk="1" hangingPunct="1">
              <a:lnSpc>
                <a:spcPct val="95000"/>
              </a:lnSpc>
              <a:spcBef>
                <a:spcPct val="15000"/>
              </a:spcBef>
              <a:buNone/>
            </a:pPr>
            <a:endParaRPr lang="en-US" sz="1300" dirty="0" smtClean="0"/>
          </a:p>
          <a:p>
            <a:pPr marL="642072" lvl="1" indent="-5307" eaLnBrk="1" hangingPunct="1">
              <a:lnSpc>
                <a:spcPct val="95000"/>
              </a:lnSpc>
              <a:spcBef>
                <a:spcPct val="15000"/>
              </a:spcBef>
              <a:buNone/>
            </a:pPr>
            <a:endParaRPr lang="en-US" sz="1300" dirty="0" smtClean="0"/>
          </a:p>
        </p:txBody>
      </p:sp>
      <p:sp>
        <p:nvSpPr>
          <p:cNvPr id="56324" name="Text Box 4"/>
          <p:cNvSpPr txBox="1">
            <a:spLocks noChangeArrowheads="1"/>
          </p:cNvSpPr>
          <p:nvPr/>
        </p:nvSpPr>
        <p:spPr bwMode="auto">
          <a:xfrm>
            <a:off x="346985" y="7054745"/>
            <a:ext cx="8505984" cy="311255"/>
          </a:xfrm>
          <a:prstGeom prst="rect">
            <a:avLst/>
          </a:prstGeom>
          <a:noFill/>
          <a:ln w="12700" algn="ctr">
            <a:noFill/>
            <a:miter lim="800000"/>
            <a:headEnd/>
            <a:tailEnd/>
          </a:ln>
        </p:spPr>
        <p:txBody>
          <a:bodyPr lIns="50941" tIns="50941" rIns="50941" bIns="50941">
            <a:spAutoFit/>
          </a:bodyPr>
          <a:lstStyle/>
          <a:p>
            <a:pPr>
              <a:spcBef>
                <a:spcPct val="50000"/>
              </a:spcBef>
            </a:pPr>
            <a:r>
              <a:rPr lang="en-US" sz="1300" dirty="0"/>
              <a:t>*© 2004, Northern Trust Corporation</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bwMode="auto">
          <a:prstGeom prst="rect">
            <a:avLst/>
          </a:prstGeom>
          <a:noFill/>
          <a:ln w="9525">
            <a:noFill/>
            <a:miter lim="800000"/>
            <a:headEnd/>
            <a:tailEnd/>
          </a:ln>
        </p:spPr>
        <p:txBody>
          <a:bodyPr/>
          <a:lstStyle/>
          <a:p>
            <a:pPr algn="ctr" eaLnBrk="0" hangingPunct="0">
              <a:lnSpc>
                <a:spcPct val="90000"/>
              </a:lnSpc>
              <a:buNone/>
            </a:pPr>
            <a:endParaRPr lang="en-US" sz="3000" b="1" dirty="0" smtClean="0">
              <a:latin typeface="Century Gothic" pitchFamily="34" charset="0"/>
            </a:endParaRPr>
          </a:p>
          <a:p>
            <a:pPr algn="ctr" eaLnBrk="0" hangingPunct="0">
              <a:lnSpc>
                <a:spcPct val="90000"/>
              </a:lnSpc>
              <a:buNone/>
            </a:pPr>
            <a:endParaRPr lang="en-US" sz="3000" b="1" dirty="0" smtClean="0">
              <a:latin typeface="Century Gothic" pitchFamily="34" charset="0"/>
            </a:endParaRPr>
          </a:p>
          <a:p>
            <a:pPr algn="ctr" eaLnBrk="0" hangingPunct="0">
              <a:lnSpc>
                <a:spcPct val="90000"/>
              </a:lnSpc>
              <a:buNone/>
            </a:pPr>
            <a:r>
              <a:rPr lang="en-US" sz="3000" b="1" dirty="0" smtClean="0">
                <a:latin typeface="Century Gothic" pitchFamily="34" charset="0"/>
              </a:rPr>
              <a:t>Thank </a:t>
            </a:r>
            <a:r>
              <a:rPr lang="en-US" sz="3000" b="1" dirty="0">
                <a:latin typeface="Century Gothic" pitchFamily="34" charset="0"/>
              </a:rPr>
              <a:t>You</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90283" y="248190"/>
            <a:ext cx="8649017" cy="569954"/>
          </a:xfrm>
        </p:spPr>
        <p:txBody>
          <a:bodyPr/>
          <a:lstStyle/>
          <a:p>
            <a:pPr eaLnBrk="1" hangingPunct="1"/>
            <a:r>
              <a:rPr lang="en-US" sz="2700" dirty="0" smtClean="0"/>
              <a:t>Federal Estate Tax Exemptions and Rates</a:t>
            </a:r>
          </a:p>
        </p:txBody>
      </p:sp>
      <p:graphicFrame>
        <p:nvGraphicFramePr>
          <p:cNvPr id="96259" name="Group 3"/>
          <p:cNvGraphicFramePr>
            <a:graphicFrameLocks noGrp="1"/>
          </p:cNvGraphicFramePr>
          <p:nvPr/>
        </p:nvGraphicFramePr>
        <p:xfrm>
          <a:off x="2578101" y="977900"/>
          <a:ext cx="4419599" cy="6108701"/>
        </p:xfrm>
        <a:graphic>
          <a:graphicData uri="http://schemas.openxmlformats.org/drawingml/2006/table">
            <a:tbl>
              <a:tblPr/>
              <a:tblGrid>
                <a:gridCol w="1184582"/>
                <a:gridCol w="1843269"/>
                <a:gridCol w="1391748"/>
              </a:tblGrid>
              <a:tr h="495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Year</a:t>
                      </a:r>
                      <a:endParaRPr kumimoji="0" lang="en-US" sz="1200" b="1"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Estate Tax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Exemption</a:t>
                      </a:r>
                      <a:endParaRPr kumimoji="0" lang="en-US" sz="1200" b="1" i="0" u="none" strike="noStrike" cap="none" normalizeH="0" baseline="0" dirty="0" smtClean="0">
                        <a:ln>
                          <a:noFill/>
                        </a:ln>
                        <a:solidFill>
                          <a:schemeClr val="tx1"/>
                        </a:solidFill>
                        <a:effectLst/>
                        <a:latin typeface="Arial" charset="0"/>
                        <a:cs typeface="Arial" charset="0"/>
                      </a:endParaRPr>
                    </a:p>
                  </a:txBody>
                  <a:tcPr marL="352044" marR="50292" marT="51816" marB="51816" horzOverflow="overflow">
                    <a:lnL>
                      <a:noFill/>
                    </a:lnL>
                    <a:lnR>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Top Estate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Times New Roman" pitchFamily="18" charset="0"/>
                        </a:rPr>
                        <a:t>Tax Rate</a:t>
                      </a:r>
                      <a:endParaRPr kumimoji="0" lang="en-US" sz="1200" b="1" i="0" u="none" strike="noStrike" cap="none" normalizeH="0" baseline="0" dirty="0" smtClean="0">
                        <a:ln>
                          <a:noFill/>
                        </a:ln>
                        <a:solidFill>
                          <a:schemeClr val="tx1"/>
                        </a:solidFill>
                        <a:effectLst/>
                        <a:latin typeface="Arial" charset="0"/>
                        <a:cs typeface="Arial" charset="0"/>
                      </a:endParaRPr>
                    </a:p>
                  </a:txBody>
                  <a:tcPr marL="251460" marR="50292" marT="51816" marB="51816" horzOverflow="overflow">
                    <a:lnL>
                      <a:noFill/>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noFill/>
                  </a:tcPr>
                </a:tc>
              </a:tr>
              <a:tr h="2909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1997</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$600,000</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0"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55%</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402336"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9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1998</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$625,000</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0"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55%</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402336"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9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1999</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$650,000</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0"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55%</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402336"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9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2000</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$675,000</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0"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55%</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402336"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9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2001</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$675,000</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0"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55%</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402336"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9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2002</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$1,000,000</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0"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50%</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402336"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9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2003</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$1,000,000</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0"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49%</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402336"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9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2004</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$1,500,000</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0"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48%</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402336"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9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2005</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$1,500,000</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0"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47%</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402336"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9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2006</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$2,000,000</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0"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46%</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402336"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9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2007</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$2,000,000</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0"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45%</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402336"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9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2008</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$2,000,000</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0"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45%</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402336"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9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2009</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$3,500,000</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0"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Times New Roman" pitchFamily="18" charset="0"/>
                        </a:rPr>
                        <a:t>45%</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402336"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9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2010*</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$5,000,000</a:t>
                      </a:r>
                    </a:p>
                  </a:txBody>
                  <a:tcPr marL="50292" marR="502920"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35%</a:t>
                      </a:r>
                    </a:p>
                  </a:txBody>
                  <a:tcPr marL="50292" marR="402336"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96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2011</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$5,000,000</a:t>
                      </a: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0"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35%</a:t>
                      </a:r>
                    </a:p>
                  </a:txBody>
                  <a:tcPr marL="50292" marR="402336"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96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2012</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$5,120,000</a:t>
                      </a:r>
                    </a:p>
                  </a:txBody>
                  <a:tcPr marL="50292" marR="502920"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35%</a:t>
                      </a:r>
                    </a:p>
                  </a:txBody>
                  <a:tcPr marL="50292" marR="402336"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5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2013</a:t>
                      </a: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$1,000,000</a:t>
                      </a:r>
                    </a:p>
                  </a:txBody>
                  <a:tcPr marL="50292" marR="502920" marT="51816" marB="51816"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55%</a:t>
                      </a:r>
                    </a:p>
                  </a:txBody>
                  <a:tcPr marL="50292" marR="402336" marT="51816" marB="51816"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5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502920" marT="51816" marB="51816"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cs typeface="Arial" charset="0"/>
                      </a:endParaRPr>
                    </a:p>
                  </a:txBody>
                  <a:tcPr marL="50292" marR="402336" marT="51816" marB="51816"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
        <p:nvSpPr>
          <p:cNvPr id="7" name="TextBox 6"/>
          <p:cNvSpPr txBox="1"/>
          <p:nvPr/>
        </p:nvSpPr>
        <p:spPr>
          <a:xfrm>
            <a:off x="180704" y="6956566"/>
            <a:ext cx="7669530" cy="453458"/>
          </a:xfrm>
          <a:prstGeom prst="rect">
            <a:avLst/>
          </a:prstGeom>
          <a:noFill/>
        </p:spPr>
        <p:txBody>
          <a:bodyPr wrap="square" lIns="101882" tIns="50941" rIns="101882" bIns="50941" rtlCol="0">
            <a:spAutoFit/>
          </a:bodyPr>
          <a:lstStyle/>
          <a:p>
            <a:pPr algn="l"/>
            <a:r>
              <a:rPr lang="en-US" sz="1100" dirty="0" smtClean="0"/>
              <a:t>* 2010 Estates may elect between a $5million exemption and  full basis step-up or an unlimited exemption and modified carryover basis</a:t>
            </a:r>
            <a:endParaRPr lang="en-US" sz="11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0683" y="493283"/>
            <a:ext cx="9297035" cy="1295400"/>
          </a:xfrm>
        </p:spPr>
        <p:txBody>
          <a:bodyPr/>
          <a:lstStyle/>
          <a:p>
            <a:r>
              <a:rPr lang="en-US" dirty="0" smtClean="0"/>
              <a:t>Federal Estate Return Filing Statistics </a:t>
            </a:r>
          </a:p>
        </p:txBody>
      </p:sp>
      <p:sp>
        <p:nvSpPr>
          <p:cNvPr id="21537" name="Rectangle 53"/>
          <p:cNvSpPr>
            <a:spLocks noChangeArrowheads="1"/>
          </p:cNvSpPr>
          <p:nvPr/>
        </p:nvSpPr>
        <p:spPr bwMode="auto">
          <a:xfrm>
            <a:off x="867887" y="6736081"/>
            <a:ext cx="3401695" cy="307777"/>
          </a:xfrm>
          <a:prstGeom prst="rect">
            <a:avLst/>
          </a:prstGeom>
          <a:noFill/>
          <a:ln w="12700" algn="ctr">
            <a:noFill/>
            <a:miter lim="800000"/>
            <a:headEnd/>
            <a:tailEnd/>
          </a:ln>
        </p:spPr>
        <p:txBody>
          <a:bodyPr lIns="0" tIns="0" rIns="0" bIns="0">
            <a:spAutoFit/>
          </a:bodyPr>
          <a:lstStyle/>
          <a:p>
            <a:r>
              <a:rPr lang="en-US" sz="1000" dirty="0"/>
              <a:t>Data from Internal Revenue Service</a:t>
            </a:r>
          </a:p>
          <a:p>
            <a:endParaRPr lang="en-US" sz="1000" dirty="0"/>
          </a:p>
        </p:txBody>
      </p:sp>
      <p:graphicFrame>
        <p:nvGraphicFramePr>
          <p:cNvPr id="7" name="Table 6"/>
          <p:cNvGraphicFramePr>
            <a:graphicFrameLocks noGrp="1"/>
          </p:cNvGraphicFramePr>
          <p:nvPr>
            <p:extLst>
              <p:ext uri="{D42A27DB-BD31-4B8C-83A1-F6EECF244321}">
                <p14:modId xmlns:p14="http://schemas.microsoft.com/office/powerpoint/2010/main" val="367966694"/>
              </p:ext>
            </p:extLst>
          </p:nvPr>
        </p:nvGraphicFramePr>
        <p:xfrm>
          <a:off x="540563" y="1270000"/>
          <a:ext cx="9022537" cy="5015713"/>
        </p:xfrm>
        <a:graphic>
          <a:graphicData uri="http://schemas.openxmlformats.org/drawingml/2006/table">
            <a:tbl>
              <a:tblPr firstRow="1" bandRow="1">
                <a:tableStyleId>{5C22544A-7EE6-4342-B048-85BDC9FD1C3A}</a:tableStyleId>
              </a:tblPr>
              <a:tblGrid>
                <a:gridCol w="1876567"/>
                <a:gridCol w="3011279"/>
                <a:gridCol w="1147194"/>
                <a:gridCol w="1386146"/>
                <a:gridCol w="1601351"/>
              </a:tblGrid>
              <a:tr h="6146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Year </a:t>
                      </a:r>
                      <a:br>
                        <a:rPr kumimoji="0" lang="en-US" sz="1600" b="1" i="0" u="none" strike="noStrike" cap="none" normalizeH="0" baseline="0" dirty="0" smtClean="0">
                          <a:ln>
                            <a:noFill/>
                          </a:ln>
                          <a:solidFill>
                            <a:schemeClr val="tx1"/>
                          </a:solidFill>
                          <a:effectLst/>
                          <a:latin typeface="Arial" charset="0"/>
                          <a:cs typeface="Times New Roman" pitchFamily="18" charset="0"/>
                        </a:rPr>
                      </a:br>
                      <a:r>
                        <a:rPr kumimoji="0" lang="en-US" sz="1600" b="1" i="0" u="none" strike="noStrike" cap="none" normalizeH="0" baseline="0" dirty="0" smtClean="0">
                          <a:ln>
                            <a:noFill/>
                          </a:ln>
                          <a:solidFill>
                            <a:schemeClr val="tx1"/>
                          </a:solidFill>
                          <a:effectLst/>
                          <a:latin typeface="Arial" charset="0"/>
                          <a:cs typeface="Times New Roman" pitchFamily="18" charset="0"/>
                        </a:rPr>
                        <a:t>of Filing</a:t>
                      </a:r>
                      <a:endParaRPr kumimoji="0" lang="en-US" sz="1600" b="1" i="0" u="none" strike="noStrike" cap="none" normalizeH="0" baseline="0" dirty="0" smtClean="0">
                        <a:ln>
                          <a:noFill/>
                        </a:ln>
                        <a:solidFill>
                          <a:schemeClr val="tx1"/>
                        </a:solidFill>
                        <a:effectLst/>
                        <a:latin typeface="Arial" charset="0"/>
                        <a:cs typeface="Arial" charset="0"/>
                      </a:endParaRPr>
                    </a:p>
                  </a:txBody>
                  <a:tcPr marL="0" marR="50292" marT="51816" marB="518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Estate Tax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Exemption</a:t>
                      </a:r>
                      <a:endParaRPr kumimoji="0" lang="en-US" sz="1600" b="1" i="0" u="none" strike="noStrike" cap="none" normalizeH="0" baseline="0" dirty="0" smtClean="0">
                        <a:ln>
                          <a:noFill/>
                        </a:ln>
                        <a:solidFill>
                          <a:schemeClr val="tx1"/>
                        </a:solidFill>
                        <a:effectLst/>
                        <a:latin typeface="Arial" charset="0"/>
                        <a:cs typeface="Arial" charset="0"/>
                      </a:endParaRPr>
                    </a:p>
                  </a:txBody>
                  <a:tcPr marL="502920" marR="50292" marT="51816" marB="518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FETs </a:t>
                      </a:r>
                      <a:br>
                        <a:rPr kumimoji="0" lang="en-US" sz="1600" b="1" i="0" u="none" strike="noStrike" cap="none" normalizeH="0" baseline="0" dirty="0" smtClean="0">
                          <a:ln>
                            <a:noFill/>
                          </a:ln>
                          <a:solidFill>
                            <a:schemeClr val="tx1"/>
                          </a:solidFill>
                          <a:effectLst/>
                          <a:latin typeface="Arial" charset="0"/>
                          <a:cs typeface="Times New Roman" pitchFamily="18" charset="0"/>
                        </a:rPr>
                      </a:br>
                      <a:r>
                        <a:rPr kumimoji="0" lang="en-US" sz="1600" b="1" i="0" u="none" strike="noStrike" cap="none" normalizeH="0" baseline="0" dirty="0" smtClean="0">
                          <a:ln>
                            <a:noFill/>
                          </a:ln>
                          <a:solidFill>
                            <a:schemeClr val="tx1"/>
                          </a:solidFill>
                          <a:effectLst/>
                          <a:latin typeface="Arial" charset="0"/>
                          <a:cs typeface="Times New Roman" pitchFamily="18" charset="0"/>
                        </a:rPr>
                        <a:t>Filed</a:t>
                      </a:r>
                      <a:endParaRPr kumimoji="0" lang="en-US" sz="1600" b="1"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FETs </a:t>
                      </a:r>
                      <a:br>
                        <a:rPr kumimoji="0" lang="en-US" sz="1600" b="1" i="0" u="none" strike="noStrike" cap="none" normalizeH="0" baseline="0" dirty="0" smtClean="0">
                          <a:ln>
                            <a:noFill/>
                          </a:ln>
                          <a:solidFill>
                            <a:schemeClr val="tx1"/>
                          </a:solidFill>
                          <a:effectLst/>
                          <a:latin typeface="Arial" charset="0"/>
                          <a:cs typeface="Times New Roman" pitchFamily="18" charset="0"/>
                        </a:rPr>
                      </a:br>
                      <a:r>
                        <a:rPr kumimoji="0" lang="en-US" sz="1600" b="1" i="0" u="none" strike="noStrike" cap="none" normalizeH="0" baseline="0" dirty="0" smtClean="0">
                          <a:ln>
                            <a:noFill/>
                          </a:ln>
                          <a:solidFill>
                            <a:schemeClr val="tx1"/>
                          </a:solidFill>
                          <a:effectLst/>
                          <a:latin typeface="Arial" charset="0"/>
                          <a:cs typeface="Times New Roman" pitchFamily="18" charset="0"/>
                        </a:rPr>
                        <a:t>Paying Tax</a:t>
                      </a:r>
                      <a:endParaRPr kumimoji="0" lang="en-US" sz="1600" b="1"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Times New Roman" pitchFamily="18" charset="0"/>
                        </a:rPr>
                        <a:t>Net FET Paid</a:t>
                      </a:r>
                      <a:endParaRPr kumimoji="0" lang="en-US" sz="1600" b="1" i="0" u="none" strike="noStrike" cap="none" normalizeH="0" baseline="0" dirty="0" smtClean="0">
                        <a:ln>
                          <a:noFill/>
                        </a:ln>
                        <a:solidFill>
                          <a:schemeClr val="tx1"/>
                        </a:solidFill>
                        <a:effectLst/>
                        <a:latin typeface="Arial" charset="0"/>
                        <a:cs typeface="Arial" charset="0"/>
                      </a:endParaRPr>
                    </a:p>
                  </a:txBody>
                  <a:tcPr marL="50292" marR="50292" marT="51816" marB="51816" horzOverflow="overflow"/>
                </a:tc>
              </a:tr>
              <a:tr h="6747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2001</a:t>
                      </a:r>
                      <a:endParaRPr kumimoji="0" lang="en-US" sz="1600" b="0" i="0" u="none" strike="noStrike" cap="none" normalizeH="0" baseline="0" dirty="0" smtClean="0">
                        <a:ln>
                          <a:noFill/>
                        </a:ln>
                        <a:solidFill>
                          <a:schemeClr val="tx1"/>
                        </a:solidFill>
                        <a:effectLst/>
                        <a:latin typeface="Arial" charset="0"/>
                        <a:cs typeface="Arial" charset="0"/>
                      </a:endParaRPr>
                    </a:p>
                  </a:txBody>
                  <a:tcPr marL="653796" marR="50292" marT="51816" marB="518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$675,000</a:t>
                      </a:r>
                      <a:endParaRPr kumimoji="0" lang="en-US" sz="1600" b="0" i="0" u="none" strike="noStrike" cap="none" normalizeH="0" baseline="0" dirty="0" smtClean="0">
                        <a:ln>
                          <a:noFill/>
                        </a:ln>
                        <a:solidFill>
                          <a:schemeClr val="tx1"/>
                        </a:solidFill>
                        <a:effectLst/>
                        <a:latin typeface="Arial" charset="0"/>
                        <a:cs typeface="Arial" charset="0"/>
                      </a:endParaRPr>
                    </a:p>
                  </a:txBody>
                  <a:tcPr marL="50292" marR="352044" marT="51816" marB="518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109,562</a:t>
                      </a:r>
                      <a:endParaRPr kumimoji="0" lang="en-US" sz="1600" b="0" i="0" u="none" strike="noStrike" cap="none" normalizeH="0" baseline="0" dirty="0" smtClean="0">
                        <a:ln>
                          <a:noFill/>
                        </a:ln>
                        <a:solidFill>
                          <a:schemeClr val="tx1"/>
                        </a:solidFill>
                        <a:effectLst/>
                        <a:latin typeface="Arial" charset="0"/>
                        <a:cs typeface="Arial" charset="0"/>
                      </a:endParaRPr>
                    </a:p>
                  </a:txBody>
                  <a:tcPr marL="50292" marR="352044" marT="51816" marB="518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50,456</a:t>
                      </a:r>
                      <a:endParaRPr kumimoji="0" lang="en-US" sz="1600" b="0" i="0" u="none" strike="noStrike" cap="none" normalizeH="0" baseline="0" dirty="0" smtClean="0">
                        <a:ln>
                          <a:noFill/>
                        </a:ln>
                        <a:solidFill>
                          <a:schemeClr val="tx1"/>
                        </a:solidFill>
                        <a:effectLst/>
                        <a:latin typeface="Arial" charset="0"/>
                        <a:cs typeface="Arial" charset="0"/>
                      </a:endParaRPr>
                    </a:p>
                  </a:txBody>
                  <a:tcPr marL="50292" marR="603504" marT="51816" marB="518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$23.7BB</a:t>
                      </a:r>
                      <a:endParaRPr kumimoji="0" lang="en-US" sz="1600" b="0" i="0" u="none" strike="noStrike" cap="none" normalizeH="0" baseline="0" dirty="0" smtClean="0">
                        <a:ln>
                          <a:noFill/>
                        </a:ln>
                        <a:solidFill>
                          <a:schemeClr val="tx1"/>
                        </a:solidFill>
                        <a:effectLst/>
                        <a:latin typeface="Arial" charset="0"/>
                        <a:cs typeface="Arial" charset="0"/>
                      </a:endParaRPr>
                    </a:p>
                  </a:txBody>
                  <a:tcPr marL="50292" marR="402336" marT="51816" marB="51816" horzOverflow="overflow"/>
                </a:tc>
              </a:tr>
              <a:tr h="7653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2004</a:t>
                      </a:r>
                      <a:endParaRPr kumimoji="0" lang="en-US" sz="1600" b="0" i="0" u="none" strike="noStrike" cap="none" normalizeH="0" baseline="0" dirty="0" smtClean="0">
                        <a:ln>
                          <a:noFill/>
                        </a:ln>
                        <a:solidFill>
                          <a:schemeClr val="tx1"/>
                        </a:solidFill>
                        <a:effectLst/>
                        <a:latin typeface="Arial" charset="0"/>
                        <a:cs typeface="Arial" charset="0"/>
                      </a:endParaRPr>
                    </a:p>
                  </a:txBody>
                  <a:tcPr marL="653796" marR="50292" marT="51816" marB="518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$1,000,000 - $1,500,000</a:t>
                      </a:r>
                      <a:endParaRPr kumimoji="0" lang="en-US" sz="1600" b="0" i="0" u="none" strike="noStrike" cap="none" normalizeH="0" baseline="0" dirty="0" smtClean="0">
                        <a:ln>
                          <a:noFill/>
                        </a:ln>
                        <a:solidFill>
                          <a:schemeClr val="tx1"/>
                        </a:solidFill>
                        <a:effectLst/>
                        <a:latin typeface="Arial" charset="0"/>
                        <a:cs typeface="Arial" charset="0"/>
                      </a:endParaRPr>
                    </a:p>
                  </a:txBody>
                  <a:tcPr marL="50292" marR="352044" marT="51816" marB="518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42,239</a:t>
                      </a:r>
                      <a:endParaRPr kumimoji="0" lang="en-US" sz="1600" b="0" i="0" u="none" strike="noStrike" cap="none" normalizeH="0" baseline="0" dirty="0" smtClean="0">
                        <a:ln>
                          <a:noFill/>
                        </a:ln>
                        <a:solidFill>
                          <a:schemeClr val="tx1"/>
                        </a:solidFill>
                        <a:effectLst/>
                        <a:latin typeface="Arial" charset="0"/>
                        <a:cs typeface="Arial" charset="0"/>
                      </a:endParaRPr>
                    </a:p>
                  </a:txBody>
                  <a:tcPr marL="50292" marR="352044" marT="51816" marB="518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19,294</a:t>
                      </a:r>
                      <a:endParaRPr kumimoji="0" lang="en-US" sz="1600" b="0" i="0" u="none" strike="noStrike" cap="none" normalizeH="0" baseline="0" dirty="0" smtClean="0">
                        <a:ln>
                          <a:noFill/>
                        </a:ln>
                        <a:solidFill>
                          <a:schemeClr val="tx1"/>
                        </a:solidFill>
                        <a:effectLst/>
                        <a:latin typeface="Arial" charset="0"/>
                        <a:cs typeface="Arial" charset="0"/>
                      </a:endParaRPr>
                    </a:p>
                  </a:txBody>
                  <a:tcPr marL="50292" marR="603504" marT="51816" marB="518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$22.2BB</a:t>
                      </a:r>
                      <a:endParaRPr kumimoji="0" lang="en-US" sz="1600" b="0" i="0" u="none" strike="noStrike" cap="none" normalizeH="0" baseline="0" dirty="0" smtClean="0">
                        <a:ln>
                          <a:noFill/>
                        </a:ln>
                        <a:solidFill>
                          <a:schemeClr val="tx1"/>
                        </a:solidFill>
                        <a:effectLst/>
                        <a:latin typeface="Arial" charset="0"/>
                        <a:cs typeface="Arial" charset="0"/>
                      </a:endParaRPr>
                    </a:p>
                  </a:txBody>
                  <a:tcPr marL="50292" marR="402336" marT="51816" marB="51816" horzOverflow="overflow"/>
                </a:tc>
              </a:tr>
              <a:tr h="6292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2007</a:t>
                      </a:r>
                      <a:endParaRPr kumimoji="0" lang="en-US" sz="1600" b="0" i="0" u="none" strike="noStrike" cap="none" normalizeH="0" baseline="0" dirty="0" smtClean="0">
                        <a:ln>
                          <a:noFill/>
                        </a:ln>
                        <a:solidFill>
                          <a:schemeClr val="tx1"/>
                        </a:solidFill>
                        <a:effectLst/>
                        <a:latin typeface="Arial" charset="0"/>
                        <a:cs typeface="Arial" charset="0"/>
                      </a:endParaRPr>
                    </a:p>
                  </a:txBody>
                  <a:tcPr marL="653796" marR="50292" marT="51816" marB="518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$2,000,000</a:t>
                      </a:r>
                      <a:endParaRPr kumimoji="0" lang="en-US" sz="1600" b="0" i="0" u="none" strike="noStrike" cap="none" normalizeH="0" baseline="0" dirty="0" smtClean="0">
                        <a:ln>
                          <a:noFill/>
                        </a:ln>
                        <a:solidFill>
                          <a:schemeClr val="tx1"/>
                        </a:solidFill>
                        <a:effectLst/>
                        <a:latin typeface="Arial" charset="0"/>
                        <a:cs typeface="Arial" charset="0"/>
                      </a:endParaRPr>
                    </a:p>
                  </a:txBody>
                  <a:tcPr marL="50292" marR="352044" marT="51816" marB="518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38,031</a:t>
                      </a:r>
                      <a:endParaRPr kumimoji="0" lang="en-US" sz="1600" b="0" i="0" u="none" strike="noStrike" cap="none" normalizeH="0" baseline="0" dirty="0" smtClean="0">
                        <a:ln>
                          <a:noFill/>
                        </a:ln>
                        <a:solidFill>
                          <a:schemeClr val="tx1"/>
                        </a:solidFill>
                        <a:effectLst/>
                        <a:latin typeface="Arial" charset="0"/>
                        <a:cs typeface="Arial" charset="0"/>
                      </a:endParaRPr>
                    </a:p>
                  </a:txBody>
                  <a:tcPr marL="50292" marR="352044" marT="51816" marB="518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17,416</a:t>
                      </a:r>
                      <a:endParaRPr kumimoji="0" lang="en-US" sz="1600" b="0" i="0" u="none" strike="noStrike" cap="none" normalizeH="0" baseline="0" dirty="0" smtClean="0">
                        <a:ln>
                          <a:noFill/>
                        </a:ln>
                        <a:solidFill>
                          <a:schemeClr val="tx1"/>
                        </a:solidFill>
                        <a:effectLst/>
                        <a:latin typeface="Arial" charset="0"/>
                        <a:cs typeface="Arial" charset="0"/>
                      </a:endParaRPr>
                    </a:p>
                  </a:txBody>
                  <a:tcPr marL="50292" marR="603504" marT="51816" marB="518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$22.5BB</a:t>
                      </a:r>
                      <a:endParaRPr kumimoji="0" lang="en-US" sz="1600" b="0" i="0" u="none" strike="noStrike" cap="none" normalizeH="0" baseline="0" dirty="0" smtClean="0">
                        <a:ln>
                          <a:noFill/>
                        </a:ln>
                        <a:solidFill>
                          <a:schemeClr val="tx1"/>
                        </a:solidFill>
                        <a:effectLst/>
                        <a:latin typeface="Arial" charset="0"/>
                        <a:cs typeface="Arial" charset="0"/>
                      </a:endParaRPr>
                    </a:p>
                  </a:txBody>
                  <a:tcPr marL="50292" marR="402336" marT="51816" marB="51816" horzOverflow="overflow"/>
                </a:tc>
              </a:tr>
              <a:tr h="7483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2009</a:t>
                      </a:r>
                      <a:endParaRPr kumimoji="0" lang="en-US" sz="1600" b="0" i="0" u="none" strike="noStrike" cap="none" normalizeH="0" baseline="0" dirty="0" smtClean="0">
                        <a:ln>
                          <a:noFill/>
                        </a:ln>
                        <a:solidFill>
                          <a:schemeClr val="tx1"/>
                        </a:solidFill>
                        <a:effectLst/>
                        <a:latin typeface="Arial" charset="0"/>
                        <a:cs typeface="Arial" charset="0"/>
                      </a:endParaRPr>
                    </a:p>
                  </a:txBody>
                  <a:tcPr marL="653796" marR="50292" marT="51816" marB="518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$2,000,000 - $3,500,000</a:t>
                      </a:r>
                      <a:endParaRPr kumimoji="0" lang="en-US" sz="1600" b="0" i="0" u="none" strike="noStrike" cap="none" normalizeH="0" baseline="0" dirty="0" smtClean="0">
                        <a:ln>
                          <a:noFill/>
                        </a:ln>
                        <a:solidFill>
                          <a:schemeClr val="tx1"/>
                        </a:solidFill>
                        <a:effectLst/>
                        <a:latin typeface="Arial" charset="0"/>
                        <a:cs typeface="Arial" charset="0"/>
                      </a:endParaRPr>
                    </a:p>
                  </a:txBody>
                  <a:tcPr marL="50292" marR="352044" marT="51816" marB="518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33,515</a:t>
                      </a:r>
                      <a:endParaRPr kumimoji="0" lang="en-US" sz="1600" b="0" i="0" u="none" strike="noStrike" cap="none" normalizeH="0" baseline="0" dirty="0" smtClean="0">
                        <a:ln>
                          <a:noFill/>
                        </a:ln>
                        <a:solidFill>
                          <a:schemeClr val="tx1"/>
                        </a:solidFill>
                        <a:effectLst/>
                        <a:latin typeface="Arial" charset="0"/>
                        <a:cs typeface="Arial" charset="0"/>
                      </a:endParaRPr>
                    </a:p>
                  </a:txBody>
                  <a:tcPr marL="50292" marR="352044" marT="51816" marB="518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14,713</a:t>
                      </a:r>
                      <a:endParaRPr kumimoji="0" lang="en-US" sz="1600" b="0" i="0" u="none" strike="noStrike" cap="none" normalizeH="0" baseline="0" dirty="0" smtClean="0">
                        <a:ln>
                          <a:noFill/>
                        </a:ln>
                        <a:solidFill>
                          <a:schemeClr val="tx1"/>
                        </a:solidFill>
                        <a:effectLst/>
                        <a:latin typeface="Arial" charset="0"/>
                        <a:cs typeface="Arial" charset="0"/>
                      </a:endParaRPr>
                    </a:p>
                  </a:txBody>
                  <a:tcPr marL="50292" marR="603504" marT="51816" marB="518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Times New Roman" pitchFamily="18" charset="0"/>
                        </a:rPr>
                        <a:t>$20.6BB</a:t>
                      </a:r>
                      <a:endParaRPr kumimoji="0" lang="en-US" sz="1600" b="0" i="0" u="none" strike="noStrike" cap="none" normalizeH="0" baseline="0" dirty="0" smtClean="0">
                        <a:ln>
                          <a:noFill/>
                        </a:ln>
                        <a:solidFill>
                          <a:schemeClr val="tx1"/>
                        </a:solidFill>
                        <a:effectLst/>
                        <a:latin typeface="Arial" charset="0"/>
                        <a:cs typeface="Arial" charset="0"/>
                      </a:endParaRPr>
                    </a:p>
                  </a:txBody>
                  <a:tcPr marL="50292" marR="402336" marT="51816" marB="51816" horzOverflow="overflow"/>
                </a:tc>
              </a:tr>
              <a:tr h="785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2010</a:t>
                      </a:r>
                    </a:p>
                  </a:txBody>
                  <a:tcPr marL="653796" marR="50292" marT="51816" marB="518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$3,500,000 - $5,000,000</a:t>
                      </a:r>
                    </a:p>
                  </a:txBody>
                  <a:tcPr marL="50292" marR="352044" marT="51816" marB="518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15,191</a:t>
                      </a:r>
                    </a:p>
                  </a:txBody>
                  <a:tcPr marL="50292" marR="352044" marT="51816" marB="518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6,711</a:t>
                      </a:r>
                    </a:p>
                  </a:txBody>
                  <a:tcPr marL="50292" marR="603504" marT="51816" marB="518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a:t>
                      </a:r>
                      <a:r>
                        <a:rPr kumimoji="0" lang="en-US" sz="1600" b="0" i="0" u="none" strike="noStrike" cap="none" normalizeH="0" baseline="0" dirty="0" smtClean="0">
                          <a:ln>
                            <a:noFill/>
                          </a:ln>
                          <a:solidFill>
                            <a:schemeClr val="tx1"/>
                          </a:solidFill>
                          <a:effectLst/>
                          <a:latin typeface="Arial" charset="0"/>
                          <a:cs typeface="Arial" charset="0"/>
                        </a:rPr>
                        <a:t>13.2BB</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marL="50292" marR="402336" marT="51816" marB="51816" horzOverflow="overflow"/>
                </a:tc>
              </a:tr>
              <a:tr h="7483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2011</a:t>
                      </a:r>
                      <a:endParaRPr kumimoji="0" lang="en-US" sz="1600" b="0" i="0" u="none" strike="noStrike" cap="none" normalizeH="0" baseline="0" dirty="0" smtClean="0">
                        <a:ln>
                          <a:noFill/>
                        </a:ln>
                        <a:solidFill>
                          <a:schemeClr val="tx1"/>
                        </a:solidFill>
                        <a:effectLst/>
                        <a:latin typeface="Arial" charset="0"/>
                        <a:cs typeface="Arial" charset="0"/>
                      </a:endParaRPr>
                    </a:p>
                  </a:txBody>
                  <a:tcPr marL="653796" marR="50292" marT="51816" marB="518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$5,000,000 or Unlimited</a:t>
                      </a:r>
                      <a:endParaRPr kumimoji="0" lang="en-US" sz="1600" b="0" i="0" u="none" strike="noStrike" cap="none" normalizeH="0" baseline="0" dirty="0" smtClean="0">
                        <a:ln>
                          <a:noFill/>
                        </a:ln>
                        <a:solidFill>
                          <a:schemeClr val="tx1"/>
                        </a:solidFill>
                        <a:effectLst/>
                        <a:latin typeface="Arial" charset="0"/>
                        <a:cs typeface="Arial" charset="0"/>
                      </a:endParaRPr>
                    </a:p>
                  </a:txBody>
                  <a:tcPr marL="50292" marR="352044" marT="51816" marB="518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4,588</a:t>
                      </a:r>
                      <a:endParaRPr kumimoji="0" lang="en-US" sz="1600" b="0" i="0" u="none" strike="noStrike" cap="none" normalizeH="0" baseline="0" dirty="0" smtClean="0">
                        <a:ln>
                          <a:noFill/>
                        </a:ln>
                        <a:solidFill>
                          <a:schemeClr val="tx1"/>
                        </a:solidFill>
                        <a:effectLst/>
                        <a:latin typeface="Arial" charset="0"/>
                        <a:cs typeface="Arial" charset="0"/>
                      </a:endParaRPr>
                    </a:p>
                  </a:txBody>
                  <a:tcPr marL="50292" marR="352044" marT="51816" marB="518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1,480</a:t>
                      </a:r>
                      <a:endParaRPr kumimoji="0" lang="en-US" sz="1600" b="0" i="0" u="none" strike="noStrike" cap="none" normalizeH="0" baseline="0" dirty="0" smtClean="0">
                        <a:ln>
                          <a:noFill/>
                        </a:ln>
                        <a:solidFill>
                          <a:schemeClr val="tx1"/>
                        </a:solidFill>
                        <a:effectLst/>
                        <a:latin typeface="Arial" charset="0"/>
                        <a:cs typeface="Arial" charset="0"/>
                      </a:endParaRPr>
                    </a:p>
                  </a:txBody>
                  <a:tcPr marL="50292" marR="603504" marT="51816" marB="51816" horzOverflow="overflow"/>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$3.1BB</a:t>
                      </a:r>
                      <a:endParaRPr kumimoji="0" lang="en-US" sz="1600" b="0" i="0" u="none" strike="noStrike" cap="none" normalizeH="0" baseline="0" dirty="0" smtClean="0">
                        <a:ln>
                          <a:noFill/>
                        </a:ln>
                        <a:solidFill>
                          <a:schemeClr val="tx1"/>
                        </a:solidFill>
                        <a:effectLst/>
                        <a:latin typeface="Arial" charset="0"/>
                        <a:cs typeface="Arial" charset="0"/>
                      </a:endParaRPr>
                    </a:p>
                  </a:txBody>
                  <a:tcPr marL="50292" marR="402336" marT="51816" marB="51816" horzOverflow="overflow"/>
                </a:tc>
              </a:tr>
            </a:tbl>
          </a:graphicData>
        </a:graphic>
      </p:graphicFrame>
      <p:sp>
        <p:nvSpPr>
          <p:cNvPr id="5" name="TextBox 4"/>
          <p:cNvSpPr txBox="1"/>
          <p:nvPr/>
        </p:nvSpPr>
        <p:spPr>
          <a:xfrm>
            <a:off x="1130300" y="203200"/>
            <a:ext cx="8166100" cy="461665"/>
          </a:xfrm>
          <a:prstGeom prst="rect">
            <a:avLst/>
          </a:prstGeom>
          <a:noFill/>
        </p:spPr>
        <p:txBody>
          <a:bodyPr wrap="square" rtlCol="0">
            <a:spAutoFit/>
          </a:bodyPr>
          <a:lstStyle/>
          <a:p>
            <a:pPr algn="l"/>
            <a:r>
              <a:rPr lang="en-US" b="1" dirty="0" smtClean="0">
                <a:solidFill>
                  <a:schemeClr val="bg1"/>
                </a:solidFill>
                <a:latin typeface="+mj-lt"/>
              </a:rPr>
              <a:t>Federal Estate Tax Returns – Filing Statistics</a:t>
            </a:r>
            <a:endParaRPr lang="en-US" b="1" dirty="0">
              <a:solidFill>
                <a:schemeClr val="bg1"/>
              </a:solidFill>
              <a:latin typeface="+mj-lt"/>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Gift Tax Returns – Filing Statistics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67544234"/>
              </p:ext>
            </p:extLst>
          </p:nvPr>
        </p:nvGraphicFramePr>
        <p:xfrm>
          <a:off x="488224" y="1017982"/>
          <a:ext cx="8712017" cy="5662152"/>
        </p:xfrm>
        <a:graphic>
          <a:graphicData uri="http://schemas.openxmlformats.org/drawingml/2006/table">
            <a:tbl>
              <a:tblPr firstRow="1" bandRow="1">
                <a:tableStyleId>{5C22544A-7EE6-4342-B048-85BDC9FD1C3A}</a:tableStyleId>
              </a:tblPr>
              <a:tblGrid>
                <a:gridCol w="1742403"/>
                <a:gridCol w="1757296"/>
                <a:gridCol w="1727512"/>
                <a:gridCol w="1742403"/>
                <a:gridCol w="1742403"/>
              </a:tblGrid>
              <a:tr h="1063732">
                <a:tc>
                  <a:txBody>
                    <a:bodyPr/>
                    <a:lstStyle/>
                    <a:p>
                      <a:pPr algn="ctr"/>
                      <a:r>
                        <a:rPr lang="en-US" sz="1800" dirty="0" smtClean="0">
                          <a:solidFill>
                            <a:schemeClr val="tx1"/>
                          </a:solidFill>
                        </a:rPr>
                        <a:t>Year of Gift</a:t>
                      </a:r>
                      <a:endParaRPr lang="en-US" sz="1800" dirty="0">
                        <a:solidFill>
                          <a:schemeClr val="tx1"/>
                        </a:solidFill>
                      </a:endParaRPr>
                    </a:p>
                  </a:txBody>
                  <a:tcPr marL="100584" marR="100584" marT="51816" marB="51816"/>
                </a:tc>
                <a:tc>
                  <a:txBody>
                    <a:bodyPr/>
                    <a:lstStyle/>
                    <a:p>
                      <a:pPr algn="ctr"/>
                      <a:r>
                        <a:rPr lang="en-US" sz="2000" dirty="0" smtClean="0">
                          <a:solidFill>
                            <a:schemeClr val="tx1"/>
                          </a:solidFill>
                        </a:rPr>
                        <a:t>Exemption</a:t>
                      </a:r>
                      <a:endParaRPr lang="en-US" sz="2000" dirty="0">
                        <a:solidFill>
                          <a:schemeClr val="tx1"/>
                        </a:solidFill>
                      </a:endParaRPr>
                    </a:p>
                  </a:txBody>
                  <a:tcPr marL="100584" marR="100584" marT="51816" marB="51816"/>
                </a:tc>
                <a:tc>
                  <a:txBody>
                    <a:bodyPr/>
                    <a:lstStyle/>
                    <a:p>
                      <a:pPr algn="ctr"/>
                      <a:r>
                        <a:rPr lang="en-US" sz="2000" dirty="0" smtClean="0">
                          <a:solidFill>
                            <a:schemeClr val="tx1"/>
                          </a:solidFill>
                        </a:rPr>
                        <a:t>709’s Filed</a:t>
                      </a:r>
                      <a:endParaRPr lang="en-US" sz="2000" dirty="0">
                        <a:solidFill>
                          <a:schemeClr val="tx1"/>
                        </a:solidFill>
                      </a:endParaRPr>
                    </a:p>
                  </a:txBody>
                  <a:tcPr marL="100584" marR="100584" marT="51816" marB="51816"/>
                </a:tc>
                <a:tc>
                  <a:txBody>
                    <a:bodyPr/>
                    <a:lstStyle/>
                    <a:p>
                      <a:pPr algn="ctr"/>
                      <a:r>
                        <a:rPr lang="en-US" sz="2000" dirty="0" smtClean="0">
                          <a:solidFill>
                            <a:schemeClr val="tx1"/>
                          </a:solidFill>
                        </a:rPr>
                        <a:t>709’s Paying Tax</a:t>
                      </a:r>
                      <a:endParaRPr lang="en-US" sz="2000" dirty="0">
                        <a:solidFill>
                          <a:schemeClr val="tx1"/>
                        </a:solidFill>
                      </a:endParaRPr>
                    </a:p>
                  </a:txBody>
                  <a:tcPr marL="100584" marR="100584" marT="51816" marB="51816"/>
                </a:tc>
                <a:tc>
                  <a:txBody>
                    <a:bodyPr/>
                    <a:lstStyle/>
                    <a:p>
                      <a:pPr algn="ctr"/>
                      <a:r>
                        <a:rPr lang="en-US" sz="2000" dirty="0" smtClean="0">
                          <a:solidFill>
                            <a:schemeClr val="tx1"/>
                          </a:solidFill>
                        </a:rPr>
                        <a:t>Gift Tax Paid</a:t>
                      </a:r>
                      <a:endParaRPr lang="en-US" sz="2000" dirty="0">
                        <a:solidFill>
                          <a:schemeClr val="tx1"/>
                        </a:solidFill>
                      </a:endParaRPr>
                    </a:p>
                  </a:txBody>
                  <a:tcPr marL="100584" marR="100584" marT="51816" marB="51816"/>
                </a:tc>
              </a:tr>
              <a:tr h="919684">
                <a:tc>
                  <a:txBody>
                    <a:bodyPr/>
                    <a:lstStyle/>
                    <a:p>
                      <a:r>
                        <a:rPr lang="en-US" sz="1800" dirty="0" smtClean="0"/>
                        <a:t>1997</a:t>
                      </a:r>
                      <a:endParaRPr lang="en-US" sz="1800" dirty="0"/>
                    </a:p>
                  </a:txBody>
                  <a:tcPr marL="100584" marR="100584" marT="51816" marB="51816"/>
                </a:tc>
                <a:tc>
                  <a:txBody>
                    <a:bodyPr/>
                    <a:lstStyle/>
                    <a:p>
                      <a:r>
                        <a:rPr lang="en-US" sz="1800" dirty="0" smtClean="0"/>
                        <a:t>$    600,000</a:t>
                      </a:r>
                      <a:endParaRPr lang="en-US" sz="1800" dirty="0"/>
                    </a:p>
                  </a:txBody>
                  <a:tcPr marL="100584" marR="100584" marT="51816" marB="51816"/>
                </a:tc>
                <a:tc>
                  <a:txBody>
                    <a:bodyPr/>
                    <a:lstStyle/>
                    <a:p>
                      <a:pPr algn="ctr"/>
                      <a:r>
                        <a:rPr lang="en-US" sz="1800" dirty="0" smtClean="0"/>
                        <a:t>  218,009</a:t>
                      </a:r>
                      <a:endParaRPr lang="en-US" sz="1800" dirty="0"/>
                    </a:p>
                  </a:txBody>
                  <a:tcPr marL="100584" marR="100584" marT="51816" marB="51816"/>
                </a:tc>
                <a:tc>
                  <a:txBody>
                    <a:bodyPr/>
                    <a:lstStyle/>
                    <a:p>
                      <a:pPr algn="ctr"/>
                      <a:r>
                        <a:rPr lang="en-US" sz="1800" dirty="0" smtClean="0"/>
                        <a:t>15,717</a:t>
                      </a:r>
                      <a:endParaRPr lang="en-US" sz="1800" dirty="0"/>
                    </a:p>
                  </a:txBody>
                  <a:tcPr marL="100584" marR="100584" marT="51816" marB="51816"/>
                </a:tc>
                <a:tc>
                  <a:txBody>
                    <a:bodyPr/>
                    <a:lstStyle/>
                    <a:p>
                      <a:r>
                        <a:rPr lang="en-US" sz="1800" dirty="0" smtClean="0"/>
                        <a:t>$     3.2BB</a:t>
                      </a:r>
                      <a:endParaRPr lang="en-US" sz="1800" dirty="0"/>
                    </a:p>
                  </a:txBody>
                  <a:tcPr marL="100584" marR="100584" marT="51816" marB="51816"/>
                </a:tc>
              </a:tr>
              <a:tr h="919684">
                <a:tc>
                  <a:txBody>
                    <a:bodyPr/>
                    <a:lstStyle/>
                    <a:p>
                      <a:r>
                        <a:rPr lang="en-US" sz="1800" dirty="0" smtClean="0"/>
                        <a:t>2003</a:t>
                      </a:r>
                      <a:endParaRPr lang="en-US" sz="1800" dirty="0"/>
                    </a:p>
                  </a:txBody>
                  <a:tcPr marL="100584" marR="100584" marT="51816" marB="51816"/>
                </a:tc>
                <a:tc>
                  <a:txBody>
                    <a:bodyPr/>
                    <a:lstStyle/>
                    <a:p>
                      <a:r>
                        <a:rPr lang="en-US" sz="1800" dirty="0" smtClean="0"/>
                        <a:t>$ 1,000,000</a:t>
                      </a:r>
                      <a:endParaRPr lang="en-US" sz="1800" dirty="0"/>
                    </a:p>
                  </a:txBody>
                  <a:tcPr marL="100584" marR="100584" marT="51816" marB="51816"/>
                </a:tc>
                <a:tc>
                  <a:txBody>
                    <a:bodyPr/>
                    <a:lstStyle/>
                    <a:p>
                      <a:pPr algn="ctr"/>
                      <a:r>
                        <a:rPr lang="en-US" sz="1800" dirty="0" smtClean="0"/>
                        <a:t>270,423</a:t>
                      </a:r>
                      <a:endParaRPr lang="en-US" sz="1800" dirty="0"/>
                    </a:p>
                  </a:txBody>
                  <a:tcPr marL="100584" marR="100584" marT="51816" marB="51816"/>
                </a:tc>
                <a:tc>
                  <a:txBody>
                    <a:bodyPr/>
                    <a:lstStyle/>
                    <a:p>
                      <a:pPr algn="ctr"/>
                      <a:r>
                        <a:rPr lang="en-US" sz="1800" dirty="0" smtClean="0"/>
                        <a:t>      6,662</a:t>
                      </a:r>
                      <a:endParaRPr lang="en-US" sz="1800" dirty="0"/>
                    </a:p>
                  </a:txBody>
                  <a:tcPr marL="100584" marR="100584" marT="51816" marB="51816"/>
                </a:tc>
                <a:tc>
                  <a:txBody>
                    <a:bodyPr/>
                    <a:lstStyle/>
                    <a:p>
                      <a:r>
                        <a:rPr lang="en-US" sz="1800" dirty="0" smtClean="0"/>
                        <a:t>$    </a:t>
                      </a:r>
                      <a:r>
                        <a:rPr lang="en-US" sz="1800" baseline="0" dirty="0" smtClean="0"/>
                        <a:t> 1.6BB</a:t>
                      </a:r>
                      <a:endParaRPr lang="en-US" sz="1800" dirty="0"/>
                    </a:p>
                  </a:txBody>
                  <a:tcPr marL="100584" marR="100584" marT="51816" marB="51816"/>
                </a:tc>
              </a:tr>
              <a:tr h="919684">
                <a:tc>
                  <a:txBody>
                    <a:bodyPr/>
                    <a:lstStyle/>
                    <a:p>
                      <a:r>
                        <a:rPr lang="en-US" sz="1800" dirty="0" smtClean="0"/>
                        <a:t>2009</a:t>
                      </a:r>
                      <a:endParaRPr lang="en-US" sz="1800" dirty="0"/>
                    </a:p>
                  </a:txBody>
                  <a:tcPr marL="100584" marR="100584" marT="51816" marB="51816"/>
                </a:tc>
                <a:tc>
                  <a:txBody>
                    <a:bodyPr/>
                    <a:lstStyle/>
                    <a:p>
                      <a:r>
                        <a:rPr lang="en-US" sz="1800" dirty="0" smtClean="0"/>
                        <a:t>$</a:t>
                      </a:r>
                      <a:r>
                        <a:rPr lang="en-US" sz="1800" baseline="0" dirty="0" smtClean="0"/>
                        <a:t> 1,000,000</a:t>
                      </a:r>
                      <a:endParaRPr lang="en-US" sz="1800" dirty="0"/>
                    </a:p>
                  </a:txBody>
                  <a:tcPr marL="100584" marR="100584" marT="51816" marB="51816"/>
                </a:tc>
                <a:tc>
                  <a:txBody>
                    <a:bodyPr/>
                    <a:lstStyle/>
                    <a:p>
                      <a:pPr algn="ctr"/>
                      <a:r>
                        <a:rPr lang="en-US" sz="1800" dirty="0" smtClean="0"/>
                        <a:t> 234,714</a:t>
                      </a:r>
                      <a:endParaRPr lang="en-US" sz="1800" dirty="0"/>
                    </a:p>
                  </a:txBody>
                  <a:tcPr marL="100584" marR="100584" marT="51816" marB="51816"/>
                </a:tc>
                <a:tc>
                  <a:txBody>
                    <a:bodyPr/>
                    <a:lstStyle/>
                    <a:p>
                      <a:pPr algn="ctr"/>
                      <a:r>
                        <a:rPr lang="en-US" sz="1800" dirty="0" smtClean="0"/>
                        <a:t>    10,718</a:t>
                      </a:r>
                      <a:endParaRPr lang="en-US" sz="1800" dirty="0"/>
                    </a:p>
                  </a:txBody>
                  <a:tcPr marL="100584" marR="100584" marT="51816" marB="51816"/>
                </a:tc>
                <a:tc>
                  <a:txBody>
                    <a:bodyPr/>
                    <a:lstStyle/>
                    <a:p>
                      <a:r>
                        <a:rPr lang="en-US" sz="1800" dirty="0" smtClean="0"/>
                        <a:t>$     2.7BB</a:t>
                      </a:r>
                      <a:endParaRPr lang="en-US" sz="1800" dirty="0"/>
                    </a:p>
                  </a:txBody>
                  <a:tcPr marL="100584" marR="100584" marT="51816" marB="51816"/>
                </a:tc>
              </a:tr>
              <a:tr h="919684">
                <a:tc>
                  <a:txBody>
                    <a:bodyPr/>
                    <a:lstStyle/>
                    <a:p>
                      <a:r>
                        <a:rPr lang="en-US" sz="1800" dirty="0" smtClean="0"/>
                        <a:t>2010</a:t>
                      </a:r>
                      <a:endParaRPr lang="en-US" sz="1800" dirty="0"/>
                    </a:p>
                  </a:txBody>
                  <a:tcPr marL="100584" marR="100584" marT="51816" marB="51816"/>
                </a:tc>
                <a:tc>
                  <a:txBody>
                    <a:bodyPr/>
                    <a:lstStyle/>
                    <a:p>
                      <a:r>
                        <a:rPr lang="en-US" sz="1800" dirty="0" smtClean="0"/>
                        <a:t>$1,000,000</a:t>
                      </a:r>
                      <a:endParaRPr lang="en-US" sz="1800" dirty="0"/>
                    </a:p>
                  </a:txBody>
                  <a:tcPr marL="100584" marR="100584" marT="51816" marB="51816"/>
                </a:tc>
                <a:tc>
                  <a:txBody>
                    <a:bodyPr/>
                    <a:lstStyle/>
                    <a:p>
                      <a:pPr algn="ctr"/>
                      <a:r>
                        <a:rPr lang="en-US" sz="1800" dirty="0" smtClean="0"/>
                        <a:t>223,093</a:t>
                      </a:r>
                      <a:endParaRPr lang="en-US" sz="1800" dirty="0"/>
                    </a:p>
                  </a:txBody>
                  <a:tcPr marL="100584" marR="100584" marT="51816" marB="51816"/>
                </a:tc>
                <a:tc>
                  <a:txBody>
                    <a:bodyPr/>
                    <a:lstStyle/>
                    <a:p>
                      <a:pPr algn="ctr"/>
                      <a:r>
                        <a:rPr lang="en-US" sz="1800" dirty="0" smtClean="0"/>
                        <a:t>      9,645</a:t>
                      </a:r>
                      <a:endParaRPr lang="en-US" sz="1800" dirty="0"/>
                    </a:p>
                  </a:txBody>
                  <a:tcPr marL="100584" marR="100584" marT="51816" marB="51816"/>
                </a:tc>
                <a:tc>
                  <a:txBody>
                    <a:bodyPr/>
                    <a:lstStyle/>
                    <a:p>
                      <a:pPr algn="l"/>
                      <a:r>
                        <a:rPr lang="en-US" sz="1800" dirty="0" smtClean="0"/>
                        <a:t>$</a:t>
                      </a:r>
                      <a:r>
                        <a:rPr lang="en-US" sz="1800" baseline="0" dirty="0" smtClean="0"/>
                        <a:t>     </a:t>
                      </a:r>
                      <a:r>
                        <a:rPr lang="en-US" sz="1800" dirty="0" smtClean="0"/>
                        <a:t>2.5</a:t>
                      </a:r>
                      <a:r>
                        <a:rPr lang="en-US" sz="1800" baseline="0" dirty="0" smtClean="0"/>
                        <a:t> BB</a:t>
                      </a:r>
                      <a:endParaRPr lang="en-US" sz="1800" dirty="0"/>
                    </a:p>
                  </a:txBody>
                  <a:tcPr marL="100584" marR="100584" marT="51816" marB="51816"/>
                </a:tc>
              </a:tr>
              <a:tr h="919684">
                <a:tc>
                  <a:txBody>
                    <a:bodyPr/>
                    <a:lstStyle/>
                    <a:p>
                      <a:r>
                        <a:rPr lang="en-US" sz="1800" dirty="0" smtClean="0"/>
                        <a:t>2011</a:t>
                      </a:r>
                      <a:endParaRPr lang="en-US" sz="1800" dirty="0"/>
                    </a:p>
                  </a:txBody>
                  <a:tcPr marL="100584" marR="100584" marT="51816" marB="51816"/>
                </a:tc>
                <a:tc>
                  <a:txBody>
                    <a:bodyPr/>
                    <a:lstStyle/>
                    <a:p>
                      <a:r>
                        <a:rPr lang="en-US" sz="1800" dirty="0" smtClean="0"/>
                        <a:t>$1,000,000</a:t>
                      </a:r>
                      <a:endParaRPr lang="en-US" sz="1800" dirty="0"/>
                    </a:p>
                  </a:txBody>
                  <a:tcPr marL="100584" marR="100584" marT="51816" marB="51816"/>
                </a:tc>
                <a:tc>
                  <a:txBody>
                    <a:bodyPr/>
                    <a:lstStyle/>
                    <a:p>
                      <a:pPr algn="ctr"/>
                      <a:r>
                        <a:rPr lang="en-US" sz="1800" dirty="0" smtClean="0"/>
                        <a:t>219,544</a:t>
                      </a:r>
                      <a:endParaRPr lang="en-US" sz="1800" dirty="0"/>
                    </a:p>
                  </a:txBody>
                  <a:tcPr marL="100584" marR="100584" marT="51816" marB="51816"/>
                </a:tc>
                <a:tc>
                  <a:txBody>
                    <a:bodyPr/>
                    <a:lstStyle/>
                    <a:p>
                      <a:pPr algn="ctr"/>
                      <a:r>
                        <a:rPr lang="en-US" sz="1800" dirty="0" smtClean="0"/>
                        <a:t>10,982</a:t>
                      </a:r>
                      <a:endParaRPr lang="en-US" sz="1800" dirty="0"/>
                    </a:p>
                  </a:txBody>
                  <a:tcPr marL="100584" marR="100584" marT="51816" marB="51816"/>
                </a:tc>
                <a:tc>
                  <a:txBody>
                    <a:bodyPr/>
                    <a:lstStyle/>
                    <a:p>
                      <a:pPr algn="l"/>
                      <a:r>
                        <a:rPr lang="en-US" sz="1800" dirty="0" smtClean="0"/>
                        <a:t>$</a:t>
                      </a:r>
                      <a:r>
                        <a:rPr lang="en-US" sz="1800" baseline="0" dirty="0" smtClean="0"/>
                        <a:t>      6.2BB  </a:t>
                      </a:r>
                      <a:endParaRPr lang="en-US" sz="1800" dirty="0"/>
                    </a:p>
                  </a:txBody>
                  <a:tcPr marL="100584" marR="100584" marT="51816" marB="51816"/>
                </a:tc>
              </a:tr>
            </a:tbl>
          </a:graphicData>
        </a:graphic>
      </p:graphicFrame>
      <p:sp>
        <p:nvSpPr>
          <p:cNvPr id="7" name="TextBox 6"/>
          <p:cNvSpPr txBox="1"/>
          <p:nvPr/>
        </p:nvSpPr>
        <p:spPr>
          <a:xfrm>
            <a:off x="265430" y="6951980"/>
            <a:ext cx="2863850" cy="296491"/>
          </a:xfrm>
          <a:prstGeom prst="rect">
            <a:avLst/>
          </a:prstGeom>
          <a:noFill/>
        </p:spPr>
        <p:txBody>
          <a:bodyPr wrap="square" lIns="101882" tIns="50941" rIns="101882" bIns="50941" rtlCol="0">
            <a:spAutoFit/>
          </a:bodyPr>
          <a:lstStyle/>
          <a:p>
            <a:r>
              <a:rPr lang="en-US" sz="1200" dirty="0" smtClean="0"/>
              <a:t>Data from Internal Revenue Service</a:t>
            </a:r>
            <a:endParaRPr lang="en-US" sz="12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93718" y="168228"/>
            <a:ext cx="8521700" cy="539750"/>
          </a:xfrm>
        </p:spPr>
        <p:txBody>
          <a:bodyPr/>
          <a:lstStyle/>
          <a:p>
            <a:pPr eaLnBrk="1" hangingPunct="1"/>
            <a:r>
              <a:rPr lang="en-US" sz="2700" dirty="0" smtClean="0"/>
              <a:t>Estate Settlement:  Perennial Opportunities</a:t>
            </a:r>
          </a:p>
        </p:txBody>
      </p:sp>
      <p:pic>
        <p:nvPicPr>
          <p:cNvPr id="101378" name="Picture 2" descr="B:\1. GRAPHIC FILES 2010\0101-2010\0101q27667wmAntiquesPic\ANTIQUES ss89903579.jpg"/>
          <p:cNvPicPr>
            <a:picLocks noChangeAspect="1" noChangeArrowheads="1"/>
          </p:cNvPicPr>
          <p:nvPr/>
        </p:nvPicPr>
        <p:blipFill>
          <a:blip r:embed="rId3" cstate="screen"/>
          <a:srcRect/>
          <a:stretch>
            <a:fillRect/>
          </a:stretch>
        </p:blipFill>
        <p:spPr bwMode="auto">
          <a:xfrm>
            <a:off x="1167131" y="977900"/>
            <a:ext cx="7396909" cy="5888999"/>
          </a:xfrm>
          <a:prstGeom prst="rect">
            <a:avLst/>
          </a:prstGeom>
          <a:noFill/>
          <a:effectLst>
            <a:outerShdw blurRad="50800" dist="38100" dir="2700000" algn="tl" rotWithShape="0">
              <a:prstClr val="black">
                <a:alpha val="40000"/>
              </a:prstClr>
            </a:outerShdw>
          </a:effectLst>
        </p:spPr>
      </p:pic>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Northern Trust">
  <a:themeElements>
    <a:clrScheme name="Northern Trust 1">
      <a:dk1>
        <a:srgbClr val="000000"/>
      </a:dk1>
      <a:lt1>
        <a:srgbClr val="FFFFFF"/>
      </a:lt1>
      <a:dk2>
        <a:srgbClr val="00644F"/>
      </a:dk2>
      <a:lt2>
        <a:srgbClr val="BFDFB5"/>
      </a:lt2>
      <a:accent1>
        <a:srgbClr val="709EC0"/>
      </a:accent1>
      <a:accent2>
        <a:srgbClr val="EEC220"/>
      </a:accent2>
      <a:accent3>
        <a:srgbClr val="FFFFFF"/>
      </a:accent3>
      <a:accent4>
        <a:srgbClr val="000000"/>
      </a:accent4>
      <a:accent5>
        <a:srgbClr val="BBCCDC"/>
      </a:accent5>
      <a:accent6>
        <a:srgbClr val="D8B01C"/>
      </a:accent6>
      <a:hlink>
        <a:srgbClr val="CF5433"/>
      </a:hlink>
      <a:folHlink>
        <a:srgbClr val="00644F"/>
      </a:folHlink>
    </a:clrScheme>
    <a:fontScheme name="Northern Trust">
      <a:majorFont>
        <a:latin typeface="Century Gothic"/>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12700" cap="flat" cmpd="sng" algn="ctr">
          <a:solidFill>
            <a:schemeClr val="tx2"/>
          </a:solidFill>
          <a:prstDash val="solid"/>
          <a:round/>
          <a:headEnd type="none" w="med" len="med"/>
          <a:tailEnd type="none" w="med" len="med"/>
        </a:ln>
        <a:effectLst/>
      </a:spPr>
      <a:bodyPr vert="horz" wrap="square" lIns="45720" tIns="45720" rIns="45720" bIns="45720" numCol="1" anchor="t" anchorCtr="0" compatLnSpc="1">
        <a:prstTxWarp prst="textNoShape">
          <a:avLst/>
        </a:prstTxWarp>
        <a:spAutoFit/>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2"/>
        </a:solidFill>
        <a:ln w="12700" cap="flat" cmpd="sng" algn="ctr">
          <a:solidFill>
            <a:schemeClr val="tx2"/>
          </a:solidFill>
          <a:prstDash val="solid"/>
          <a:round/>
          <a:headEnd type="none" w="med" len="med"/>
          <a:tailEnd type="none" w="med" len="med"/>
        </a:ln>
        <a:effectLst/>
      </a:spPr>
      <a:bodyPr vert="horz" wrap="square" lIns="45720" tIns="45720" rIns="45720" bIns="45720" numCol="1" anchor="t" anchorCtr="0" compatLnSpc="1">
        <a:prstTxWarp prst="textNoShape">
          <a:avLst/>
        </a:prstTxWarp>
        <a:spAutoFit/>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Northern Trust 1">
        <a:dk1>
          <a:srgbClr val="000000"/>
        </a:dk1>
        <a:lt1>
          <a:srgbClr val="FFFFFF"/>
        </a:lt1>
        <a:dk2>
          <a:srgbClr val="00644F"/>
        </a:dk2>
        <a:lt2>
          <a:srgbClr val="BFDFB5"/>
        </a:lt2>
        <a:accent1>
          <a:srgbClr val="709EC0"/>
        </a:accent1>
        <a:accent2>
          <a:srgbClr val="EEC220"/>
        </a:accent2>
        <a:accent3>
          <a:srgbClr val="FFFFFF"/>
        </a:accent3>
        <a:accent4>
          <a:srgbClr val="000000"/>
        </a:accent4>
        <a:accent5>
          <a:srgbClr val="BBCCDC"/>
        </a:accent5>
        <a:accent6>
          <a:srgbClr val="D8B01C"/>
        </a:accent6>
        <a:hlink>
          <a:srgbClr val="CF5433"/>
        </a:hlink>
        <a:folHlink>
          <a:srgbClr val="00644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6633"/>
      </a:dk2>
      <a:lt2>
        <a:srgbClr val="C0C0C0"/>
      </a:lt2>
      <a:accent1>
        <a:srgbClr val="709EC0"/>
      </a:accent1>
      <a:accent2>
        <a:srgbClr val="55AB70"/>
      </a:accent2>
      <a:accent3>
        <a:srgbClr val="FFFFFF"/>
      </a:accent3>
      <a:accent4>
        <a:srgbClr val="000000"/>
      </a:accent4>
      <a:accent5>
        <a:srgbClr val="BBCCDC"/>
      </a:accent5>
      <a:accent6>
        <a:srgbClr val="4C9B65"/>
      </a:accent6>
      <a:hlink>
        <a:srgbClr val="C89868"/>
      </a:hlink>
      <a:folHlink>
        <a:srgbClr val="D17B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208815</TotalTime>
  <Words>2708</Words>
  <Application>Microsoft Office PowerPoint</Application>
  <PresentationFormat>Custom</PresentationFormat>
  <Paragraphs>1094</Paragraphs>
  <Slides>59</Slides>
  <Notes>14</Notes>
  <HiddenSlides>0</HiddenSlides>
  <MMClips>3</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2" baseType="lpstr">
      <vt:lpstr>Northern Trust</vt:lpstr>
      <vt:lpstr>Worksheet</vt:lpstr>
      <vt:lpstr>Photo Editor Photo</vt:lpstr>
      <vt:lpstr>PowerPoint Presentation</vt:lpstr>
      <vt:lpstr>Demographic Trends</vt:lpstr>
      <vt:lpstr>Planning Opportunities Under 2010 Tax Relief Act</vt:lpstr>
      <vt:lpstr>Planning Opportunities Under 2010 Tax Relief Act (continued)</vt:lpstr>
      <vt:lpstr>Non-Qualified Charitable Remainder Trust</vt:lpstr>
      <vt:lpstr>Federal Estate Tax Exemptions and Rates</vt:lpstr>
      <vt:lpstr>Federal Estate Return Filing Statistics </vt:lpstr>
      <vt:lpstr>Federal Gift Tax Returns – Filing Statistics</vt:lpstr>
      <vt:lpstr>Estate Settlement:  Perennial Opportunities</vt:lpstr>
      <vt:lpstr>Demographic Trends</vt:lpstr>
      <vt:lpstr>Traditional Trust Portfolio (Pre-Prudent Investor Rule) </vt:lpstr>
      <vt:lpstr>Diversified Trust Portfolio – Post-Prudent Investor Rule</vt:lpstr>
      <vt:lpstr>Myriad Issues for the “Prudent” Fiduciary Investor </vt:lpstr>
      <vt:lpstr>Myriad Issues for the “Prudent” Fiduciary Investor </vt:lpstr>
      <vt:lpstr>Demographic Trends</vt:lpstr>
      <vt:lpstr>PowerPoint Presentation</vt:lpstr>
      <vt:lpstr>PowerPoint Presentation</vt:lpstr>
      <vt:lpstr>PowerPoint Presentation</vt:lpstr>
      <vt:lpstr>Unitrust &amp; Adjustment Statutes – 2012</vt:lpstr>
      <vt:lpstr>Unitrust &amp; Adjustment Statutes – 2012 (continued) </vt:lpstr>
      <vt:lpstr>Unitrust &amp; Adjustment Statutes – 2012 (continued)</vt:lpstr>
      <vt:lpstr>Demographic Trends</vt:lpstr>
      <vt:lpstr>State Budget Shortfalls 2012</vt:lpstr>
      <vt:lpstr>State Budget Shortfalls 2012 (continued)</vt:lpstr>
      <vt:lpstr>State Budget Shortfalls 2012 (continued)</vt:lpstr>
      <vt:lpstr>Navigating a Changing Tax Landscape</vt:lpstr>
      <vt:lpstr>Navigating a Changing Tax Landscape</vt:lpstr>
      <vt:lpstr>Navigating a Changing Tax Landscape</vt:lpstr>
      <vt:lpstr>Fiduciary Issues with Common Wealth Transfer Techniques </vt:lpstr>
      <vt:lpstr>Fiduciary Issues with Common Wealth Transfer Techniques  (continued)</vt:lpstr>
      <vt:lpstr>Demographic Trends</vt:lpstr>
      <vt:lpstr>Uniform State Trust Laws</vt:lpstr>
      <vt:lpstr>Demographic Trends</vt:lpstr>
      <vt:lpstr>Demographic Changes</vt:lpstr>
      <vt:lpstr>Echoes of a Changing Wealth Dialogue </vt:lpstr>
      <vt:lpstr>CHANGES IN TRUST DESIGN &amp; FIDUCIARY IMPLICATIONS</vt:lpstr>
      <vt:lpstr>Changes In Trust Design - Conventional Trust</vt:lpstr>
      <vt:lpstr>Changes In Trust Design - Bifurcated Trust </vt:lpstr>
      <vt:lpstr>Changes In Trust Design – Enterprise Trust</vt:lpstr>
      <vt:lpstr>Practical Issues with Dispersion of Fiduciary Responsibility </vt:lpstr>
      <vt:lpstr>Asset Concentrations and the Duty of Diversification</vt:lpstr>
      <vt:lpstr>Statutory and Judicial Pronouncements on Diversification </vt:lpstr>
      <vt:lpstr>Client Concerns About Diversification</vt:lpstr>
      <vt:lpstr>Reasons for Non-Diversification</vt:lpstr>
      <vt:lpstr>Retention Language</vt:lpstr>
      <vt:lpstr>Asset Concentrations:  Risk Management Process</vt:lpstr>
      <vt:lpstr>PowerPoint Presentation</vt:lpstr>
      <vt:lpstr>PowerPoint Presentation</vt:lpstr>
      <vt:lpstr>PowerPoint Presentation</vt:lpstr>
      <vt:lpstr>PowerPoint Presentation</vt:lpstr>
      <vt:lpstr>State Estate / Inheritance Tax Landscape – 2012</vt:lpstr>
      <vt:lpstr>State Estate / Inheritance Tax Landscape – 2011 (continued)</vt:lpstr>
      <vt:lpstr>State Estate / Inheritance Tax Landscape – 2011 (continued)</vt:lpstr>
      <vt:lpstr>Post-Mortem Perils in the Age of Decoupling </vt:lpstr>
      <vt:lpstr>Estate Planning Compromises to the Decoupling Dilemma </vt:lpstr>
      <vt:lpstr>Estate Planning Compromises to the Decoupling Dilemma (continued)</vt:lpstr>
      <vt:lpstr>Northern Trust Will and Trust Forms* </vt:lpstr>
      <vt:lpstr>Northern Trust Will and Trust Forms* (continued)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Trust</dc:title>
  <dc:subject>The freedom to focus on what really matters</dc:subject>
  <dc:creator>Phyllis V Roman</dc:creator>
  <cp:keywords>els2</cp:keywords>
  <cp:lastModifiedBy>Phyllis V Roman</cp:lastModifiedBy>
  <cp:revision>1525</cp:revision>
  <cp:lastPrinted>2012-10-18T19:52:46Z</cp:lastPrinted>
  <dcterms:created xsi:type="dcterms:W3CDTF">2003-09-17T20:58:25Z</dcterms:created>
  <dcterms:modified xsi:type="dcterms:W3CDTF">2012-11-21T17:59:26Z</dcterms:modified>
  <cp:category>Photo Library</cp:category>
</cp:coreProperties>
</file>