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50"/>
  </p:notesMasterIdLst>
  <p:handoutMasterIdLst>
    <p:handoutMasterId r:id="rId51"/>
  </p:handoutMasterIdLst>
  <p:sldIdLst>
    <p:sldId id="418" r:id="rId2"/>
    <p:sldId id="523" r:id="rId3"/>
    <p:sldId id="599" r:id="rId4"/>
    <p:sldId id="714" r:id="rId5"/>
    <p:sldId id="715" r:id="rId6"/>
    <p:sldId id="716" r:id="rId7"/>
    <p:sldId id="717" r:id="rId8"/>
    <p:sldId id="718" r:id="rId9"/>
    <p:sldId id="719" r:id="rId10"/>
    <p:sldId id="720" r:id="rId11"/>
    <p:sldId id="721" r:id="rId12"/>
    <p:sldId id="722" r:id="rId13"/>
    <p:sldId id="723" r:id="rId14"/>
    <p:sldId id="744" r:id="rId15"/>
    <p:sldId id="747" r:id="rId16"/>
    <p:sldId id="761" r:id="rId17"/>
    <p:sldId id="762" r:id="rId18"/>
    <p:sldId id="763" r:id="rId19"/>
    <p:sldId id="777" r:id="rId20"/>
    <p:sldId id="778" r:id="rId21"/>
    <p:sldId id="779" r:id="rId22"/>
    <p:sldId id="780" r:id="rId23"/>
    <p:sldId id="781" r:id="rId24"/>
    <p:sldId id="768" r:id="rId25"/>
    <p:sldId id="769" r:id="rId26"/>
    <p:sldId id="782" r:id="rId27"/>
    <p:sldId id="772" r:id="rId28"/>
    <p:sldId id="773" r:id="rId29"/>
    <p:sldId id="774" r:id="rId30"/>
    <p:sldId id="748" r:id="rId31"/>
    <p:sldId id="749" r:id="rId32"/>
    <p:sldId id="750" r:id="rId33"/>
    <p:sldId id="751" r:id="rId34"/>
    <p:sldId id="752" r:id="rId35"/>
    <p:sldId id="753" r:id="rId36"/>
    <p:sldId id="754" r:id="rId37"/>
    <p:sldId id="775" r:id="rId38"/>
    <p:sldId id="776" r:id="rId39"/>
    <p:sldId id="732" r:id="rId40"/>
    <p:sldId id="733" r:id="rId41"/>
    <p:sldId id="712" r:id="rId42"/>
    <p:sldId id="445" r:id="rId43"/>
    <p:sldId id="760" r:id="rId44"/>
    <p:sldId id="545" r:id="rId45"/>
    <p:sldId id="756" r:id="rId46"/>
    <p:sldId id="757" r:id="rId47"/>
    <p:sldId id="758" r:id="rId48"/>
    <p:sldId id="759" r:id="rId49"/>
  </p:sldIdLst>
  <p:sldSz cx="9144000" cy="6858000" type="letter"/>
  <p:notesSz cx="6934200" cy="92202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C95C4"/>
    <a:srgbClr val="095473"/>
    <a:srgbClr val="5F5F5F"/>
    <a:srgbClr val="006600"/>
    <a:srgbClr val="EAEAEA"/>
    <a:srgbClr val="FFCC00"/>
    <a:srgbClr val="CDCDCE"/>
    <a:srgbClr val="7C957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15" autoAdjust="0"/>
    <p:restoredTop sz="94660"/>
  </p:normalViewPr>
  <p:slideViewPr>
    <p:cSldViewPr>
      <p:cViewPr varScale="1">
        <p:scale>
          <a:sx n="108" d="100"/>
          <a:sy n="108" d="100"/>
        </p:scale>
        <p:origin x="-7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002"/>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06725" cy="4603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defTabSz="917575">
              <a:defRPr sz="1200" dirty="0"/>
            </a:lvl1pPr>
          </a:lstStyle>
          <a:p>
            <a:pPr>
              <a:defRPr/>
            </a:pPr>
            <a:endParaRPr lang="en-US"/>
          </a:p>
        </p:txBody>
      </p:sp>
      <p:sp>
        <p:nvSpPr>
          <p:cNvPr id="4099" name="Rectangle 3"/>
          <p:cNvSpPr>
            <a:spLocks noGrp="1" noChangeArrowheads="1"/>
          </p:cNvSpPr>
          <p:nvPr>
            <p:ph type="dt" sz="quarter" idx="1"/>
          </p:nvPr>
        </p:nvSpPr>
        <p:spPr bwMode="auto">
          <a:xfrm>
            <a:off x="3927475" y="0"/>
            <a:ext cx="3006725" cy="4603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defTabSz="917575">
              <a:defRPr sz="1200" dirty="0"/>
            </a:lvl1pPr>
          </a:lstStyle>
          <a:p>
            <a:pPr>
              <a:defRPr/>
            </a:pPr>
            <a:endParaRPr lang="en-US"/>
          </a:p>
        </p:txBody>
      </p:sp>
      <p:sp>
        <p:nvSpPr>
          <p:cNvPr id="4100" name="Rectangle 4"/>
          <p:cNvSpPr>
            <a:spLocks noGrp="1" noChangeArrowheads="1"/>
          </p:cNvSpPr>
          <p:nvPr>
            <p:ph type="ftr" sz="quarter" idx="2"/>
          </p:nvPr>
        </p:nvSpPr>
        <p:spPr bwMode="auto">
          <a:xfrm>
            <a:off x="0" y="8759825"/>
            <a:ext cx="3006725" cy="460375"/>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defTabSz="917575">
              <a:defRPr sz="1200" dirty="0"/>
            </a:lvl1pPr>
          </a:lstStyle>
          <a:p>
            <a:pPr>
              <a:defRPr/>
            </a:pPr>
            <a:endParaRPr lang="en-US"/>
          </a:p>
        </p:txBody>
      </p:sp>
      <p:sp>
        <p:nvSpPr>
          <p:cNvPr id="4101" name="Rectangle 5"/>
          <p:cNvSpPr>
            <a:spLocks noGrp="1" noChangeArrowheads="1"/>
          </p:cNvSpPr>
          <p:nvPr>
            <p:ph type="sldNum" sz="quarter" idx="3"/>
          </p:nvPr>
        </p:nvSpPr>
        <p:spPr bwMode="auto">
          <a:xfrm>
            <a:off x="3927475" y="8759825"/>
            <a:ext cx="3006725" cy="460375"/>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defTabSz="917575">
              <a:defRPr sz="1200"/>
            </a:lvl1pPr>
          </a:lstStyle>
          <a:p>
            <a:pPr>
              <a:defRPr/>
            </a:pPr>
            <a:fld id="{44B5C598-141B-4129-B7EF-19128AE290B3}"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06725" cy="4603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defTabSz="917575">
              <a:defRPr sz="1200" dirty="0"/>
            </a:lvl1pPr>
          </a:lstStyle>
          <a:p>
            <a:pPr>
              <a:defRPr/>
            </a:pPr>
            <a:endParaRPr lang="en-US"/>
          </a:p>
        </p:txBody>
      </p:sp>
      <p:sp>
        <p:nvSpPr>
          <p:cNvPr id="3075" name="Rectangle 3"/>
          <p:cNvSpPr>
            <a:spLocks noGrp="1" noChangeArrowheads="1"/>
          </p:cNvSpPr>
          <p:nvPr>
            <p:ph type="dt" idx="1"/>
          </p:nvPr>
        </p:nvSpPr>
        <p:spPr bwMode="auto">
          <a:xfrm>
            <a:off x="3927475" y="0"/>
            <a:ext cx="3006725" cy="4603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defTabSz="917575">
              <a:defRPr sz="1200" dirty="0"/>
            </a:lvl1pPr>
          </a:lstStyle>
          <a:p>
            <a:pPr>
              <a:defRPr/>
            </a:pPr>
            <a:endParaRPr lang="en-US"/>
          </a:p>
        </p:txBody>
      </p:sp>
      <p:sp>
        <p:nvSpPr>
          <p:cNvPr id="8196" name="Rectangle 4"/>
          <p:cNvSpPr>
            <a:spLocks noGrp="1" noRot="1" noChangeAspect="1" noChangeArrowheads="1" noTextEdit="1"/>
          </p:cNvSpPr>
          <p:nvPr>
            <p:ph type="sldImg" idx="2"/>
          </p:nvPr>
        </p:nvSpPr>
        <p:spPr bwMode="auto">
          <a:xfrm>
            <a:off x="1166813" y="693738"/>
            <a:ext cx="4603750" cy="3452812"/>
          </a:xfrm>
          <a:prstGeom prst="rect">
            <a:avLst/>
          </a:prstGeom>
          <a:noFill/>
          <a:ln w="12700">
            <a:solidFill>
              <a:srgbClr val="000000"/>
            </a:solidFill>
            <a:miter lim="800000"/>
            <a:headEnd/>
            <a:tailEnd/>
          </a:ln>
        </p:spPr>
      </p:sp>
      <p:sp>
        <p:nvSpPr>
          <p:cNvPr id="3077" name="Rectangle 5"/>
          <p:cNvSpPr>
            <a:spLocks noGrp="1" noChangeArrowheads="1"/>
          </p:cNvSpPr>
          <p:nvPr>
            <p:ph type="body" sz="quarter" idx="3"/>
          </p:nvPr>
        </p:nvSpPr>
        <p:spPr bwMode="auto">
          <a:xfrm>
            <a:off x="923925" y="4378325"/>
            <a:ext cx="5086350" cy="414972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759825"/>
            <a:ext cx="3006725" cy="460375"/>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defTabSz="917575">
              <a:defRPr sz="1200" dirty="0"/>
            </a:lvl1pPr>
          </a:lstStyle>
          <a:p>
            <a:pPr>
              <a:defRPr/>
            </a:pPr>
            <a:endParaRPr lang="en-US"/>
          </a:p>
        </p:txBody>
      </p:sp>
      <p:sp>
        <p:nvSpPr>
          <p:cNvPr id="3079" name="Rectangle 7"/>
          <p:cNvSpPr>
            <a:spLocks noGrp="1" noChangeArrowheads="1"/>
          </p:cNvSpPr>
          <p:nvPr>
            <p:ph type="sldNum" sz="quarter" idx="5"/>
          </p:nvPr>
        </p:nvSpPr>
        <p:spPr bwMode="auto">
          <a:xfrm>
            <a:off x="3927475" y="8759825"/>
            <a:ext cx="3006725" cy="460375"/>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defTabSz="917575">
              <a:defRPr sz="1200"/>
            </a:lvl1pPr>
          </a:lstStyle>
          <a:p>
            <a:pPr>
              <a:defRPr/>
            </a:pPr>
            <a:fld id="{DB08D619-457A-427A-A16E-8170AF83BCEE}"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7"/>
          <p:cNvSpPr>
            <a:spLocks noGrp="1" noChangeArrowheads="1"/>
          </p:cNvSpPr>
          <p:nvPr>
            <p:ph type="sldNum" sz="quarter" idx="5"/>
          </p:nvPr>
        </p:nvSpPr>
        <p:spPr>
          <a:noFill/>
        </p:spPr>
        <p:txBody>
          <a:bodyPr/>
          <a:lstStyle/>
          <a:p>
            <a:fld id="{6F8B107C-05CE-4B08-8CEA-66D7E39C4AA0}" type="slidenum">
              <a:rPr lang="en-US" smtClean="0"/>
              <a:pPr/>
              <a:t>0</a:t>
            </a:fld>
            <a:endParaRPr lang="en-US" smtClean="0"/>
          </a:p>
        </p:txBody>
      </p:sp>
      <p:sp>
        <p:nvSpPr>
          <p:cNvPr id="11266" name="Rectangle 2"/>
          <p:cNvSpPr>
            <a:spLocks noGrp="1" noRot="1" noChangeAspect="1" noChangeArrowheads="1" noTextEdit="1"/>
          </p:cNvSpPr>
          <p:nvPr>
            <p:ph type="sldImg"/>
          </p:nvPr>
        </p:nvSpPr>
        <p:spPr>
          <a:xfrm>
            <a:off x="1184275" y="722313"/>
            <a:ext cx="4565650" cy="3424237"/>
          </a:xfrm>
          <a:ln cap="flat">
            <a:solidFill>
              <a:schemeClr val="tx1"/>
            </a:solidFill>
          </a:ln>
        </p:spPr>
      </p:sp>
      <p:sp>
        <p:nvSpPr>
          <p:cNvPr id="11267" name="Rectangle 3"/>
          <p:cNvSpPr>
            <a:spLocks noGrp="1" noChangeArrowheads="1"/>
          </p:cNvSpPr>
          <p:nvPr>
            <p:ph type="body" idx="1"/>
          </p:nvPr>
        </p:nvSpPr>
        <p:spPr>
          <a:xfrm>
            <a:off x="923925" y="4378325"/>
            <a:ext cx="5084763" cy="4149725"/>
          </a:xfrm>
          <a:noFill/>
          <a:ln/>
        </p:spPr>
        <p:txBody>
          <a:bodyPr/>
          <a:lstStyle/>
          <a:p>
            <a:pPr eaLnBrk="1" hangingPunct="1"/>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p:spPr>
        <p:txBody>
          <a:bodyPr/>
          <a:lstStyle/>
          <a:p>
            <a:pPr defTabSz="914400"/>
            <a:fld id="{C930366D-0FB9-4D2D-A302-4994B1D16830}" type="slidenum">
              <a:rPr lang="en-US" smtClean="0"/>
              <a:pPr defTabSz="914400"/>
              <a:t>30</a:t>
            </a:fld>
            <a:endParaRPr lang="en-US" smtClean="0"/>
          </a:p>
        </p:txBody>
      </p:sp>
      <p:sp>
        <p:nvSpPr>
          <p:cNvPr id="51202" name="Rectangle 2"/>
          <p:cNvSpPr>
            <a:spLocks noGrp="1" noRot="1" noChangeAspect="1" noChangeArrowheads="1" noTextEdit="1"/>
          </p:cNvSpPr>
          <p:nvPr>
            <p:ph type="sldImg"/>
          </p:nvPr>
        </p:nvSpPr>
        <p:spPr>
          <a:xfrm>
            <a:off x="1187450" y="722313"/>
            <a:ext cx="4565650" cy="3424237"/>
          </a:xfrm>
          <a:ln cap="flat">
            <a:solidFill>
              <a:schemeClr val="tx1"/>
            </a:solidFill>
          </a:ln>
        </p:spPr>
      </p:sp>
      <p:sp>
        <p:nvSpPr>
          <p:cNvPr id="51203" name="Rectangle 3"/>
          <p:cNvSpPr>
            <a:spLocks noGrp="1" noChangeArrowheads="1"/>
          </p:cNvSpPr>
          <p:nvPr>
            <p:ph type="body" idx="1"/>
          </p:nvPr>
        </p:nvSpPr>
        <p:spPr>
          <a:xfrm>
            <a:off x="922338" y="4378325"/>
            <a:ext cx="5087937" cy="4148138"/>
          </a:xfrm>
          <a:noFill/>
          <a:ln/>
        </p:spPr>
        <p:txBody>
          <a:bodyPr lIns="92009" tIns="46005" rIns="92009" bIns="46005"/>
          <a:lstStyle/>
          <a:p>
            <a:pPr eaLnBrk="1" hangingPunct="1"/>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a:spLocks noGrp="1" noChangeArrowheads="1"/>
          </p:cNvSpPr>
          <p:nvPr>
            <p:ph type="sldNum" sz="quarter" idx="5"/>
          </p:nvPr>
        </p:nvSpPr>
        <p:spPr>
          <a:noFill/>
        </p:spPr>
        <p:txBody>
          <a:bodyPr/>
          <a:lstStyle/>
          <a:p>
            <a:fld id="{ABFD0A5F-1CB9-4EE0-99F5-CA6A0DB66676}" type="slidenum">
              <a:rPr lang="en-US" smtClean="0"/>
              <a:pPr/>
              <a:t>33</a:t>
            </a:fld>
            <a:endParaRPr lang="en-US" smtClean="0"/>
          </a:p>
        </p:txBody>
      </p:sp>
      <p:sp>
        <p:nvSpPr>
          <p:cNvPr id="55298" name="Rectangle 2"/>
          <p:cNvSpPr>
            <a:spLocks noGrp="1" noRot="1" noChangeAspect="1" noChangeArrowheads="1" noTextEdit="1"/>
          </p:cNvSpPr>
          <p:nvPr>
            <p:ph type="sldImg"/>
          </p:nvPr>
        </p:nvSpPr>
        <p:spPr>
          <a:xfrm>
            <a:off x="1184275" y="720725"/>
            <a:ext cx="4567238" cy="3425825"/>
          </a:xfrm>
          <a:ln cap="flat">
            <a:solidFill>
              <a:schemeClr val="tx1"/>
            </a:solidFill>
          </a:ln>
        </p:spPr>
      </p:sp>
      <p:sp>
        <p:nvSpPr>
          <p:cNvPr id="55299" name="Rectangle 3"/>
          <p:cNvSpPr>
            <a:spLocks noGrp="1" noChangeArrowheads="1"/>
          </p:cNvSpPr>
          <p:nvPr>
            <p:ph type="body" idx="1"/>
          </p:nvPr>
        </p:nvSpPr>
        <p:spPr>
          <a:xfrm>
            <a:off x="923925" y="4378325"/>
            <a:ext cx="5084763" cy="4146550"/>
          </a:xfrm>
          <a:noFill/>
          <a:ln/>
        </p:spPr>
        <p:txBody>
          <a:bodyPr/>
          <a:lstStyle/>
          <a:p>
            <a:pPr eaLnBrk="1" hangingPunct="1"/>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a:noFill/>
        </p:spPr>
        <p:txBody>
          <a:bodyPr/>
          <a:lstStyle/>
          <a:p>
            <a:fld id="{64429EE5-767D-49B9-BC3B-081E9E5FEC55}" type="slidenum">
              <a:rPr lang="en-US" smtClean="0"/>
              <a:pPr/>
              <a:t>41</a:t>
            </a:fld>
            <a:endParaRPr lang="en-US" smtClean="0"/>
          </a:p>
        </p:txBody>
      </p:sp>
      <p:sp>
        <p:nvSpPr>
          <p:cNvPr id="64514" name="Rectangle 2"/>
          <p:cNvSpPr>
            <a:spLocks noGrp="1" noRot="1" noChangeAspect="1" noChangeArrowheads="1" noTextEdit="1"/>
          </p:cNvSpPr>
          <p:nvPr>
            <p:ph type="sldImg"/>
          </p:nvPr>
        </p:nvSpPr>
        <p:spPr>
          <a:xfrm>
            <a:off x="1184275" y="720725"/>
            <a:ext cx="4567238" cy="3425825"/>
          </a:xfrm>
          <a:ln/>
        </p:spPr>
      </p:sp>
      <p:sp>
        <p:nvSpPr>
          <p:cNvPr id="64515" name="Rectangle 3"/>
          <p:cNvSpPr>
            <a:spLocks noGrp="1" noChangeArrowheads="1"/>
          </p:cNvSpPr>
          <p:nvPr>
            <p:ph type="body" idx="1"/>
          </p:nvPr>
        </p:nvSpPr>
        <p:spPr>
          <a:xfrm>
            <a:off x="923925" y="4378325"/>
            <a:ext cx="5084763" cy="4146550"/>
          </a:xfrm>
          <a:noFill/>
          <a:ln/>
        </p:spPr>
        <p:txBody>
          <a:bodyPr/>
          <a:lstStyle/>
          <a:p>
            <a:pPr eaLnBrk="1" hangingPunct="1"/>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p:spPr>
        <p:txBody>
          <a:bodyPr/>
          <a:lstStyle/>
          <a:p>
            <a:fld id="{A1EE1269-E0A9-495A-AAE8-6A78A0E7438C}" type="slidenum">
              <a:rPr lang="en-US" smtClean="0"/>
              <a:pPr/>
              <a:t>43</a:t>
            </a:fld>
            <a:endParaRPr lang="en-US" smtClean="0"/>
          </a:p>
        </p:txBody>
      </p:sp>
      <p:sp>
        <p:nvSpPr>
          <p:cNvPr id="67586" name="Rectangle 2"/>
          <p:cNvSpPr>
            <a:spLocks noGrp="1" noRot="1" noChangeAspect="1" noChangeArrowheads="1" noTextEdit="1"/>
          </p:cNvSpPr>
          <p:nvPr>
            <p:ph type="sldImg"/>
          </p:nvPr>
        </p:nvSpPr>
        <p:spPr>
          <a:xfrm>
            <a:off x="1184275" y="720725"/>
            <a:ext cx="4567238" cy="3425825"/>
          </a:xfrm>
          <a:ln/>
        </p:spPr>
      </p:sp>
      <p:sp>
        <p:nvSpPr>
          <p:cNvPr id="67587" name="Rectangle 3"/>
          <p:cNvSpPr>
            <a:spLocks noGrp="1" noChangeArrowheads="1"/>
          </p:cNvSpPr>
          <p:nvPr>
            <p:ph type="body" idx="1"/>
          </p:nvPr>
        </p:nvSpPr>
        <p:spPr>
          <a:xfrm>
            <a:off x="923925" y="4378325"/>
            <a:ext cx="5084763" cy="4146550"/>
          </a:xfrm>
          <a:noFill/>
          <a:ln/>
        </p:spPr>
        <p:txBody>
          <a:bodyPr/>
          <a:lstStyle/>
          <a:p>
            <a:pPr eaLnBrk="1" hangingPunct="1"/>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7"/>
          <p:cNvSpPr>
            <a:spLocks noGrp="1" noChangeArrowheads="1"/>
          </p:cNvSpPr>
          <p:nvPr>
            <p:ph type="sldNum" sz="quarter" idx="5"/>
          </p:nvPr>
        </p:nvSpPr>
        <p:spPr>
          <a:noFill/>
        </p:spPr>
        <p:txBody>
          <a:bodyPr/>
          <a:lstStyle/>
          <a:p>
            <a:pPr defTabSz="909638"/>
            <a:fld id="{8FB0BDD4-6CCA-4383-8642-C35763F14B38}" type="slidenum">
              <a:rPr lang="en-US" smtClean="0"/>
              <a:pPr defTabSz="909638"/>
              <a:t>44</a:t>
            </a:fld>
            <a:endParaRPr lang="en-US" smtClean="0"/>
          </a:p>
        </p:txBody>
      </p:sp>
      <p:sp>
        <p:nvSpPr>
          <p:cNvPr id="69634" name="Rectangle 2"/>
          <p:cNvSpPr>
            <a:spLocks noGrp="1" noRot="1" noChangeAspect="1" noChangeArrowheads="1" noTextEdit="1"/>
          </p:cNvSpPr>
          <p:nvPr>
            <p:ph type="sldImg"/>
          </p:nvPr>
        </p:nvSpPr>
        <p:spPr>
          <a:xfrm>
            <a:off x="1187450" y="722313"/>
            <a:ext cx="4565650" cy="3424237"/>
          </a:xfrm>
          <a:ln/>
        </p:spPr>
      </p:sp>
      <p:sp>
        <p:nvSpPr>
          <p:cNvPr id="69635" name="Rectangle 3"/>
          <p:cNvSpPr>
            <a:spLocks noGrp="1" noChangeArrowheads="1"/>
          </p:cNvSpPr>
          <p:nvPr>
            <p:ph type="body" idx="1"/>
          </p:nvPr>
        </p:nvSpPr>
        <p:spPr>
          <a:xfrm>
            <a:off x="922338" y="4378325"/>
            <a:ext cx="5087937" cy="4149725"/>
          </a:xfrm>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7"/>
          <p:cNvSpPr>
            <a:spLocks noGrp="1" noChangeArrowheads="1"/>
          </p:cNvSpPr>
          <p:nvPr>
            <p:ph type="sldNum" sz="quarter" idx="5"/>
          </p:nvPr>
        </p:nvSpPr>
        <p:spPr>
          <a:noFill/>
        </p:spPr>
        <p:txBody>
          <a:bodyPr/>
          <a:lstStyle/>
          <a:p>
            <a:pPr defTabSz="909638"/>
            <a:fld id="{BEB46D45-EAE7-4677-AFEE-814759612B95}" type="slidenum">
              <a:rPr lang="en-US" smtClean="0"/>
              <a:pPr defTabSz="909638"/>
              <a:t>45</a:t>
            </a:fld>
            <a:endParaRPr lang="en-US" smtClean="0"/>
          </a:p>
        </p:txBody>
      </p:sp>
      <p:sp>
        <p:nvSpPr>
          <p:cNvPr id="71682" name="Rectangle 2"/>
          <p:cNvSpPr>
            <a:spLocks noGrp="1" noRot="1" noChangeAspect="1" noChangeArrowheads="1" noTextEdit="1"/>
          </p:cNvSpPr>
          <p:nvPr>
            <p:ph type="sldImg"/>
          </p:nvPr>
        </p:nvSpPr>
        <p:spPr>
          <a:xfrm>
            <a:off x="1192213" y="722313"/>
            <a:ext cx="4560887" cy="3422650"/>
          </a:xfrm>
          <a:ln/>
        </p:spPr>
      </p:sp>
      <p:sp>
        <p:nvSpPr>
          <p:cNvPr id="71683" name="Rectangle 3"/>
          <p:cNvSpPr>
            <a:spLocks noGrp="1" noChangeArrowheads="1"/>
          </p:cNvSpPr>
          <p:nvPr>
            <p:ph type="body" idx="1"/>
          </p:nvPr>
        </p:nvSpPr>
        <p:spPr>
          <a:xfrm>
            <a:off x="925513" y="4378325"/>
            <a:ext cx="5081587" cy="4151313"/>
          </a:xfrm>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7"/>
          <p:cNvSpPr>
            <a:spLocks noGrp="1" noChangeArrowheads="1"/>
          </p:cNvSpPr>
          <p:nvPr>
            <p:ph type="sldNum" sz="quarter" idx="5"/>
          </p:nvPr>
        </p:nvSpPr>
        <p:spPr>
          <a:noFill/>
        </p:spPr>
        <p:txBody>
          <a:bodyPr/>
          <a:lstStyle/>
          <a:p>
            <a:pPr defTabSz="909638"/>
            <a:fld id="{55095690-F2A9-4777-B249-A9B458876710}" type="slidenum">
              <a:rPr lang="en-US" smtClean="0"/>
              <a:pPr defTabSz="909638"/>
              <a:t>46</a:t>
            </a:fld>
            <a:endParaRPr lang="en-US" smtClean="0"/>
          </a:p>
        </p:txBody>
      </p:sp>
      <p:sp>
        <p:nvSpPr>
          <p:cNvPr id="73730" name="Rectangle 2"/>
          <p:cNvSpPr>
            <a:spLocks noGrp="1" noRot="1" noChangeAspect="1" noChangeArrowheads="1" noTextEdit="1"/>
          </p:cNvSpPr>
          <p:nvPr>
            <p:ph type="sldImg"/>
          </p:nvPr>
        </p:nvSpPr>
        <p:spPr>
          <a:xfrm>
            <a:off x="1187450" y="722313"/>
            <a:ext cx="4565650" cy="3424237"/>
          </a:xfrm>
          <a:ln/>
        </p:spPr>
      </p:sp>
      <p:sp>
        <p:nvSpPr>
          <p:cNvPr id="73731" name="Rectangle 3"/>
          <p:cNvSpPr>
            <a:spLocks noGrp="1" noChangeArrowheads="1"/>
          </p:cNvSpPr>
          <p:nvPr>
            <p:ph type="body" idx="1"/>
          </p:nvPr>
        </p:nvSpPr>
        <p:spPr>
          <a:xfrm>
            <a:off x="922338" y="4378325"/>
            <a:ext cx="5087937" cy="4149725"/>
          </a:xfrm>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7"/>
          <p:cNvSpPr>
            <a:spLocks noGrp="1" noChangeArrowheads="1"/>
          </p:cNvSpPr>
          <p:nvPr>
            <p:ph type="sldNum" sz="quarter" idx="5"/>
          </p:nvPr>
        </p:nvSpPr>
        <p:spPr>
          <a:noFill/>
        </p:spPr>
        <p:txBody>
          <a:bodyPr/>
          <a:lstStyle/>
          <a:p>
            <a:pPr defTabSz="903288"/>
            <a:fld id="{4ACCCFEC-F230-4324-B3CA-EB3C2294A303}" type="slidenum">
              <a:rPr lang="en-US" smtClean="0"/>
              <a:pPr defTabSz="903288"/>
              <a:t>47</a:t>
            </a:fld>
            <a:endParaRPr lang="en-US" smtClean="0"/>
          </a:p>
        </p:txBody>
      </p:sp>
      <p:sp>
        <p:nvSpPr>
          <p:cNvPr id="75778" name="Rectangle 2"/>
          <p:cNvSpPr>
            <a:spLocks noGrp="1" noRot="1" noChangeAspect="1" noChangeArrowheads="1" noTextEdit="1"/>
          </p:cNvSpPr>
          <p:nvPr>
            <p:ph type="sldImg"/>
          </p:nvPr>
        </p:nvSpPr>
        <p:spPr>
          <a:xfrm>
            <a:off x="1189038" y="727075"/>
            <a:ext cx="4559300" cy="3419475"/>
          </a:xfrm>
          <a:ln cap="flat">
            <a:solidFill>
              <a:schemeClr val="tx1"/>
            </a:solidFill>
          </a:ln>
        </p:spPr>
      </p:sp>
      <p:sp>
        <p:nvSpPr>
          <p:cNvPr id="75779" name="Rectangle 3"/>
          <p:cNvSpPr>
            <a:spLocks noGrp="1" noChangeArrowheads="1"/>
          </p:cNvSpPr>
          <p:nvPr>
            <p:ph type="body" idx="1"/>
          </p:nvPr>
        </p:nvSpPr>
        <p:spPr>
          <a:xfrm>
            <a:off x="923925" y="4378325"/>
            <a:ext cx="5084763" cy="4151313"/>
          </a:xfrm>
          <a:noFill/>
          <a:ln/>
        </p:spPr>
        <p:txBody>
          <a:bodyPr lIns="93380" tIns="46690" rIns="93380" bIns="46690"/>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7"/>
          <p:cNvSpPr>
            <a:spLocks noGrp="1" noChangeArrowheads="1"/>
          </p:cNvSpPr>
          <p:nvPr>
            <p:ph type="sldNum" sz="quarter" idx="5"/>
          </p:nvPr>
        </p:nvSpPr>
        <p:spPr>
          <a:noFill/>
        </p:spPr>
        <p:txBody>
          <a:bodyPr/>
          <a:lstStyle/>
          <a:p>
            <a:fld id="{DBB6F321-B12A-4E0D-8297-69BF666AAFFF}" type="slidenum">
              <a:rPr lang="en-US" smtClean="0"/>
              <a:pPr/>
              <a:t>1</a:t>
            </a:fld>
            <a:endParaRPr lang="en-US" smtClean="0"/>
          </a:p>
        </p:txBody>
      </p:sp>
      <p:sp>
        <p:nvSpPr>
          <p:cNvPr id="13314" name="Rectangle 2"/>
          <p:cNvSpPr>
            <a:spLocks noGrp="1" noRot="1" noChangeAspect="1" noChangeArrowheads="1" noTextEdit="1"/>
          </p:cNvSpPr>
          <p:nvPr>
            <p:ph type="sldImg"/>
          </p:nvPr>
        </p:nvSpPr>
        <p:spPr>
          <a:xfrm>
            <a:off x="1189038" y="723900"/>
            <a:ext cx="4564062" cy="3422650"/>
          </a:xfrm>
          <a:ln cap="flat"/>
        </p:spPr>
      </p:sp>
      <p:sp>
        <p:nvSpPr>
          <p:cNvPr id="13315" name="Rectangle 3"/>
          <p:cNvSpPr>
            <a:spLocks noGrp="1" noChangeArrowheads="1"/>
          </p:cNvSpPr>
          <p:nvPr>
            <p:ph type="body" idx="1"/>
          </p:nvPr>
        </p:nvSpPr>
        <p:spPr>
          <a:xfrm>
            <a:off x="925513" y="4381500"/>
            <a:ext cx="5081587" cy="4143375"/>
          </a:xfrm>
          <a:solidFill>
            <a:srgbClr val="FFFFFF"/>
          </a:solidFill>
          <a:ln w="12700" cap="flat">
            <a:solidFill>
              <a:srgbClr val="000000"/>
            </a:solidFill>
          </a:ln>
        </p:spPr>
        <p:txBody>
          <a:bodyPr lIns="90488" rIns="90488"/>
          <a:lstStyle/>
          <a:p>
            <a:pPr defTabSz="908050" eaLnBrk="1" hangingPunct="1"/>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fld id="{EFF7CF89-83C7-4A60-88BC-B740C234B529}" type="slidenum">
              <a:rPr lang="en-US" smtClean="0"/>
              <a:pPr/>
              <a:t>2</a:t>
            </a:fld>
            <a:endParaRPr lang="en-US" smtClean="0"/>
          </a:p>
        </p:txBody>
      </p:sp>
      <p:sp>
        <p:nvSpPr>
          <p:cNvPr id="15362" name="Rectangle 2"/>
          <p:cNvSpPr>
            <a:spLocks noGrp="1" noRot="1" noChangeAspect="1" noChangeArrowheads="1" noTextEdit="1"/>
          </p:cNvSpPr>
          <p:nvPr>
            <p:ph type="sldImg"/>
          </p:nvPr>
        </p:nvSpPr>
        <p:spPr>
          <a:xfrm>
            <a:off x="1184275" y="720725"/>
            <a:ext cx="4567238" cy="3425825"/>
          </a:xfrm>
          <a:ln cap="flat">
            <a:solidFill>
              <a:schemeClr val="tx1"/>
            </a:solidFill>
          </a:ln>
        </p:spPr>
      </p:sp>
      <p:sp>
        <p:nvSpPr>
          <p:cNvPr id="15363" name="Rectangle 3"/>
          <p:cNvSpPr>
            <a:spLocks noGrp="1" noChangeArrowheads="1"/>
          </p:cNvSpPr>
          <p:nvPr>
            <p:ph type="body" idx="1"/>
          </p:nvPr>
        </p:nvSpPr>
        <p:spPr>
          <a:xfrm>
            <a:off x="923925" y="4378325"/>
            <a:ext cx="5084763" cy="4146550"/>
          </a:xfrm>
          <a:noFill/>
          <a:ln/>
        </p:spPr>
        <p:txBody>
          <a:bodyPr/>
          <a:lstStyle/>
          <a:p>
            <a:pPr eaLnBrk="1" hangingPunct="1"/>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481752F0-2469-40DF-BC9D-45D63BD7473D}" type="slidenum">
              <a:rPr lang="en-US" smtClean="0"/>
              <a:pPr/>
              <a:t>4</a:t>
            </a:fld>
            <a:endParaRPr lang="en-US" smtClean="0"/>
          </a:p>
        </p:txBody>
      </p:sp>
      <p:sp>
        <p:nvSpPr>
          <p:cNvPr id="18434" name="Rectangle 2"/>
          <p:cNvSpPr>
            <a:spLocks noGrp="1" noRot="1" noChangeAspect="1" noChangeArrowheads="1" noTextEdit="1"/>
          </p:cNvSpPr>
          <p:nvPr>
            <p:ph type="sldImg"/>
          </p:nvPr>
        </p:nvSpPr>
        <p:spPr>
          <a:xfrm>
            <a:off x="1189038" y="722313"/>
            <a:ext cx="4567237" cy="3425825"/>
          </a:xfrm>
          <a:ln cap="flat">
            <a:solidFill>
              <a:schemeClr val="tx1"/>
            </a:solidFill>
          </a:ln>
        </p:spPr>
      </p:sp>
      <p:sp>
        <p:nvSpPr>
          <p:cNvPr id="18435" name="Rectangle 3"/>
          <p:cNvSpPr>
            <a:spLocks noGrp="1" noChangeArrowheads="1"/>
          </p:cNvSpPr>
          <p:nvPr>
            <p:ph type="body" idx="1"/>
          </p:nvPr>
        </p:nvSpPr>
        <p:spPr>
          <a:xfrm>
            <a:off x="925513" y="4381500"/>
            <a:ext cx="5081587" cy="4146550"/>
          </a:xfrm>
          <a:noFill/>
          <a:ln/>
        </p:spPr>
        <p:txBody>
          <a:bodyPr lIns="89776" tIns="45676" rIns="89776" bIns="45676"/>
          <a:lstStyle/>
          <a:p>
            <a:pPr defTabSz="898525"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7165C41B-4E04-4CBE-837F-8C311C1A265B}" type="slidenum">
              <a:rPr lang="en-US" smtClean="0"/>
              <a:pPr/>
              <a:t>5</a:t>
            </a:fld>
            <a:endParaRPr lang="en-US" smtClean="0"/>
          </a:p>
        </p:txBody>
      </p:sp>
      <p:sp>
        <p:nvSpPr>
          <p:cNvPr id="20482" name="Rectangle 2"/>
          <p:cNvSpPr>
            <a:spLocks noGrp="1" noRot="1" noChangeAspect="1" noChangeArrowheads="1" noTextEdit="1"/>
          </p:cNvSpPr>
          <p:nvPr>
            <p:ph type="sldImg"/>
          </p:nvPr>
        </p:nvSpPr>
        <p:spPr>
          <a:xfrm>
            <a:off x="1187450" y="722313"/>
            <a:ext cx="4567238" cy="3425825"/>
          </a:xfrm>
          <a:ln cap="flat">
            <a:solidFill>
              <a:schemeClr val="tx1"/>
            </a:solidFill>
          </a:ln>
        </p:spPr>
      </p:sp>
      <p:sp>
        <p:nvSpPr>
          <p:cNvPr id="20483" name="Rectangle 3"/>
          <p:cNvSpPr>
            <a:spLocks noGrp="1" noChangeArrowheads="1"/>
          </p:cNvSpPr>
          <p:nvPr>
            <p:ph type="body" idx="1"/>
          </p:nvPr>
        </p:nvSpPr>
        <p:spPr>
          <a:xfrm>
            <a:off x="923925" y="4381500"/>
            <a:ext cx="5084763" cy="4146550"/>
          </a:xfrm>
          <a:noFill/>
          <a:ln/>
        </p:spPr>
        <p:txBody>
          <a:bodyPr lIns="90447" tIns="46017" rIns="90447" bIns="46017"/>
          <a:lstStyle/>
          <a:p>
            <a:pPr defTabSz="911225"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p:spPr>
        <p:txBody>
          <a:bodyPr/>
          <a:lstStyle/>
          <a:p>
            <a:fld id="{9E1D95B9-DB00-4671-904F-365FC39C97C6}" type="slidenum">
              <a:rPr lang="en-US" smtClean="0"/>
              <a:pPr/>
              <a:t>6</a:t>
            </a:fld>
            <a:endParaRPr lang="en-US" smtClean="0"/>
          </a:p>
        </p:txBody>
      </p:sp>
      <p:sp>
        <p:nvSpPr>
          <p:cNvPr id="22530" name="Rectangle 2"/>
          <p:cNvSpPr>
            <a:spLocks noGrp="1" noRot="1" noChangeAspect="1" noChangeArrowheads="1" noTextEdit="1"/>
          </p:cNvSpPr>
          <p:nvPr>
            <p:ph type="sldImg"/>
          </p:nvPr>
        </p:nvSpPr>
        <p:spPr>
          <a:xfrm>
            <a:off x="1187450" y="722313"/>
            <a:ext cx="4567238" cy="3425825"/>
          </a:xfrm>
          <a:ln cap="flat">
            <a:solidFill>
              <a:schemeClr val="tx1"/>
            </a:solidFill>
          </a:ln>
        </p:spPr>
      </p:sp>
      <p:sp>
        <p:nvSpPr>
          <p:cNvPr id="22531" name="Rectangle 3"/>
          <p:cNvSpPr>
            <a:spLocks noGrp="1" noChangeArrowheads="1"/>
          </p:cNvSpPr>
          <p:nvPr>
            <p:ph type="body" idx="1"/>
          </p:nvPr>
        </p:nvSpPr>
        <p:spPr>
          <a:xfrm>
            <a:off x="923925" y="4381500"/>
            <a:ext cx="5084763" cy="4146550"/>
          </a:xfrm>
          <a:noFill/>
          <a:ln/>
        </p:spPr>
        <p:txBody>
          <a:bodyPr lIns="90447" tIns="46017" rIns="90447" bIns="46017"/>
          <a:lstStyle/>
          <a:p>
            <a:pPr defTabSz="908050"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p:spPr>
        <p:txBody>
          <a:bodyPr/>
          <a:lstStyle/>
          <a:p>
            <a:fld id="{2061F6BB-48CF-445E-B0EF-CF545CBA0EF1}" type="slidenum">
              <a:rPr lang="en-US" smtClean="0"/>
              <a:pPr/>
              <a:t>8</a:t>
            </a:fld>
            <a:endParaRPr lang="en-US" smtClean="0"/>
          </a:p>
        </p:txBody>
      </p:sp>
      <p:sp>
        <p:nvSpPr>
          <p:cNvPr id="25602" name="Rectangle 2"/>
          <p:cNvSpPr>
            <a:spLocks noGrp="1" noRot="1" noChangeAspect="1" noChangeArrowheads="1" noTextEdit="1"/>
          </p:cNvSpPr>
          <p:nvPr>
            <p:ph type="sldImg"/>
          </p:nvPr>
        </p:nvSpPr>
        <p:spPr>
          <a:xfrm>
            <a:off x="1184275" y="720725"/>
            <a:ext cx="4567238" cy="3425825"/>
          </a:xfrm>
          <a:ln cap="flat">
            <a:solidFill>
              <a:schemeClr val="tx1"/>
            </a:solidFill>
          </a:ln>
        </p:spPr>
      </p:sp>
      <p:sp>
        <p:nvSpPr>
          <p:cNvPr id="25603" name="Rectangle 3"/>
          <p:cNvSpPr>
            <a:spLocks noGrp="1" noChangeArrowheads="1"/>
          </p:cNvSpPr>
          <p:nvPr>
            <p:ph type="body" idx="1"/>
          </p:nvPr>
        </p:nvSpPr>
        <p:spPr>
          <a:xfrm>
            <a:off x="923925" y="4378325"/>
            <a:ext cx="5084763" cy="4146550"/>
          </a:xfrm>
          <a:noFill/>
          <a:ln/>
        </p:spPr>
        <p:txBody>
          <a:bodyPr/>
          <a:lstStyle/>
          <a:p>
            <a:pPr eaLnBrk="1" hangingPunct="1"/>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p:spPr>
        <p:txBody>
          <a:bodyPr/>
          <a:lstStyle/>
          <a:p>
            <a:fld id="{3B03B218-276F-432A-B40B-2BCB80ED80F3}" type="slidenum">
              <a:rPr lang="en-US" smtClean="0"/>
              <a:pPr/>
              <a:t>13</a:t>
            </a:fld>
            <a:endParaRPr lang="en-US" smtClean="0"/>
          </a:p>
        </p:txBody>
      </p:sp>
      <p:sp>
        <p:nvSpPr>
          <p:cNvPr id="31746" name="Rectangle 2"/>
          <p:cNvSpPr>
            <a:spLocks noGrp="1" noRot="1" noChangeAspect="1" noChangeArrowheads="1" noTextEdit="1"/>
          </p:cNvSpPr>
          <p:nvPr>
            <p:ph type="sldImg"/>
          </p:nvPr>
        </p:nvSpPr>
        <p:spPr>
          <a:xfrm>
            <a:off x="1184275" y="720725"/>
            <a:ext cx="4567238" cy="3425825"/>
          </a:xfrm>
          <a:ln cap="flat">
            <a:solidFill>
              <a:schemeClr val="tx1"/>
            </a:solidFill>
          </a:ln>
        </p:spPr>
      </p:sp>
      <p:sp>
        <p:nvSpPr>
          <p:cNvPr id="31747" name="Rectangle 3"/>
          <p:cNvSpPr>
            <a:spLocks noGrp="1" noChangeArrowheads="1"/>
          </p:cNvSpPr>
          <p:nvPr>
            <p:ph type="body" idx="1"/>
          </p:nvPr>
        </p:nvSpPr>
        <p:spPr>
          <a:xfrm>
            <a:off x="923925" y="4378325"/>
            <a:ext cx="5084763" cy="4146550"/>
          </a:xfrm>
          <a:noFill/>
          <a:ln/>
        </p:spPr>
        <p:txBody>
          <a:bodyPr/>
          <a:lstStyle/>
          <a:p>
            <a:pPr eaLnBrk="1" hangingPunct="1"/>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1A106ABC-6CBA-4B10-8056-38AF50E93BDA}" type="slidenum">
              <a:rPr lang="en-US" smtClean="0"/>
              <a:pPr/>
              <a:t>29</a:t>
            </a:fld>
            <a:endParaRPr lang="en-US" smtClean="0"/>
          </a:p>
        </p:txBody>
      </p:sp>
      <p:sp>
        <p:nvSpPr>
          <p:cNvPr id="49154" name="Rectangle 2"/>
          <p:cNvSpPr>
            <a:spLocks noGrp="1" noRot="1" noChangeAspect="1" noChangeArrowheads="1" noTextEdit="1"/>
          </p:cNvSpPr>
          <p:nvPr>
            <p:ph type="sldImg"/>
          </p:nvPr>
        </p:nvSpPr>
        <p:spPr>
          <a:xfrm>
            <a:off x="1184275" y="720725"/>
            <a:ext cx="4567238" cy="3425825"/>
          </a:xfrm>
          <a:ln cap="flat">
            <a:solidFill>
              <a:schemeClr val="tx1"/>
            </a:solidFill>
          </a:ln>
        </p:spPr>
      </p:sp>
      <p:sp>
        <p:nvSpPr>
          <p:cNvPr id="49155" name="Rectangle 3"/>
          <p:cNvSpPr>
            <a:spLocks noGrp="1" noChangeArrowheads="1"/>
          </p:cNvSpPr>
          <p:nvPr>
            <p:ph type="body" idx="1"/>
          </p:nvPr>
        </p:nvSpPr>
        <p:spPr>
          <a:xfrm>
            <a:off x="923925" y="4378325"/>
            <a:ext cx="5084763" cy="4146550"/>
          </a:xfrm>
          <a:noFill/>
          <a:ln/>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6477000"/>
            <a:ext cx="9144000" cy="381000"/>
          </a:xfrm>
          <a:prstGeom prst="rect">
            <a:avLst/>
          </a:prstGeom>
          <a:solidFill>
            <a:srgbClr val="7C95C4"/>
          </a:solidFill>
          <a:ln w="9525">
            <a:noFill/>
            <a:miter lim="800000"/>
            <a:headEnd/>
            <a:tailEnd/>
          </a:ln>
          <a:effectLst/>
        </p:spPr>
        <p:txBody>
          <a:bodyPr wrap="none" anchor="ctr"/>
          <a:lstStyle/>
          <a:p>
            <a:pPr>
              <a:defRPr/>
            </a:pPr>
            <a:endParaRPr lang="en-US" dirty="0"/>
          </a:p>
        </p:txBody>
      </p:sp>
      <p:pic>
        <p:nvPicPr>
          <p:cNvPr id="5" name="Picture 5"/>
          <p:cNvPicPr>
            <a:picLocks noChangeArrowheads="1"/>
          </p:cNvPicPr>
          <p:nvPr/>
        </p:nvPicPr>
        <p:blipFill>
          <a:blip r:embed="rId2"/>
          <a:srcRect/>
          <a:stretch>
            <a:fillRect/>
          </a:stretch>
        </p:blipFill>
        <p:spPr bwMode="auto">
          <a:xfrm>
            <a:off x="376238" y="369888"/>
            <a:ext cx="627062" cy="627062"/>
          </a:xfrm>
          <a:prstGeom prst="rect">
            <a:avLst/>
          </a:prstGeom>
          <a:noFill/>
          <a:ln w="9525">
            <a:noFill/>
            <a:miter lim="800000"/>
            <a:headEnd/>
            <a:tailEnd/>
          </a:ln>
        </p:spPr>
      </p:pic>
      <p:sp>
        <p:nvSpPr>
          <p:cNvPr id="2051" name="Rectangle 3"/>
          <p:cNvSpPr>
            <a:spLocks noGrp="1" noChangeArrowheads="1"/>
          </p:cNvSpPr>
          <p:nvPr>
            <p:ph type="ctrTitle" sz="quarter"/>
          </p:nvPr>
        </p:nvSpPr>
        <p:spPr>
          <a:xfrm>
            <a:off x="2209800" y="2362200"/>
            <a:ext cx="6172200" cy="990600"/>
          </a:xfrm>
        </p:spPr>
        <p:txBody>
          <a:bodyPr anchor="b"/>
          <a:lstStyle>
            <a:lvl1pPr>
              <a:defRPr/>
            </a:lvl1pPr>
          </a:lstStyle>
          <a:p>
            <a:r>
              <a:rPr lang="en-US"/>
              <a:t>Click to edit Master title style</a:t>
            </a:r>
          </a:p>
        </p:txBody>
      </p:sp>
      <p:sp>
        <p:nvSpPr>
          <p:cNvPr id="2052" name="Rectangle 4"/>
          <p:cNvSpPr>
            <a:spLocks noGrp="1" noChangeArrowheads="1"/>
          </p:cNvSpPr>
          <p:nvPr>
            <p:ph type="subTitle" sz="quarter" idx="1"/>
          </p:nvPr>
        </p:nvSpPr>
        <p:spPr>
          <a:xfrm>
            <a:off x="2209800" y="3429000"/>
            <a:ext cx="6172200" cy="990600"/>
          </a:xfrm>
        </p:spPr>
        <p:txBody>
          <a:bodyPr/>
          <a:lstStyle>
            <a:lvl1pPr marL="0" indent="0" algn="ctr">
              <a:defRPr/>
            </a:lvl1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sldNum" sz="quarter" idx="10"/>
          </p:nvPr>
        </p:nvSpPr>
        <p:spPr>
          <a:ln/>
        </p:spPr>
        <p:txBody>
          <a:bodyPr/>
          <a:lstStyle>
            <a:lvl1pPr>
              <a:defRPr/>
            </a:lvl1pPr>
          </a:lstStyle>
          <a:p>
            <a:pPr>
              <a:defRPr/>
            </a:pPr>
            <a:fld id="{219805A8-4235-4AE6-857A-4970B512E99F}" type="slidenum">
              <a:rPr lang="en-US"/>
              <a:pPr>
                <a:defRPr/>
              </a:pPr>
              <a:t>‹#›</a:t>
            </a:fld>
            <a:endParaRPr lang="en-US" dirty="0"/>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sldNum" sz="quarter" idx="10"/>
          </p:nvPr>
        </p:nvSpPr>
        <p:spPr>
          <a:ln/>
        </p:spPr>
        <p:txBody>
          <a:bodyPr/>
          <a:lstStyle>
            <a:lvl1pPr>
              <a:defRPr/>
            </a:lvl1pPr>
          </a:lstStyle>
          <a:p>
            <a:pPr>
              <a:defRPr/>
            </a:pPr>
            <a:fld id="{5A661AD1-48CF-4A6A-B9CB-ECEA04E46B9B}" type="slidenum">
              <a:rPr lang="en-US"/>
              <a:pPr>
                <a:defRPr/>
              </a:pPr>
              <a:t>‹#›</a:t>
            </a:fld>
            <a:endParaRPr lang="en-US" dirty="0"/>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
          <p:cNvSpPr>
            <a:spLocks noGrp="1" noChangeArrowheads="1"/>
          </p:cNvSpPr>
          <p:nvPr>
            <p:ph type="sldNum" sz="quarter" idx="10"/>
          </p:nvPr>
        </p:nvSpPr>
        <p:spPr>
          <a:ln/>
        </p:spPr>
        <p:txBody>
          <a:bodyPr/>
          <a:lstStyle>
            <a:lvl1pPr>
              <a:defRPr/>
            </a:lvl1pPr>
          </a:lstStyle>
          <a:p>
            <a:pPr>
              <a:defRPr/>
            </a:pPr>
            <a:fld id="{5D8F1765-3C31-4087-B0B1-2DC5D72D47A4}" type="slidenum">
              <a:rPr lang="en-US"/>
              <a:pPr>
                <a:defRPr/>
              </a:pPr>
              <a:t>‹#›</a:t>
            </a:fld>
            <a:endParaRPr lang="en-US" dirty="0"/>
          </a:p>
        </p:txBody>
      </p:sp>
      <p:sp>
        <p:nvSpPr>
          <p:cNvPr id="4" name="Rectangle 8"/>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sldNum" sz="quarter" idx="10"/>
          </p:nvPr>
        </p:nvSpPr>
        <p:spPr>
          <a:ln/>
        </p:spPr>
        <p:txBody>
          <a:bodyPr/>
          <a:lstStyle>
            <a:lvl1pPr>
              <a:defRPr/>
            </a:lvl1pPr>
          </a:lstStyle>
          <a:p>
            <a:pPr>
              <a:defRPr/>
            </a:pPr>
            <a:fld id="{73F518A0-00E7-49A5-BA33-45080E866A86}" type="slidenum">
              <a:rPr lang="en-US"/>
              <a:pPr>
                <a:defRPr/>
              </a:pPr>
              <a:t>‹#›</a:t>
            </a:fld>
            <a:endParaRPr lang="en-US" dirty="0"/>
          </a:p>
        </p:txBody>
      </p:sp>
      <p:sp>
        <p:nvSpPr>
          <p:cNvPr id="3" name="Rectangle 8"/>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438400" y="304800"/>
            <a:ext cx="6553200" cy="685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438400" y="1295400"/>
            <a:ext cx="6553200" cy="4114800"/>
          </a:xfrm>
        </p:spPr>
        <p:txBody>
          <a:bodyPr/>
          <a:lstStyle/>
          <a:p>
            <a:pPr lvl="0"/>
            <a:endParaRPr lang="en-US" noProof="0" dirty="0" smtClean="0"/>
          </a:p>
        </p:txBody>
      </p:sp>
      <p:sp>
        <p:nvSpPr>
          <p:cNvPr id="4" name="Rectangle 7"/>
          <p:cNvSpPr>
            <a:spLocks noGrp="1" noChangeArrowheads="1"/>
          </p:cNvSpPr>
          <p:nvPr>
            <p:ph type="sldNum" sz="quarter" idx="10"/>
          </p:nvPr>
        </p:nvSpPr>
        <p:spPr>
          <a:ln/>
        </p:spPr>
        <p:txBody>
          <a:bodyPr/>
          <a:lstStyle>
            <a:lvl1pPr>
              <a:defRPr/>
            </a:lvl1pPr>
          </a:lstStyle>
          <a:p>
            <a:pPr>
              <a:defRPr/>
            </a:pPr>
            <a:fld id="{490630EB-1DF2-49DA-9CF4-7ED180ED2C9A}" type="slidenum">
              <a:rPr lang="en-US"/>
              <a:pPr>
                <a:defRPr/>
              </a:pPr>
              <a:t>‹#›</a:t>
            </a:fld>
            <a:endParaRPr lang="en-US" dirty="0"/>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1219200"/>
          </a:xfrm>
          <a:prstGeom prst="rect">
            <a:avLst/>
          </a:prstGeom>
          <a:solidFill>
            <a:srgbClr val="CDCDCE"/>
          </a:solidFill>
          <a:ln w="9525">
            <a:noFill/>
            <a:miter lim="800000"/>
            <a:headEnd/>
            <a:tailEnd/>
          </a:ln>
          <a:effectLst/>
        </p:spPr>
        <p:txBody>
          <a:bodyPr wrap="none" anchor="ctr"/>
          <a:lstStyle/>
          <a:p>
            <a:pPr>
              <a:defRPr/>
            </a:pPr>
            <a:endParaRPr lang="en-US" dirty="0"/>
          </a:p>
        </p:txBody>
      </p:sp>
      <p:pic>
        <p:nvPicPr>
          <p:cNvPr id="1027" name="Picture 3"/>
          <p:cNvPicPr>
            <a:picLocks noChangeArrowheads="1"/>
          </p:cNvPicPr>
          <p:nvPr/>
        </p:nvPicPr>
        <p:blipFill>
          <a:blip r:embed="rId8"/>
          <a:srcRect/>
          <a:stretch>
            <a:fillRect/>
          </a:stretch>
        </p:blipFill>
        <p:spPr bwMode="auto">
          <a:xfrm>
            <a:off x="376238" y="369888"/>
            <a:ext cx="627062" cy="627062"/>
          </a:xfrm>
          <a:prstGeom prst="rect">
            <a:avLst/>
          </a:prstGeom>
          <a:noFill/>
          <a:ln w="9525">
            <a:noFill/>
            <a:miter lim="800000"/>
            <a:headEnd/>
            <a:tailEnd/>
          </a:ln>
        </p:spPr>
      </p:pic>
      <p:sp>
        <p:nvSpPr>
          <p:cNvPr id="1028" name="Rectangle 4"/>
          <p:cNvSpPr>
            <a:spLocks noChangeArrowheads="1"/>
          </p:cNvSpPr>
          <p:nvPr/>
        </p:nvSpPr>
        <p:spPr bwMode="ltGray">
          <a:xfrm>
            <a:off x="0" y="6477000"/>
            <a:ext cx="9144000" cy="381000"/>
          </a:xfrm>
          <a:prstGeom prst="rect">
            <a:avLst/>
          </a:prstGeom>
          <a:solidFill>
            <a:srgbClr val="7C95C4"/>
          </a:solidFill>
          <a:ln w="9525">
            <a:noFill/>
            <a:miter lim="800000"/>
            <a:headEnd/>
            <a:tailEnd/>
          </a:ln>
          <a:effectLst/>
        </p:spPr>
        <p:txBody>
          <a:bodyPr wrap="none" anchor="ctr"/>
          <a:lstStyle/>
          <a:p>
            <a:pPr>
              <a:defRPr/>
            </a:pPr>
            <a:endParaRPr lang="en-US" dirty="0"/>
          </a:p>
        </p:txBody>
      </p:sp>
      <p:sp>
        <p:nvSpPr>
          <p:cNvPr id="1029" name="Rectangle 5"/>
          <p:cNvSpPr>
            <a:spLocks noGrp="1" noChangeArrowheads="1"/>
          </p:cNvSpPr>
          <p:nvPr>
            <p:ph type="title"/>
          </p:nvPr>
        </p:nvSpPr>
        <p:spPr bwMode="auto">
          <a:xfrm>
            <a:off x="2438400" y="304800"/>
            <a:ext cx="6553200" cy="68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30" name="Rectangle 6"/>
          <p:cNvSpPr>
            <a:spLocks noGrp="1" noChangeArrowheads="1"/>
          </p:cNvSpPr>
          <p:nvPr>
            <p:ph type="body" idx="1"/>
          </p:nvPr>
        </p:nvSpPr>
        <p:spPr bwMode="auto">
          <a:xfrm>
            <a:off x="2438400" y="1295400"/>
            <a:ext cx="65532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1" name="Rectangle 7"/>
          <p:cNvSpPr>
            <a:spLocks noGrp="1" noChangeArrowheads="1"/>
          </p:cNvSpPr>
          <p:nvPr>
            <p:ph type="sldNum" sz="quarter" idx="4"/>
          </p:nvPr>
        </p:nvSpPr>
        <p:spPr bwMode="auto">
          <a:xfrm>
            <a:off x="8666163" y="6608763"/>
            <a:ext cx="249237" cy="17303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eaLnBrk="0" hangingPunct="0">
              <a:defRPr sz="900">
                <a:solidFill>
                  <a:schemeClr val="bg1"/>
                </a:solidFill>
                <a:latin typeface="Arial" charset="0"/>
              </a:defRPr>
            </a:lvl1pPr>
          </a:lstStyle>
          <a:p>
            <a:pPr>
              <a:defRPr/>
            </a:pPr>
            <a:fld id="{3203A080-980F-438B-B5FD-BD55E800936F}" type="slidenum">
              <a:rPr lang="en-US"/>
              <a:pPr>
                <a:defRPr/>
              </a:pPr>
              <a:t>‹#›</a:t>
            </a:fld>
            <a:endParaRPr lang="en-US" dirty="0"/>
          </a:p>
        </p:txBody>
      </p:sp>
      <p:sp>
        <p:nvSpPr>
          <p:cNvPr id="1032" name="Rectangle 8"/>
          <p:cNvSpPr>
            <a:spLocks noGrp="1" noChangeArrowheads="1"/>
          </p:cNvSpPr>
          <p:nvPr>
            <p:ph type="ftr" sz="quarter" idx="3"/>
          </p:nvPr>
        </p:nvSpPr>
        <p:spPr bwMode="white">
          <a:xfrm>
            <a:off x="304800" y="7239000"/>
            <a:ext cx="6400800" cy="2286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defRPr sz="1400" dirty="0">
                <a:solidFill>
                  <a:schemeClr val="bg1"/>
                </a:solidFill>
                <a:latin typeface="+mn-lt"/>
              </a:defRPr>
            </a:lvl1pPr>
          </a:lstStyle>
          <a:p>
            <a:pPr>
              <a:defRPr/>
            </a:pPr>
            <a:endParaRPr lang="en-US"/>
          </a:p>
        </p:txBody>
      </p:sp>
      <p:sp>
        <p:nvSpPr>
          <p:cNvPr id="9" name="Text Box 5"/>
          <p:cNvSpPr txBox="1">
            <a:spLocks noChangeArrowheads="1"/>
          </p:cNvSpPr>
          <p:nvPr userDrawn="1"/>
        </p:nvSpPr>
        <p:spPr bwMode="auto">
          <a:xfrm>
            <a:off x="0" y="6470650"/>
            <a:ext cx="8610600" cy="387350"/>
          </a:xfrm>
          <a:prstGeom prst="rect">
            <a:avLst/>
          </a:prstGeom>
          <a:noFill/>
          <a:ln w="12700">
            <a:noFill/>
            <a:miter lim="800000"/>
            <a:headEnd type="none" w="sm" len="sm"/>
            <a:tailEnd type="none" w="sm" len="sm"/>
          </a:ln>
        </p:spPr>
        <p:txBody>
          <a:bodyPr>
            <a:spAutoFit/>
          </a:bodyPr>
          <a:lstStyle/>
          <a:p>
            <a:pPr eaLnBrk="0" hangingPunct="0">
              <a:lnSpc>
                <a:spcPct val="65000"/>
              </a:lnSpc>
              <a:defRPr/>
            </a:pPr>
            <a:r>
              <a:rPr lang="en-US" sz="1000" dirty="0">
                <a:solidFill>
                  <a:schemeClr val="bg1"/>
                </a:solidFill>
                <a:latin typeface="Centaur" pitchFamily="18" charset="0"/>
              </a:rPr>
              <a:t>Goldman, Sachs &amp; Co. does not provide tax and/or legal advice to its clients and all investors are strongly urged to consult with their own advisors regarding any potential investment or strategy.  This material is intended for educational purposes only.  While it is based on information believed to be reliable, no representation or warranty is given as to its accuracy or completeness, and it should not be relied upon as such. </a:t>
            </a:r>
          </a:p>
        </p:txBody>
      </p:sp>
    </p:spTree>
  </p:cSld>
  <p:clrMap bg1="lt1" tx1="dk1" bg2="lt2" tx2="dk2" accent1="accent1" accent2="accent2" accent3="accent3" accent4="accent4" accent5="accent5" accent6="accent6" hlink="hlink" folHlink="folHlink"/>
  <p:sldLayoutIdLst>
    <p:sldLayoutId id="2147483655" r:id="rId1"/>
    <p:sldLayoutId id="2147483654" r:id="rId2"/>
    <p:sldLayoutId id="2147483653" r:id="rId3"/>
    <p:sldLayoutId id="2147483652" r:id="rId4"/>
    <p:sldLayoutId id="2147483651" r:id="rId5"/>
    <p:sldLayoutId id="2147483650" r:id="rId6"/>
  </p:sldLayoutIdLst>
  <p:hf hdr="0" ftr="0" dt="0"/>
  <p:txStyles>
    <p:titleStyle>
      <a:lvl1pPr algn="l" rtl="0" eaLnBrk="0" fontAlgn="base" hangingPunct="0">
        <a:spcBef>
          <a:spcPct val="10000"/>
        </a:spcBef>
        <a:spcAft>
          <a:spcPct val="0"/>
        </a:spcAft>
        <a:defRPr sz="2000" b="1">
          <a:solidFill>
            <a:schemeClr val="tx2"/>
          </a:solidFill>
          <a:latin typeface="+mj-lt"/>
          <a:ea typeface="+mj-ea"/>
          <a:cs typeface="+mj-cs"/>
        </a:defRPr>
      </a:lvl1pPr>
      <a:lvl2pPr algn="l" rtl="0" eaLnBrk="0" fontAlgn="base" hangingPunct="0">
        <a:spcBef>
          <a:spcPct val="10000"/>
        </a:spcBef>
        <a:spcAft>
          <a:spcPct val="0"/>
        </a:spcAft>
        <a:defRPr sz="2000" b="1">
          <a:solidFill>
            <a:schemeClr val="tx2"/>
          </a:solidFill>
          <a:latin typeface="Arial" charset="0"/>
        </a:defRPr>
      </a:lvl2pPr>
      <a:lvl3pPr algn="l" rtl="0" eaLnBrk="0" fontAlgn="base" hangingPunct="0">
        <a:spcBef>
          <a:spcPct val="10000"/>
        </a:spcBef>
        <a:spcAft>
          <a:spcPct val="0"/>
        </a:spcAft>
        <a:defRPr sz="2000" b="1">
          <a:solidFill>
            <a:schemeClr val="tx2"/>
          </a:solidFill>
          <a:latin typeface="Arial" charset="0"/>
        </a:defRPr>
      </a:lvl3pPr>
      <a:lvl4pPr algn="l" rtl="0" eaLnBrk="0" fontAlgn="base" hangingPunct="0">
        <a:spcBef>
          <a:spcPct val="10000"/>
        </a:spcBef>
        <a:spcAft>
          <a:spcPct val="0"/>
        </a:spcAft>
        <a:defRPr sz="2000" b="1">
          <a:solidFill>
            <a:schemeClr val="tx2"/>
          </a:solidFill>
          <a:latin typeface="Arial" charset="0"/>
        </a:defRPr>
      </a:lvl4pPr>
      <a:lvl5pPr algn="l" rtl="0" eaLnBrk="0" fontAlgn="base" hangingPunct="0">
        <a:spcBef>
          <a:spcPct val="10000"/>
        </a:spcBef>
        <a:spcAft>
          <a:spcPct val="0"/>
        </a:spcAft>
        <a:defRPr sz="2000" b="1">
          <a:solidFill>
            <a:schemeClr val="tx2"/>
          </a:solidFill>
          <a:latin typeface="Arial" charset="0"/>
        </a:defRPr>
      </a:lvl5pPr>
      <a:lvl6pPr marL="457200" algn="l" rtl="0" fontAlgn="base">
        <a:spcBef>
          <a:spcPct val="10000"/>
        </a:spcBef>
        <a:spcAft>
          <a:spcPct val="0"/>
        </a:spcAft>
        <a:defRPr sz="2000" b="1">
          <a:solidFill>
            <a:schemeClr val="tx2"/>
          </a:solidFill>
          <a:latin typeface="Arial" charset="0"/>
        </a:defRPr>
      </a:lvl6pPr>
      <a:lvl7pPr marL="914400" algn="l" rtl="0" fontAlgn="base">
        <a:spcBef>
          <a:spcPct val="10000"/>
        </a:spcBef>
        <a:spcAft>
          <a:spcPct val="0"/>
        </a:spcAft>
        <a:defRPr sz="2000" b="1">
          <a:solidFill>
            <a:schemeClr val="tx2"/>
          </a:solidFill>
          <a:latin typeface="Arial" charset="0"/>
        </a:defRPr>
      </a:lvl7pPr>
      <a:lvl8pPr marL="1371600" algn="l" rtl="0" fontAlgn="base">
        <a:spcBef>
          <a:spcPct val="10000"/>
        </a:spcBef>
        <a:spcAft>
          <a:spcPct val="0"/>
        </a:spcAft>
        <a:defRPr sz="2000" b="1">
          <a:solidFill>
            <a:schemeClr val="tx2"/>
          </a:solidFill>
          <a:latin typeface="Arial" charset="0"/>
        </a:defRPr>
      </a:lvl8pPr>
      <a:lvl9pPr marL="1828800" algn="l" rtl="0" fontAlgn="base">
        <a:spcBef>
          <a:spcPct val="10000"/>
        </a:spcBef>
        <a:spcAft>
          <a:spcPct val="0"/>
        </a:spcAft>
        <a:defRPr sz="2000" b="1">
          <a:solidFill>
            <a:schemeClr val="tx2"/>
          </a:solidFill>
          <a:latin typeface="Arial" charset="0"/>
        </a:defRPr>
      </a:lvl9pPr>
    </p:titleStyle>
    <p:bodyStyle>
      <a:lvl1pPr marL="119063" indent="-119063" algn="l" rtl="0" eaLnBrk="0" fontAlgn="base" hangingPunct="0">
        <a:lnSpc>
          <a:spcPct val="110000"/>
        </a:lnSpc>
        <a:spcBef>
          <a:spcPct val="50000"/>
        </a:spcBef>
        <a:spcAft>
          <a:spcPct val="0"/>
        </a:spcAft>
        <a:defRPr sz="1100">
          <a:solidFill>
            <a:schemeClr val="tx1"/>
          </a:solidFill>
          <a:latin typeface="+mn-lt"/>
          <a:ea typeface="+mn-ea"/>
          <a:cs typeface="+mn-cs"/>
        </a:defRPr>
      </a:lvl1pPr>
      <a:lvl2pPr marL="512763" indent="-166688" algn="l" rtl="0" eaLnBrk="0" fontAlgn="base" hangingPunct="0">
        <a:lnSpc>
          <a:spcPct val="110000"/>
        </a:lnSpc>
        <a:spcBef>
          <a:spcPct val="50000"/>
        </a:spcBef>
        <a:spcAft>
          <a:spcPct val="0"/>
        </a:spcAft>
        <a:buChar char="•"/>
        <a:defRPr sz="1100">
          <a:solidFill>
            <a:schemeClr val="tx1"/>
          </a:solidFill>
          <a:latin typeface="+mn-lt"/>
        </a:defRPr>
      </a:lvl2pPr>
      <a:lvl3pPr marL="798513" indent="-107950" algn="l" rtl="0" eaLnBrk="0" fontAlgn="base" hangingPunct="0">
        <a:lnSpc>
          <a:spcPct val="110000"/>
        </a:lnSpc>
        <a:spcBef>
          <a:spcPct val="50000"/>
        </a:spcBef>
        <a:spcAft>
          <a:spcPct val="0"/>
        </a:spcAft>
        <a:buChar char="–"/>
        <a:defRPr sz="1100">
          <a:solidFill>
            <a:schemeClr val="tx1"/>
          </a:solidFill>
          <a:latin typeface="+mn-lt"/>
        </a:defRPr>
      </a:lvl3pPr>
      <a:lvl4pPr marL="1262063" indent="-177800" algn="l" rtl="0" eaLnBrk="0" fontAlgn="base" hangingPunct="0">
        <a:lnSpc>
          <a:spcPct val="110000"/>
        </a:lnSpc>
        <a:spcBef>
          <a:spcPct val="50000"/>
        </a:spcBef>
        <a:spcAft>
          <a:spcPct val="0"/>
        </a:spcAft>
        <a:buChar char="•"/>
        <a:defRPr sz="1100">
          <a:solidFill>
            <a:schemeClr val="tx1"/>
          </a:solidFill>
          <a:latin typeface="+mn-lt"/>
        </a:defRPr>
      </a:lvl4pPr>
      <a:lvl5pPr marL="1595438" indent="-166688" algn="l" rtl="0" eaLnBrk="0" fontAlgn="base" hangingPunct="0">
        <a:lnSpc>
          <a:spcPct val="110000"/>
        </a:lnSpc>
        <a:spcBef>
          <a:spcPct val="50000"/>
        </a:spcBef>
        <a:spcAft>
          <a:spcPct val="0"/>
        </a:spcAft>
        <a:buChar char="–"/>
        <a:defRPr sz="1100">
          <a:solidFill>
            <a:schemeClr val="tx1"/>
          </a:solidFill>
          <a:latin typeface="+mn-lt"/>
        </a:defRPr>
      </a:lvl5pPr>
      <a:lvl6pPr marL="2052638" indent="-166688" algn="l" rtl="0" fontAlgn="base">
        <a:lnSpc>
          <a:spcPct val="110000"/>
        </a:lnSpc>
        <a:spcBef>
          <a:spcPct val="50000"/>
        </a:spcBef>
        <a:spcAft>
          <a:spcPct val="0"/>
        </a:spcAft>
        <a:buChar char="–"/>
        <a:defRPr sz="1100">
          <a:solidFill>
            <a:schemeClr val="tx1"/>
          </a:solidFill>
          <a:latin typeface="+mn-lt"/>
        </a:defRPr>
      </a:lvl6pPr>
      <a:lvl7pPr marL="2509838" indent="-166688" algn="l" rtl="0" fontAlgn="base">
        <a:lnSpc>
          <a:spcPct val="110000"/>
        </a:lnSpc>
        <a:spcBef>
          <a:spcPct val="50000"/>
        </a:spcBef>
        <a:spcAft>
          <a:spcPct val="0"/>
        </a:spcAft>
        <a:buChar char="–"/>
        <a:defRPr sz="1100">
          <a:solidFill>
            <a:schemeClr val="tx1"/>
          </a:solidFill>
          <a:latin typeface="+mn-lt"/>
        </a:defRPr>
      </a:lvl7pPr>
      <a:lvl8pPr marL="2967038" indent="-166688" algn="l" rtl="0" fontAlgn="base">
        <a:lnSpc>
          <a:spcPct val="110000"/>
        </a:lnSpc>
        <a:spcBef>
          <a:spcPct val="50000"/>
        </a:spcBef>
        <a:spcAft>
          <a:spcPct val="0"/>
        </a:spcAft>
        <a:buChar char="–"/>
        <a:defRPr sz="1100">
          <a:solidFill>
            <a:schemeClr val="tx1"/>
          </a:solidFill>
          <a:latin typeface="+mn-lt"/>
        </a:defRPr>
      </a:lvl8pPr>
      <a:lvl9pPr marL="3424238" indent="-166688" algn="l" rtl="0" fontAlgn="base">
        <a:lnSpc>
          <a:spcPct val="110000"/>
        </a:lnSpc>
        <a:spcBef>
          <a:spcPct val="50000"/>
        </a:spcBef>
        <a:spcAft>
          <a:spcPct val="0"/>
        </a:spcAft>
        <a:buChar char="–"/>
        <a:defRPr sz="1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ctrTitle"/>
          </p:nvPr>
        </p:nvSpPr>
        <p:spPr>
          <a:xfrm>
            <a:off x="1143000" y="2667000"/>
            <a:ext cx="7086600" cy="990600"/>
          </a:xfrm>
        </p:spPr>
        <p:txBody>
          <a:bodyPr/>
          <a:lstStyle/>
          <a:p>
            <a:pPr eaLnBrk="1" hangingPunct="1"/>
            <a:r>
              <a:rPr lang="en-US" sz="2800" smtClean="0">
                <a:solidFill>
                  <a:schemeClr val="tx1"/>
                </a:solidFill>
              </a:rPr>
              <a:t>Looking Ahead:  Understanding Proposed Tax Changes and Implications</a:t>
            </a:r>
            <a:br>
              <a:rPr lang="en-US" sz="2800" smtClean="0">
                <a:solidFill>
                  <a:schemeClr val="tx1"/>
                </a:solidFill>
              </a:rPr>
            </a:br>
            <a:endParaRPr lang="en-US" sz="2800" smtClean="0">
              <a:solidFill>
                <a:schemeClr val="tx1"/>
              </a:solidFill>
            </a:endParaRPr>
          </a:p>
        </p:txBody>
      </p:sp>
      <p:sp>
        <p:nvSpPr>
          <p:cNvPr id="10242" name="Text Box 4"/>
          <p:cNvSpPr txBox="1">
            <a:spLocks noChangeArrowheads="1"/>
          </p:cNvSpPr>
          <p:nvPr/>
        </p:nvSpPr>
        <p:spPr bwMode="auto">
          <a:xfrm>
            <a:off x="1143000" y="5181600"/>
            <a:ext cx="2667000" cy="708025"/>
          </a:xfrm>
          <a:prstGeom prst="rect">
            <a:avLst/>
          </a:prstGeom>
          <a:noFill/>
          <a:ln w="12700">
            <a:noFill/>
            <a:miter lim="800000"/>
            <a:headEnd type="none" w="sm" len="sm"/>
            <a:tailEnd type="none" w="sm" len="sm"/>
          </a:ln>
        </p:spPr>
        <p:txBody>
          <a:bodyPr>
            <a:spAutoFit/>
          </a:bodyPr>
          <a:lstStyle/>
          <a:p>
            <a:r>
              <a:rPr lang="en-US" sz="2000" b="1">
                <a:latin typeface="Arial" charset="0"/>
              </a:rPr>
              <a:t>Stacy Eastland</a:t>
            </a:r>
          </a:p>
          <a:p>
            <a:r>
              <a:rPr lang="en-US" sz="2000" b="1">
                <a:latin typeface="Arial" charset="0"/>
              </a:rPr>
              <a:t>November 2010</a:t>
            </a:r>
          </a:p>
        </p:txBody>
      </p:sp>
    </p:spTree>
  </p:cSld>
  <p:clrMapOvr>
    <a:masterClrMapping/>
  </p:clrMapOvr>
  <p:transition>
    <p:pull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0"/>
          </p:nvPr>
        </p:nvSpPr>
        <p:spPr/>
        <p:txBody>
          <a:bodyPr/>
          <a:lstStyle/>
          <a:p>
            <a:pPr defTabSz="1019175">
              <a:defRPr/>
            </a:pPr>
            <a:fld id="{6F395A85-E972-43EC-BEAB-24FC1E6411EC}" type="slidenum">
              <a:rPr lang="en-US">
                <a:latin typeface="+mn-lt"/>
              </a:rPr>
              <a:pPr defTabSz="1019175">
                <a:defRPr/>
              </a:pPr>
              <a:t>9</a:t>
            </a:fld>
            <a:endParaRPr lang="en-US" dirty="0">
              <a:latin typeface="+mn-lt"/>
            </a:endParaRPr>
          </a:p>
        </p:txBody>
      </p:sp>
      <p:sp>
        <p:nvSpPr>
          <p:cNvPr id="26626" name="Rectangle 2"/>
          <p:cNvSpPr>
            <a:spLocks noGrp="1" noChangeArrowheads="1"/>
          </p:cNvSpPr>
          <p:nvPr>
            <p:ph type="title"/>
          </p:nvPr>
        </p:nvSpPr>
        <p:spPr>
          <a:xfrm>
            <a:off x="1371600" y="304800"/>
            <a:ext cx="7772400" cy="685800"/>
          </a:xfrm>
        </p:spPr>
        <p:txBody>
          <a:bodyPr/>
          <a:lstStyle/>
          <a:p>
            <a:pPr eaLnBrk="1" hangingPunct="1">
              <a:spcBef>
                <a:spcPct val="0"/>
              </a:spcBef>
            </a:pPr>
            <a:r>
              <a:rPr lang="en-US" sz="2200" smtClean="0">
                <a:solidFill>
                  <a:schemeClr val="tx1"/>
                </a:solidFill>
              </a:rPr>
              <a:t>Why Tax Strategies Are an Important Part </a:t>
            </a:r>
            <a:r>
              <a:rPr lang="en-US" sz="2200" smtClean="0"/>
              <a:t>of Integrated Goals-Based Wealth Planning for the Private Investor</a:t>
            </a:r>
            <a:endParaRPr lang="en-US" sz="2200" smtClean="0">
              <a:solidFill>
                <a:schemeClr val="tx1"/>
              </a:solidFill>
            </a:endParaRPr>
          </a:p>
        </p:txBody>
      </p:sp>
      <p:pic>
        <p:nvPicPr>
          <p:cNvPr id="26627" name="Picture 3"/>
          <p:cNvPicPr>
            <a:picLocks noChangeAspect="1" noChangeArrowheads="1"/>
          </p:cNvPicPr>
          <p:nvPr/>
        </p:nvPicPr>
        <p:blipFill>
          <a:blip r:embed="rId2"/>
          <a:srcRect/>
          <a:stretch>
            <a:fillRect/>
          </a:stretch>
        </p:blipFill>
        <p:spPr bwMode="auto">
          <a:xfrm>
            <a:off x="914400" y="1600200"/>
            <a:ext cx="6934200" cy="4059238"/>
          </a:xfrm>
          <a:prstGeom prst="rect">
            <a:avLst/>
          </a:prstGeom>
          <a:noFill/>
          <a:ln w="9525">
            <a:noFill/>
            <a:miter lim="800000"/>
            <a:headEnd/>
            <a:tailEnd/>
          </a:ln>
        </p:spPr>
      </p:pic>
      <p:sp>
        <p:nvSpPr>
          <p:cNvPr id="26628" name="Text Box 4"/>
          <p:cNvSpPr txBox="1">
            <a:spLocks noChangeArrowheads="1"/>
          </p:cNvSpPr>
          <p:nvPr/>
        </p:nvSpPr>
        <p:spPr bwMode="auto">
          <a:xfrm>
            <a:off x="1600200" y="6019800"/>
            <a:ext cx="4038600" cy="274638"/>
          </a:xfrm>
          <a:prstGeom prst="rect">
            <a:avLst/>
          </a:prstGeom>
          <a:noFill/>
          <a:ln w="9525">
            <a:noFill/>
            <a:miter lim="800000"/>
            <a:headEnd/>
            <a:tailEnd/>
          </a:ln>
        </p:spPr>
        <p:txBody>
          <a:bodyPr>
            <a:spAutoFit/>
          </a:bodyPr>
          <a:lstStyle/>
          <a:p>
            <a:pPr>
              <a:spcBef>
                <a:spcPct val="50000"/>
              </a:spcBef>
            </a:pPr>
            <a:r>
              <a:rPr lang="en-US" sz="1200">
                <a:latin typeface="Arial" charset="0"/>
              </a:rPr>
              <a:t>For illustrative purposes only</a:t>
            </a:r>
          </a:p>
        </p:txBody>
      </p:sp>
      <p:sp>
        <p:nvSpPr>
          <p:cNvPr id="26629" name="Text Box 6"/>
          <p:cNvSpPr txBox="1">
            <a:spLocks noChangeArrowheads="1"/>
          </p:cNvSpPr>
          <p:nvPr/>
        </p:nvSpPr>
        <p:spPr bwMode="auto">
          <a:xfrm>
            <a:off x="1524000" y="6248400"/>
            <a:ext cx="6477000" cy="228600"/>
          </a:xfrm>
          <a:prstGeom prst="rect">
            <a:avLst/>
          </a:prstGeom>
          <a:noFill/>
          <a:ln w="9525">
            <a:noFill/>
            <a:miter lim="800000"/>
            <a:headEnd/>
            <a:tailEnd/>
          </a:ln>
        </p:spPr>
        <p:txBody>
          <a:bodyPr>
            <a:spAutoFit/>
          </a:bodyPr>
          <a:lstStyle/>
          <a:p>
            <a:pPr>
              <a:spcBef>
                <a:spcPct val="50000"/>
              </a:spcBef>
            </a:pPr>
            <a:r>
              <a:rPr lang="en-US" sz="900"/>
              <a:t>* Chart reproduced from </a:t>
            </a:r>
            <a:r>
              <a:rPr lang="en-US" sz="900" i="1"/>
              <a:t>Modern Investment Management</a:t>
            </a:r>
            <a:r>
              <a:rPr lang="en-US" sz="900"/>
              <a:t> by Bob Litterman and the Quantitative Resources Group</a:t>
            </a:r>
          </a:p>
        </p:txBody>
      </p:sp>
      <p:sp>
        <p:nvSpPr>
          <p:cNvPr id="26630" name="Rectangle 8"/>
          <p:cNvSpPr>
            <a:spLocks noChangeArrowheads="1"/>
          </p:cNvSpPr>
          <p:nvPr/>
        </p:nvSpPr>
        <p:spPr bwMode="auto">
          <a:xfrm>
            <a:off x="1752600" y="1371600"/>
            <a:ext cx="6553200" cy="381000"/>
          </a:xfrm>
          <a:prstGeom prst="rect">
            <a:avLst/>
          </a:prstGeom>
          <a:noFill/>
          <a:ln w="9525">
            <a:noFill/>
            <a:miter lim="800000"/>
            <a:headEnd/>
            <a:tailEnd/>
          </a:ln>
        </p:spPr>
        <p:txBody>
          <a:bodyPr lIns="92075" tIns="46038" rIns="92075" bIns="46038"/>
          <a:lstStyle/>
          <a:p>
            <a:r>
              <a:rPr lang="en-US" sz="1800" b="1">
                <a:latin typeface="Arial" charset="0"/>
              </a:rPr>
              <a:t>Traditional Efficient Frontier For the Institutional Investor</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pPr defTabSz="1019175">
              <a:defRPr/>
            </a:pPr>
            <a:fld id="{843B26F3-5C50-4425-9B6F-32F8833357D6}" type="slidenum">
              <a:rPr lang="en-US">
                <a:latin typeface="+mn-lt"/>
              </a:rPr>
              <a:pPr defTabSz="1019175">
                <a:defRPr/>
              </a:pPr>
              <a:t>10</a:t>
            </a:fld>
            <a:endParaRPr lang="en-US" dirty="0">
              <a:latin typeface="+mn-lt"/>
            </a:endParaRPr>
          </a:p>
        </p:txBody>
      </p:sp>
      <p:sp>
        <p:nvSpPr>
          <p:cNvPr id="27650" name="Rectangle 3"/>
          <p:cNvSpPr>
            <a:spLocks noGrp="1" noChangeArrowheads="1"/>
          </p:cNvSpPr>
          <p:nvPr>
            <p:ph type="body" idx="1"/>
          </p:nvPr>
        </p:nvSpPr>
        <p:spPr>
          <a:xfrm>
            <a:off x="381000" y="2209800"/>
            <a:ext cx="7572375" cy="3810000"/>
          </a:xfrm>
        </p:spPr>
        <p:txBody>
          <a:bodyPr/>
          <a:lstStyle/>
          <a:p>
            <a:pPr marL="342900" indent="-342900" eaLnBrk="1" hangingPunct="1">
              <a:buFontTx/>
              <a:buChar char="•"/>
            </a:pPr>
            <a:r>
              <a:rPr lang="en-US" sz="1600" smtClean="0"/>
              <a:t>Unequal taxation of returns</a:t>
            </a:r>
          </a:p>
          <a:p>
            <a:pPr marL="342900" indent="-342900" eaLnBrk="1" hangingPunct="1">
              <a:buFontTx/>
              <a:buChar char="•"/>
            </a:pPr>
            <a:endParaRPr lang="en-US" sz="1600" smtClean="0"/>
          </a:p>
          <a:p>
            <a:pPr marL="342900" indent="-342900" eaLnBrk="1" hangingPunct="1">
              <a:buFontTx/>
              <a:buChar char="•"/>
            </a:pPr>
            <a:r>
              <a:rPr lang="en-US" sz="1600" smtClean="0"/>
              <a:t>Impact of tax-advantaged entities</a:t>
            </a:r>
          </a:p>
          <a:p>
            <a:pPr marL="342900" indent="-342900" eaLnBrk="1" hangingPunct="1">
              <a:buFontTx/>
              <a:buChar char="•"/>
            </a:pPr>
            <a:endParaRPr lang="en-US" sz="1600" smtClean="0"/>
          </a:p>
          <a:p>
            <a:pPr marL="342900" indent="-342900" eaLnBrk="1" hangingPunct="1">
              <a:buFontTx/>
              <a:buChar char="•"/>
            </a:pPr>
            <a:r>
              <a:rPr lang="en-US" sz="1600" smtClean="0"/>
              <a:t>Disposal plans affect both income and transfer tax liability</a:t>
            </a:r>
          </a:p>
          <a:p>
            <a:pPr marL="342900" indent="-342900" eaLnBrk="1" hangingPunct="1">
              <a:buFontTx/>
              <a:buChar char="•"/>
            </a:pPr>
            <a:endParaRPr lang="en-US" sz="1600" smtClean="0"/>
          </a:p>
          <a:p>
            <a:pPr marL="342900" indent="-342900" eaLnBrk="1" hangingPunct="1">
              <a:buFontTx/>
              <a:buChar char="•"/>
            </a:pPr>
            <a:r>
              <a:rPr lang="en-US" sz="1600" smtClean="0"/>
              <a:t>Portfolio management and reallocation can create tax liabilities</a:t>
            </a:r>
          </a:p>
        </p:txBody>
      </p:sp>
      <p:sp>
        <p:nvSpPr>
          <p:cNvPr id="27651" name="Rectangle 6"/>
          <p:cNvSpPr>
            <a:spLocks noChangeArrowheads="1"/>
          </p:cNvSpPr>
          <p:nvPr/>
        </p:nvSpPr>
        <p:spPr bwMode="auto">
          <a:xfrm>
            <a:off x="381000" y="1524000"/>
            <a:ext cx="8229600" cy="533400"/>
          </a:xfrm>
          <a:prstGeom prst="rect">
            <a:avLst/>
          </a:prstGeom>
          <a:noFill/>
          <a:ln w="9525">
            <a:noFill/>
            <a:miter lim="800000"/>
            <a:headEnd/>
            <a:tailEnd/>
          </a:ln>
        </p:spPr>
        <p:txBody>
          <a:bodyPr lIns="92075" tIns="46038" rIns="92075" bIns="46038"/>
          <a:lstStyle/>
          <a:p>
            <a:r>
              <a:rPr lang="en-US" sz="1800" b="1">
                <a:latin typeface="Arial" charset="0"/>
              </a:rPr>
              <a:t>The Traditional Efficient Frontier Will Not Work for the Private Investor Because Gross Return </a:t>
            </a:r>
            <a:r>
              <a:rPr lang="en-US" sz="1800" b="1">
                <a:latin typeface="Arial" charset="0"/>
                <a:sym typeface="Symbol" pitchFamily="18" charset="2"/>
              </a:rPr>
              <a:t> Wealth for the Private Investor</a:t>
            </a:r>
          </a:p>
        </p:txBody>
      </p:sp>
      <p:sp>
        <p:nvSpPr>
          <p:cNvPr id="27652" name="Rectangle 2"/>
          <p:cNvSpPr>
            <a:spLocks noGrp="1" noChangeArrowheads="1"/>
          </p:cNvSpPr>
          <p:nvPr>
            <p:ph type="title"/>
          </p:nvPr>
        </p:nvSpPr>
        <p:spPr>
          <a:xfrm>
            <a:off x="1371600" y="304800"/>
            <a:ext cx="7772400" cy="685800"/>
          </a:xfrm>
        </p:spPr>
        <p:txBody>
          <a:bodyPr/>
          <a:lstStyle/>
          <a:p>
            <a:pPr eaLnBrk="1" hangingPunct="1">
              <a:spcBef>
                <a:spcPct val="0"/>
              </a:spcBef>
            </a:pPr>
            <a:r>
              <a:rPr lang="en-US" sz="2200" smtClean="0">
                <a:solidFill>
                  <a:schemeClr val="tx1"/>
                </a:solidFill>
              </a:rPr>
              <a:t>Why Tax Strategies Are an Important Part </a:t>
            </a:r>
            <a:r>
              <a:rPr lang="en-US" sz="2200" smtClean="0"/>
              <a:t>of Integrated Goals-Based Wealth Planning for the Private Investor</a:t>
            </a:r>
            <a:endParaRPr lang="en-US" sz="2200" smtClean="0">
              <a:solidFill>
                <a:schemeClr val="tx1"/>
              </a:solidFill>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 name="Slide Number Placeholder 3"/>
          <p:cNvSpPr>
            <a:spLocks noGrp="1"/>
          </p:cNvSpPr>
          <p:nvPr>
            <p:ph type="sldNum" sz="quarter" idx="10"/>
          </p:nvPr>
        </p:nvSpPr>
        <p:spPr/>
        <p:txBody>
          <a:bodyPr/>
          <a:lstStyle/>
          <a:p>
            <a:pPr defTabSz="1019175">
              <a:defRPr/>
            </a:pPr>
            <a:fld id="{F6D1AA86-0573-4921-BC93-D31076A05689}" type="slidenum">
              <a:rPr lang="en-US">
                <a:latin typeface="+mn-lt"/>
              </a:rPr>
              <a:pPr defTabSz="1019175">
                <a:defRPr/>
              </a:pPr>
              <a:t>11</a:t>
            </a:fld>
            <a:endParaRPr lang="en-US" dirty="0">
              <a:latin typeface="+mn-lt"/>
            </a:endParaRPr>
          </a:p>
        </p:txBody>
      </p:sp>
      <p:sp>
        <p:nvSpPr>
          <p:cNvPr id="28674" name="Text Box 3"/>
          <p:cNvSpPr txBox="1">
            <a:spLocks noChangeArrowheads="1"/>
          </p:cNvSpPr>
          <p:nvPr/>
        </p:nvSpPr>
        <p:spPr bwMode="auto">
          <a:xfrm>
            <a:off x="1600200" y="6019800"/>
            <a:ext cx="4038600" cy="274638"/>
          </a:xfrm>
          <a:prstGeom prst="rect">
            <a:avLst/>
          </a:prstGeom>
          <a:noFill/>
          <a:ln w="9525">
            <a:noFill/>
            <a:miter lim="800000"/>
            <a:headEnd/>
            <a:tailEnd/>
          </a:ln>
        </p:spPr>
        <p:txBody>
          <a:bodyPr>
            <a:spAutoFit/>
          </a:bodyPr>
          <a:lstStyle/>
          <a:p>
            <a:pPr>
              <a:spcBef>
                <a:spcPct val="50000"/>
              </a:spcBef>
            </a:pPr>
            <a:r>
              <a:rPr lang="en-US" sz="1200">
                <a:latin typeface="Arial" charset="0"/>
              </a:rPr>
              <a:t>For illustrative purposes only</a:t>
            </a:r>
          </a:p>
        </p:txBody>
      </p:sp>
      <p:grpSp>
        <p:nvGrpSpPr>
          <p:cNvPr id="28675" name="Group 5"/>
          <p:cNvGrpSpPr>
            <a:grpSpLocks/>
          </p:cNvGrpSpPr>
          <p:nvPr/>
        </p:nvGrpSpPr>
        <p:grpSpPr bwMode="auto">
          <a:xfrm>
            <a:off x="990600" y="1600200"/>
            <a:ext cx="7010400" cy="4243388"/>
            <a:chOff x="624" y="1071"/>
            <a:chExt cx="4416" cy="2673"/>
          </a:xfrm>
        </p:grpSpPr>
        <p:sp>
          <p:nvSpPr>
            <p:cNvPr id="28680" name="AutoShape 6"/>
            <p:cNvSpPr>
              <a:spLocks noChangeAspect="1" noChangeArrowheads="1" noTextEdit="1"/>
            </p:cNvSpPr>
            <p:nvPr/>
          </p:nvSpPr>
          <p:spPr bwMode="auto">
            <a:xfrm>
              <a:off x="624" y="1071"/>
              <a:ext cx="4416" cy="2673"/>
            </a:xfrm>
            <a:prstGeom prst="rect">
              <a:avLst/>
            </a:prstGeom>
            <a:noFill/>
            <a:ln w="9525">
              <a:noFill/>
              <a:miter lim="800000"/>
              <a:headEnd/>
              <a:tailEnd/>
            </a:ln>
          </p:spPr>
          <p:txBody>
            <a:bodyPr/>
            <a:lstStyle/>
            <a:p>
              <a:endParaRPr lang="en-US"/>
            </a:p>
          </p:txBody>
        </p:sp>
        <p:grpSp>
          <p:nvGrpSpPr>
            <p:cNvPr id="28681" name="Group 7"/>
            <p:cNvGrpSpPr>
              <a:grpSpLocks/>
            </p:cNvGrpSpPr>
            <p:nvPr/>
          </p:nvGrpSpPr>
          <p:grpSpPr bwMode="auto">
            <a:xfrm>
              <a:off x="669" y="1117"/>
              <a:ext cx="4326" cy="2590"/>
              <a:chOff x="574" y="1054"/>
              <a:chExt cx="4468" cy="2590"/>
            </a:xfrm>
          </p:grpSpPr>
          <p:sp>
            <p:nvSpPr>
              <p:cNvPr id="28817" name="Rectangle 8"/>
              <p:cNvSpPr>
                <a:spLocks noChangeArrowheads="1"/>
              </p:cNvSpPr>
              <p:nvPr/>
            </p:nvSpPr>
            <p:spPr bwMode="auto">
              <a:xfrm>
                <a:off x="574" y="1054"/>
                <a:ext cx="4468" cy="2590"/>
              </a:xfrm>
              <a:prstGeom prst="rect">
                <a:avLst/>
              </a:prstGeom>
              <a:solidFill>
                <a:srgbClr val="FFFFFF"/>
              </a:solidFill>
              <a:ln w="9525">
                <a:noFill/>
                <a:miter lim="800000"/>
                <a:headEnd/>
                <a:tailEnd/>
              </a:ln>
            </p:spPr>
            <p:txBody>
              <a:bodyPr/>
              <a:lstStyle/>
              <a:p>
                <a:endParaRPr lang="en-US"/>
              </a:p>
            </p:txBody>
          </p:sp>
          <p:sp>
            <p:nvSpPr>
              <p:cNvPr id="28818" name="Rectangle 9"/>
              <p:cNvSpPr>
                <a:spLocks noChangeArrowheads="1"/>
              </p:cNvSpPr>
              <p:nvPr/>
            </p:nvSpPr>
            <p:spPr bwMode="auto">
              <a:xfrm>
                <a:off x="1462" y="1248"/>
                <a:ext cx="3349" cy="1786"/>
              </a:xfrm>
              <a:prstGeom prst="rect">
                <a:avLst/>
              </a:prstGeom>
              <a:solidFill>
                <a:srgbClr val="FFFFCC"/>
              </a:solidFill>
              <a:ln w="9525">
                <a:noFill/>
                <a:miter lim="800000"/>
                <a:headEnd/>
                <a:tailEnd/>
              </a:ln>
            </p:spPr>
            <p:txBody>
              <a:bodyPr/>
              <a:lstStyle/>
              <a:p>
                <a:endParaRPr lang="en-US"/>
              </a:p>
            </p:txBody>
          </p:sp>
          <p:sp>
            <p:nvSpPr>
              <p:cNvPr id="28819" name="Line 10"/>
              <p:cNvSpPr>
                <a:spLocks noChangeShapeType="1"/>
              </p:cNvSpPr>
              <p:nvPr/>
            </p:nvSpPr>
            <p:spPr bwMode="auto">
              <a:xfrm>
                <a:off x="1462" y="2839"/>
                <a:ext cx="3349" cy="1"/>
              </a:xfrm>
              <a:prstGeom prst="line">
                <a:avLst/>
              </a:prstGeom>
              <a:noFill/>
              <a:ln w="0">
                <a:solidFill>
                  <a:srgbClr val="000000"/>
                </a:solidFill>
                <a:round/>
                <a:headEnd/>
                <a:tailEnd/>
              </a:ln>
            </p:spPr>
            <p:txBody>
              <a:bodyPr/>
              <a:lstStyle/>
              <a:p>
                <a:endParaRPr lang="en-US"/>
              </a:p>
            </p:txBody>
          </p:sp>
          <p:sp>
            <p:nvSpPr>
              <p:cNvPr id="28820" name="Line 11"/>
              <p:cNvSpPr>
                <a:spLocks noChangeShapeType="1"/>
              </p:cNvSpPr>
              <p:nvPr/>
            </p:nvSpPr>
            <p:spPr bwMode="auto">
              <a:xfrm>
                <a:off x="1462" y="2636"/>
                <a:ext cx="3349" cy="1"/>
              </a:xfrm>
              <a:prstGeom prst="line">
                <a:avLst/>
              </a:prstGeom>
              <a:noFill/>
              <a:ln w="0">
                <a:solidFill>
                  <a:srgbClr val="000000"/>
                </a:solidFill>
                <a:round/>
                <a:headEnd/>
                <a:tailEnd/>
              </a:ln>
            </p:spPr>
            <p:txBody>
              <a:bodyPr/>
              <a:lstStyle/>
              <a:p>
                <a:endParaRPr lang="en-US"/>
              </a:p>
            </p:txBody>
          </p:sp>
          <p:sp>
            <p:nvSpPr>
              <p:cNvPr id="28821" name="Line 12"/>
              <p:cNvSpPr>
                <a:spLocks noChangeShapeType="1"/>
              </p:cNvSpPr>
              <p:nvPr/>
            </p:nvSpPr>
            <p:spPr bwMode="auto">
              <a:xfrm>
                <a:off x="1462" y="2442"/>
                <a:ext cx="3349" cy="1"/>
              </a:xfrm>
              <a:prstGeom prst="line">
                <a:avLst/>
              </a:prstGeom>
              <a:noFill/>
              <a:ln w="0">
                <a:solidFill>
                  <a:srgbClr val="000000"/>
                </a:solidFill>
                <a:round/>
                <a:headEnd/>
                <a:tailEnd/>
              </a:ln>
            </p:spPr>
            <p:txBody>
              <a:bodyPr/>
              <a:lstStyle/>
              <a:p>
                <a:endParaRPr lang="en-US"/>
              </a:p>
            </p:txBody>
          </p:sp>
          <p:sp>
            <p:nvSpPr>
              <p:cNvPr id="28822" name="Line 13"/>
              <p:cNvSpPr>
                <a:spLocks noChangeShapeType="1"/>
              </p:cNvSpPr>
              <p:nvPr/>
            </p:nvSpPr>
            <p:spPr bwMode="auto">
              <a:xfrm>
                <a:off x="1462" y="2238"/>
                <a:ext cx="3349" cy="1"/>
              </a:xfrm>
              <a:prstGeom prst="line">
                <a:avLst/>
              </a:prstGeom>
              <a:noFill/>
              <a:ln w="0">
                <a:solidFill>
                  <a:srgbClr val="000000"/>
                </a:solidFill>
                <a:round/>
                <a:headEnd/>
                <a:tailEnd/>
              </a:ln>
            </p:spPr>
            <p:txBody>
              <a:bodyPr/>
              <a:lstStyle/>
              <a:p>
                <a:endParaRPr lang="en-US"/>
              </a:p>
            </p:txBody>
          </p:sp>
          <p:sp>
            <p:nvSpPr>
              <p:cNvPr id="28823" name="Line 14"/>
              <p:cNvSpPr>
                <a:spLocks noChangeShapeType="1"/>
              </p:cNvSpPr>
              <p:nvPr/>
            </p:nvSpPr>
            <p:spPr bwMode="auto">
              <a:xfrm>
                <a:off x="1462" y="2044"/>
                <a:ext cx="3349" cy="1"/>
              </a:xfrm>
              <a:prstGeom prst="line">
                <a:avLst/>
              </a:prstGeom>
              <a:noFill/>
              <a:ln w="0">
                <a:solidFill>
                  <a:srgbClr val="000000"/>
                </a:solidFill>
                <a:round/>
                <a:headEnd/>
                <a:tailEnd/>
              </a:ln>
            </p:spPr>
            <p:txBody>
              <a:bodyPr/>
              <a:lstStyle/>
              <a:p>
                <a:endParaRPr lang="en-US"/>
              </a:p>
            </p:txBody>
          </p:sp>
          <p:sp>
            <p:nvSpPr>
              <p:cNvPr id="28824" name="Line 15"/>
              <p:cNvSpPr>
                <a:spLocks noChangeShapeType="1"/>
              </p:cNvSpPr>
              <p:nvPr/>
            </p:nvSpPr>
            <p:spPr bwMode="auto">
              <a:xfrm>
                <a:off x="1462" y="1840"/>
                <a:ext cx="3349" cy="1"/>
              </a:xfrm>
              <a:prstGeom prst="line">
                <a:avLst/>
              </a:prstGeom>
              <a:noFill/>
              <a:ln w="0">
                <a:solidFill>
                  <a:srgbClr val="000000"/>
                </a:solidFill>
                <a:round/>
                <a:headEnd/>
                <a:tailEnd/>
              </a:ln>
            </p:spPr>
            <p:txBody>
              <a:bodyPr/>
              <a:lstStyle/>
              <a:p>
                <a:endParaRPr lang="en-US"/>
              </a:p>
            </p:txBody>
          </p:sp>
          <p:sp>
            <p:nvSpPr>
              <p:cNvPr id="28825" name="Line 16"/>
              <p:cNvSpPr>
                <a:spLocks noChangeShapeType="1"/>
              </p:cNvSpPr>
              <p:nvPr/>
            </p:nvSpPr>
            <p:spPr bwMode="auto">
              <a:xfrm>
                <a:off x="1462" y="1646"/>
                <a:ext cx="3349" cy="1"/>
              </a:xfrm>
              <a:prstGeom prst="line">
                <a:avLst/>
              </a:prstGeom>
              <a:noFill/>
              <a:ln w="0">
                <a:solidFill>
                  <a:srgbClr val="000000"/>
                </a:solidFill>
                <a:round/>
                <a:headEnd/>
                <a:tailEnd/>
              </a:ln>
            </p:spPr>
            <p:txBody>
              <a:bodyPr/>
              <a:lstStyle/>
              <a:p>
                <a:endParaRPr lang="en-US"/>
              </a:p>
            </p:txBody>
          </p:sp>
          <p:sp>
            <p:nvSpPr>
              <p:cNvPr id="28826" name="Line 17"/>
              <p:cNvSpPr>
                <a:spLocks noChangeShapeType="1"/>
              </p:cNvSpPr>
              <p:nvPr/>
            </p:nvSpPr>
            <p:spPr bwMode="auto">
              <a:xfrm>
                <a:off x="1462" y="1443"/>
                <a:ext cx="3349" cy="1"/>
              </a:xfrm>
              <a:prstGeom prst="line">
                <a:avLst/>
              </a:prstGeom>
              <a:noFill/>
              <a:ln w="0">
                <a:solidFill>
                  <a:srgbClr val="000000"/>
                </a:solidFill>
                <a:round/>
                <a:headEnd/>
                <a:tailEnd/>
              </a:ln>
            </p:spPr>
            <p:txBody>
              <a:bodyPr/>
              <a:lstStyle/>
              <a:p>
                <a:endParaRPr lang="en-US"/>
              </a:p>
            </p:txBody>
          </p:sp>
          <p:sp>
            <p:nvSpPr>
              <p:cNvPr id="28827" name="Line 18"/>
              <p:cNvSpPr>
                <a:spLocks noChangeShapeType="1"/>
              </p:cNvSpPr>
              <p:nvPr/>
            </p:nvSpPr>
            <p:spPr bwMode="auto">
              <a:xfrm>
                <a:off x="1462" y="1248"/>
                <a:ext cx="3349" cy="1"/>
              </a:xfrm>
              <a:prstGeom prst="line">
                <a:avLst/>
              </a:prstGeom>
              <a:noFill/>
              <a:ln w="0">
                <a:solidFill>
                  <a:srgbClr val="000000"/>
                </a:solidFill>
                <a:round/>
                <a:headEnd/>
                <a:tailEnd/>
              </a:ln>
            </p:spPr>
            <p:txBody>
              <a:bodyPr/>
              <a:lstStyle/>
              <a:p>
                <a:endParaRPr lang="en-US"/>
              </a:p>
            </p:txBody>
          </p:sp>
          <p:sp>
            <p:nvSpPr>
              <p:cNvPr id="28828" name="Rectangle 19"/>
              <p:cNvSpPr>
                <a:spLocks noChangeArrowheads="1"/>
              </p:cNvSpPr>
              <p:nvPr/>
            </p:nvSpPr>
            <p:spPr bwMode="auto">
              <a:xfrm>
                <a:off x="1462" y="1248"/>
                <a:ext cx="3349" cy="1786"/>
              </a:xfrm>
              <a:prstGeom prst="rect">
                <a:avLst/>
              </a:prstGeom>
              <a:noFill/>
              <a:ln w="14288">
                <a:solidFill>
                  <a:srgbClr val="808080"/>
                </a:solidFill>
                <a:miter lim="800000"/>
                <a:headEnd/>
                <a:tailEnd/>
              </a:ln>
            </p:spPr>
            <p:txBody>
              <a:bodyPr/>
              <a:lstStyle/>
              <a:p>
                <a:endParaRPr lang="en-US"/>
              </a:p>
            </p:txBody>
          </p:sp>
          <p:sp>
            <p:nvSpPr>
              <p:cNvPr id="28829" name="Line 20"/>
              <p:cNvSpPr>
                <a:spLocks noChangeShapeType="1"/>
              </p:cNvSpPr>
              <p:nvPr/>
            </p:nvSpPr>
            <p:spPr bwMode="auto">
              <a:xfrm>
                <a:off x="1462" y="1248"/>
                <a:ext cx="1" cy="1786"/>
              </a:xfrm>
              <a:prstGeom prst="line">
                <a:avLst/>
              </a:prstGeom>
              <a:noFill/>
              <a:ln w="0">
                <a:solidFill>
                  <a:srgbClr val="000000"/>
                </a:solidFill>
                <a:round/>
                <a:headEnd/>
                <a:tailEnd/>
              </a:ln>
            </p:spPr>
            <p:txBody>
              <a:bodyPr/>
              <a:lstStyle/>
              <a:p>
                <a:endParaRPr lang="en-US"/>
              </a:p>
            </p:txBody>
          </p:sp>
          <p:sp>
            <p:nvSpPr>
              <p:cNvPr id="28830" name="Line 21"/>
              <p:cNvSpPr>
                <a:spLocks noChangeShapeType="1"/>
              </p:cNvSpPr>
              <p:nvPr/>
            </p:nvSpPr>
            <p:spPr bwMode="auto">
              <a:xfrm>
                <a:off x="1425" y="3034"/>
                <a:ext cx="37" cy="1"/>
              </a:xfrm>
              <a:prstGeom prst="line">
                <a:avLst/>
              </a:prstGeom>
              <a:noFill/>
              <a:ln w="0">
                <a:solidFill>
                  <a:srgbClr val="000000"/>
                </a:solidFill>
                <a:round/>
                <a:headEnd/>
                <a:tailEnd/>
              </a:ln>
            </p:spPr>
            <p:txBody>
              <a:bodyPr/>
              <a:lstStyle/>
              <a:p>
                <a:endParaRPr lang="en-US"/>
              </a:p>
            </p:txBody>
          </p:sp>
          <p:sp>
            <p:nvSpPr>
              <p:cNvPr id="28831" name="Line 22"/>
              <p:cNvSpPr>
                <a:spLocks noChangeShapeType="1"/>
              </p:cNvSpPr>
              <p:nvPr/>
            </p:nvSpPr>
            <p:spPr bwMode="auto">
              <a:xfrm>
                <a:off x="1425" y="2839"/>
                <a:ext cx="37" cy="1"/>
              </a:xfrm>
              <a:prstGeom prst="line">
                <a:avLst/>
              </a:prstGeom>
              <a:noFill/>
              <a:ln w="0">
                <a:solidFill>
                  <a:srgbClr val="000000"/>
                </a:solidFill>
                <a:round/>
                <a:headEnd/>
                <a:tailEnd/>
              </a:ln>
            </p:spPr>
            <p:txBody>
              <a:bodyPr/>
              <a:lstStyle/>
              <a:p>
                <a:endParaRPr lang="en-US"/>
              </a:p>
            </p:txBody>
          </p:sp>
          <p:sp>
            <p:nvSpPr>
              <p:cNvPr id="28832" name="Line 23"/>
              <p:cNvSpPr>
                <a:spLocks noChangeShapeType="1"/>
              </p:cNvSpPr>
              <p:nvPr/>
            </p:nvSpPr>
            <p:spPr bwMode="auto">
              <a:xfrm>
                <a:off x="1425" y="2636"/>
                <a:ext cx="37" cy="1"/>
              </a:xfrm>
              <a:prstGeom prst="line">
                <a:avLst/>
              </a:prstGeom>
              <a:noFill/>
              <a:ln w="0">
                <a:solidFill>
                  <a:srgbClr val="000000"/>
                </a:solidFill>
                <a:round/>
                <a:headEnd/>
                <a:tailEnd/>
              </a:ln>
            </p:spPr>
            <p:txBody>
              <a:bodyPr/>
              <a:lstStyle/>
              <a:p>
                <a:endParaRPr lang="en-US"/>
              </a:p>
            </p:txBody>
          </p:sp>
          <p:sp>
            <p:nvSpPr>
              <p:cNvPr id="28833" name="Line 24"/>
              <p:cNvSpPr>
                <a:spLocks noChangeShapeType="1"/>
              </p:cNvSpPr>
              <p:nvPr/>
            </p:nvSpPr>
            <p:spPr bwMode="auto">
              <a:xfrm>
                <a:off x="1425" y="2442"/>
                <a:ext cx="37" cy="1"/>
              </a:xfrm>
              <a:prstGeom prst="line">
                <a:avLst/>
              </a:prstGeom>
              <a:noFill/>
              <a:ln w="0">
                <a:solidFill>
                  <a:srgbClr val="000000"/>
                </a:solidFill>
                <a:round/>
                <a:headEnd/>
                <a:tailEnd/>
              </a:ln>
            </p:spPr>
            <p:txBody>
              <a:bodyPr/>
              <a:lstStyle/>
              <a:p>
                <a:endParaRPr lang="en-US"/>
              </a:p>
            </p:txBody>
          </p:sp>
          <p:sp>
            <p:nvSpPr>
              <p:cNvPr id="28834" name="Line 25"/>
              <p:cNvSpPr>
                <a:spLocks noChangeShapeType="1"/>
              </p:cNvSpPr>
              <p:nvPr/>
            </p:nvSpPr>
            <p:spPr bwMode="auto">
              <a:xfrm>
                <a:off x="1425" y="2238"/>
                <a:ext cx="37" cy="1"/>
              </a:xfrm>
              <a:prstGeom prst="line">
                <a:avLst/>
              </a:prstGeom>
              <a:noFill/>
              <a:ln w="0">
                <a:solidFill>
                  <a:srgbClr val="000000"/>
                </a:solidFill>
                <a:round/>
                <a:headEnd/>
                <a:tailEnd/>
              </a:ln>
            </p:spPr>
            <p:txBody>
              <a:bodyPr/>
              <a:lstStyle/>
              <a:p>
                <a:endParaRPr lang="en-US"/>
              </a:p>
            </p:txBody>
          </p:sp>
          <p:sp>
            <p:nvSpPr>
              <p:cNvPr id="28835" name="Line 26"/>
              <p:cNvSpPr>
                <a:spLocks noChangeShapeType="1"/>
              </p:cNvSpPr>
              <p:nvPr/>
            </p:nvSpPr>
            <p:spPr bwMode="auto">
              <a:xfrm>
                <a:off x="1425" y="2044"/>
                <a:ext cx="37" cy="1"/>
              </a:xfrm>
              <a:prstGeom prst="line">
                <a:avLst/>
              </a:prstGeom>
              <a:noFill/>
              <a:ln w="0">
                <a:solidFill>
                  <a:srgbClr val="000000"/>
                </a:solidFill>
                <a:round/>
                <a:headEnd/>
                <a:tailEnd/>
              </a:ln>
            </p:spPr>
            <p:txBody>
              <a:bodyPr/>
              <a:lstStyle/>
              <a:p>
                <a:endParaRPr lang="en-US"/>
              </a:p>
            </p:txBody>
          </p:sp>
          <p:sp>
            <p:nvSpPr>
              <p:cNvPr id="28836" name="Line 27"/>
              <p:cNvSpPr>
                <a:spLocks noChangeShapeType="1"/>
              </p:cNvSpPr>
              <p:nvPr/>
            </p:nvSpPr>
            <p:spPr bwMode="auto">
              <a:xfrm>
                <a:off x="1425" y="1840"/>
                <a:ext cx="37" cy="1"/>
              </a:xfrm>
              <a:prstGeom prst="line">
                <a:avLst/>
              </a:prstGeom>
              <a:noFill/>
              <a:ln w="0">
                <a:solidFill>
                  <a:srgbClr val="000000"/>
                </a:solidFill>
                <a:round/>
                <a:headEnd/>
                <a:tailEnd/>
              </a:ln>
            </p:spPr>
            <p:txBody>
              <a:bodyPr/>
              <a:lstStyle/>
              <a:p>
                <a:endParaRPr lang="en-US"/>
              </a:p>
            </p:txBody>
          </p:sp>
          <p:sp>
            <p:nvSpPr>
              <p:cNvPr id="28837" name="Line 28"/>
              <p:cNvSpPr>
                <a:spLocks noChangeShapeType="1"/>
              </p:cNvSpPr>
              <p:nvPr/>
            </p:nvSpPr>
            <p:spPr bwMode="auto">
              <a:xfrm>
                <a:off x="1425" y="1646"/>
                <a:ext cx="37" cy="1"/>
              </a:xfrm>
              <a:prstGeom prst="line">
                <a:avLst/>
              </a:prstGeom>
              <a:noFill/>
              <a:ln w="0">
                <a:solidFill>
                  <a:srgbClr val="000000"/>
                </a:solidFill>
                <a:round/>
                <a:headEnd/>
                <a:tailEnd/>
              </a:ln>
            </p:spPr>
            <p:txBody>
              <a:bodyPr/>
              <a:lstStyle/>
              <a:p>
                <a:endParaRPr lang="en-US"/>
              </a:p>
            </p:txBody>
          </p:sp>
          <p:sp>
            <p:nvSpPr>
              <p:cNvPr id="28838" name="Line 29"/>
              <p:cNvSpPr>
                <a:spLocks noChangeShapeType="1"/>
              </p:cNvSpPr>
              <p:nvPr/>
            </p:nvSpPr>
            <p:spPr bwMode="auto">
              <a:xfrm>
                <a:off x="1425" y="1443"/>
                <a:ext cx="37" cy="1"/>
              </a:xfrm>
              <a:prstGeom prst="line">
                <a:avLst/>
              </a:prstGeom>
              <a:noFill/>
              <a:ln w="0">
                <a:solidFill>
                  <a:srgbClr val="000000"/>
                </a:solidFill>
                <a:round/>
                <a:headEnd/>
                <a:tailEnd/>
              </a:ln>
            </p:spPr>
            <p:txBody>
              <a:bodyPr/>
              <a:lstStyle/>
              <a:p>
                <a:endParaRPr lang="en-US"/>
              </a:p>
            </p:txBody>
          </p:sp>
          <p:sp>
            <p:nvSpPr>
              <p:cNvPr id="28839" name="Line 30"/>
              <p:cNvSpPr>
                <a:spLocks noChangeShapeType="1"/>
              </p:cNvSpPr>
              <p:nvPr/>
            </p:nvSpPr>
            <p:spPr bwMode="auto">
              <a:xfrm>
                <a:off x="1425" y="1248"/>
                <a:ext cx="37" cy="1"/>
              </a:xfrm>
              <a:prstGeom prst="line">
                <a:avLst/>
              </a:prstGeom>
              <a:noFill/>
              <a:ln w="0">
                <a:solidFill>
                  <a:srgbClr val="000000"/>
                </a:solidFill>
                <a:round/>
                <a:headEnd/>
                <a:tailEnd/>
              </a:ln>
            </p:spPr>
            <p:txBody>
              <a:bodyPr/>
              <a:lstStyle/>
              <a:p>
                <a:endParaRPr lang="en-US"/>
              </a:p>
            </p:txBody>
          </p:sp>
          <p:sp>
            <p:nvSpPr>
              <p:cNvPr id="28840" name="Line 31"/>
              <p:cNvSpPr>
                <a:spLocks noChangeShapeType="1"/>
              </p:cNvSpPr>
              <p:nvPr/>
            </p:nvSpPr>
            <p:spPr bwMode="auto">
              <a:xfrm>
                <a:off x="1462" y="3034"/>
                <a:ext cx="3349" cy="1"/>
              </a:xfrm>
              <a:prstGeom prst="line">
                <a:avLst/>
              </a:prstGeom>
              <a:noFill/>
              <a:ln w="0">
                <a:solidFill>
                  <a:srgbClr val="000000"/>
                </a:solidFill>
                <a:round/>
                <a:headEnd/>
                <a:tailEnd/>
              </a:ln>
            </p:spPr>
            <p:txBody>
              <a:bodyPr/>
              <a:lstStyle/>
              <a:p>
                <a:endParaRPr lang="en-US"/>
              </a:p>
            </p:txBody>
          </p:sp>
          <p:sp>
            <p:nvSpPr>
              <p:cNvPr id="28841" name="Line 32"/>
              <p:cNvSpPr>
                <a:spLocks noChangeShapeType="1"/>
              </p:cNvSpPr>
              <p:nvPr/>
            </p:nvSpPr>
            <p:spPr bwMode="auto">
              <a:xfrm flipV="1">
                <a:off x="1462" y="3034"/>
                <a:ext cx="1" cy="37"/>
              </a:xfrm>
              <a:prstGeom prst="line">
                <a:avLst/>
              </a:prstGeom>
              <a:noFill/>
              <a:ln w="0">
                <a:solidFill>
                  <a:srgbClr val="000000"/>
                </a:solidFill>
                <a:round/>
                <a:headEnd/>
                <a:tailEnd/>
              </a:ln>
            </p:spPr>
            <p:txBody>
              <a:bodyPr/>
              <a:lstStyle/>
              <a:p>
                <a:endParaRPr lang="en-US"/>
              </a:p>
            </p:txBody>
          </p:sp>
          <p:sp>
            <p:nvSpPr>
              <p:cNvPr id="28842" name="Line 33"/>
              <p:cNvSpPr>
                <a:spLocks noChangeShapeType="1"/>
              </p:cNvSpPr>
              <p:nvPr/>
            </p:nvSpPr>
            <p:spPr bwMode="auto">
              <a:xfrm flipV="1">
                <a:off x="1878" y="3034"/>
                <a:ext cx="1" cy="37"/>
              </a:xfrm>
              <a:prstGeom prst="line">
                <a:avLst/>
              </a:prstGeom>
              <a:noFill/>
              <a:ln w="0">
                <a:solidFill>
                  <a:srgbClr val="000000"/>
                </a:solidFill>
                <a:round/>
                <a:headEnd/>
                <a:tailEnd/>
              </a:ln>
            </p:spPr>
            <p:txBody>
              <a:bodyPr/>
              <a:lstStyle/>
              <a:p>
                <a:endParaRPr lang="en-US"/>
              </a:p>
            </p:txBody>
          </p:sp>
          <p:sp>
            <p:nvSpPr>
              <p:cNvPr id="28843" name="Line 34"/>
              <p:cNvSpPr>
                <a:spLocks noChangeShapeType="1"/>
              </p:cNvSpPr>
              <p:nvPr/>
            </p:nvSpPr>
            <p:spPr bwMode="auto">
              <a:xfrm flipV="1">
                <a:off x="2304" y="3034"/>
                <a:ext cx="1" cy="37"/>
              </a:xfrm>
              <a:prstGeom prst="line">
                <a:avLst/>
              </a:prstGeom>
              <a:noFill/>
              <a:ln w="0">
                <a:solidFill>
                  <a:srgbClr val="000000"/>
                </a:solidFill>
                <a:round/>
                <a:headEnd/>
                <a:tailEnd/>
              </a:ln>
            </p:spPr>
            <p:txBody>
              <a:bodyPr/>
              <a:lstStyle/>
              <a:p>
                <a:endParaRPr lang="en-US"/>
              </a:p>
            </p:txBody>
          </p:sp>
          <p:sp>
            <p:nvSpPr>
              <p:cNvPr id="28844" name="Line 35"/>
              <p:cNvSpPr>
                <a:spLocks noChangeShapeType="1"/>
              </p:cNvSpPr>
              <p:nvPr/>
            </p:nvSpPr>
            <p:spPr bwMode="auto">
              <a:xfrm flipV="1">
                <a:off x="2720" y="3034"/>
                <a:ext cx="1" cy="37"/>
              </a:xfrm>
              <a:prstGeom prst="line">
                <a:avLst/>
              </a:prstGeom>
              <a:noFill/>
              <a:ln w="0">
                <a:solidFill>
                  <a:srgbClr val="000000"/>
                </a:solidFill>
                <a:round/>
                <a:headEnd/>
                <a:tailEnd/>
              </a:ln>
            </p:spPr>
            <p:txBody>
              <a:bodyPr/>
              <a:lstStyle/>
              <a:p>
                <a:endParaRPr lang="en-US"/>
              </a:p>
            </p:txBody>
          </p:sp>
          <p:sp>
            <p:nvSpPr>
              <p:cNvPr id="28845" name="Line 36"/>
              <p:cNvSpPr>
                <a:spLocks noChangeShapeType="1"/>
              </p:cNvSpPr>
              <p:nvPr/>
            </p:nvSpPr>
            <p:spPr bwMode="auto">
              <a:xfrm flipV="1">
                <a:off x="3136" y="3034"/>
                <a:ext cx="1" cy="37"/>
              </a:xfrm>
              <a:prstGeom prst="line">
                <a:avLst/>
              </a:prstGeom>
              <a:noFill/>
              <a:ln w="0">
                <a:solidFill>
                  <a:srgbClr val="000000"/>
                </a:solidFill>
                <a:round/>
                <a:headEnd/>
                <a:tailEnd/>
              </a:ln>
            </p:spPr>
            <p:txBody>
              <a:bodyPr/>
              <a:lstStyle/>
              <a:p>
                <a:endParaRPr lang="en-US"/>
              </a:p>
            </p:txBody>
          </p:sp>
          <p:sp>
            <p:nvSpPr>
              <p:cNvPr id="28846" name="Line 37"/>
              <p:cNvSpPr>
                <a:spLocks noChangeShapeType="1"/>
              </p:cNvSpPr>
              <p:nvPr/>
            </p:nvSpPr>
            <p:spPr bwMode="auto">
              <a:xfrm flipV="1">
                <a:off x="3553" y="3034"/>
                <a:ext cx="1" cy="37"/>
              </a:xfrm>
              <a:prstGeom prst="line">
                <a:avLst/>
              </a:prstGeom>
              <a:noFill/>
              <a:ln w="0">
                <a:solidFill>
                  <a:srgbClr val="000000"/>
                </a:solidFill>
                <a:round/>
                <a:headEnd/>
                <a:tailEnd/>
              </a:ln>
            </p:spPr>
            <p:txBody>
              <a:bodyPr/>
              <a:lstStyle/>
              <a:p>
                <a:endParaRPr lang="en-US"/>
              </a:p>
            </p:txBody>
          </p:sp>
          <p:sp>
            <p:nvSpPr>
              <p:cNvPr id="28847" name="Line 38"/>
              <p:cNvSpPr>
                <a:spLocks noChangeShapeType="1"/>
              </p:cNvSpPr>
              <p:nvPr/>
            </p:nvSpPr>
            <p:spPr bwMode="auto">
              <a:xfrm flipV="1">
                <a:off x="3978" y="3034"/>
                <a:ext cx="1" cy="37"/>
              </a:xfrm>
              <a:prstGeom prst="line">
                <a:avLst/>
              </a:prstGeom>
              <a:noFill/>
              <a:ln w="0">
                <a:solidFill>
                  <a:srgbClr val="000000"/>
                </a:solidFill>
                <a:round/>
                <a:headEnd/>
                <a:tailEnd/>
              </a:ln>
            </p:spPr>
            <p:txBody>
              <a:bodyPr/>
              <a:lstStyle/>
              <a:p>
                <a:endParaRPr lang="en-US"/>
              </a:p>
            </p:txBody>
          </p:sp>
          <p:sp>
            <p:nvSpPr>
              <p:cNvPr id="28848" name="Line 39"/>
              <p:cNvSpPr>
                <a:spLocks noChangeShapeType="1"/>
              </p:cNvSpPr>
              <p:nvPr/>
            </p:nvSpPr>
            <p:spPr bwMode="auto">
              <a:xfrm flipV="1">
                <a:off x="4394" y="3034"/>
                <a:ext cx="1" cy="37"/>
              </a:xfrm>
              <a:prstGeom prst="line">
                <a:avLst/>
              </a:prstGeom>
              <a:noFill/>
              <a:ln w="0">
                <a:solidFill>
                  <a:srgbClr val="000000"/>
                </a:solidFill>
                <a:round/>
                <a:headEnd/>
                <a:tailEnd/>
              </a:ln>
            </p:spPr>
            <p:txBody>
              <a:bodyPr/>
              <a:lstStyle/>
              <a:p>
                <a:endParaRPr lang="en-US"/>
              </a:p>
            </p:txBody>
          </p:sp>
          <p:sp>
            <p:nvSpPr>
              <p:cNvPr id="28849" name="Line 40"/>
              <p:cNvSpPr>
                <a:spLocks noChangeShapeType="1"/>
              </p:cNvSpPr>
              <p:nvPr/>
            </p:nvSpPr>
            <p:spPr bwMode="auto">
              <a:xfrm flipV="1">
                <a:off x="4811" y="3034"/>
                <a:ext cx="1" cy="37"/>
              </a:xfrm>
              <a:prstGeom prst="line">
                <a:avLst/>
              </a:prstGeom>
              <a:noFill/>
              <a:ln w="0">
                <a:solidFill>
                  <a:srgbClr val="000000"/>
                </a:solidFill>
                <a:round/>
                <a:headEnd/>
                <a:tailEnd/>
              </a:ln>
            </p:spPr>
            <p:txBody>
              <a:bodyPr/>
              <a:lstStyle/>
              <a:p>
                <a:endParaRPr lang="en-US"/>
              </a:p>
            </p:txBody>
          </p:sp>
          <p:sp>
            <p:nvSpPr>
              <p:cNvPr id="28850" name="Line 41"/>
              <p:cNvSpPr>
                <a:spLocks noChangeShapeType="1"/>
              </p:cNvSpPr>
              <p:nvPr/>
            </p:nvSpPr>
            <p:spPr bwMode="auto">
              <a:xfrm flipV="1">
                <a:off x="1675" y="2553"/>
                <a:ext cx="9" cy="9"/>
              </a:xfrm>
              <a:prstGeom prst="line">
                <a:avLst/>
              </a:prstGeom>
              <a:noFill/>
              <a:ln w="44450">
                <a:solidFill>
                  <a:srgbClr val="000080"/>
                </a:solidFill>
                <a:round/>
                <a:headEnd/>
                <a:tailEnd/>
              </a:ln>
            </p:spPr>
            <p:txBody>
              <a:bodyPr/>
              <a:lstStyle/>
              <a:p>
                <a:endParaRPr lang="en-US"/>
              </a:p>
            </p:txBody>
          </p:sp>
          <p:sp>
            <p:nvSpPr>
              <p:cNvPr id="28851" name="Line 42"/>
              <p:cNvSpPr>
                <a:spLocks noChangeShapeType="1"/>
              </p:cNvSpPr>
              <p:nvPr/>
            </p:nvSpPr>
            <p:spPr bwMode="auto">
              <a:xfrm flipV="1">
                <a:off x="1684" y="2543"/>
                <a:ext cx="9" cy="10"/>
              </a:xfrm>
              <a:prstGeom prst="line">
                <a:avLst/>
              </a:prstGeom>
              <a:noFill/>
              <a:ln w="44450">
                <a:solidFill>
                  <a:srgbClr val="000080"/>
                </a:solidFill>
                <a:round/>
                <a:headEnd/>
                <a:tailEnd/>
              </a:ln>
            </p:spPr>
            <p:txBody>
              <a:bodyPr/>
              <a:lstStyle/>
              <a:p>
                <a:endParaRPr lang="en-US"/>
              </a:p>
            </p:txBody>
          </p:sp>
          <p:sp>
            <p:nvSpPr>
              <p:cNvPr id="28852" name="Line 43"/>
              <p:cNvSpPr>
                <a:spLocks noChangeShapeType="1"/>
              </p:cNvSpPr>
              <p:nvPr/>
            </p:nvSpPr>
            <p:spPr bwMode="auto">
              <a:xfrm flipV="1">
                <a:off x="1693" y="2534"/>
                <a:ext cx="10" cy="9"/>
              </a:xfrm>
              <a:prstGeom prst="line">
                <a:avLst/>
              </a:prstGeom>
              <a:noFill/>
              <a:ln w="44450">
                <a:solidFill>
                  <a:srgbClr val="000080"/>
                </a:solidFill>
                <a:round/>
                <a:headEnd/>
                <a:tailEnd/>
              </a:ln>
            </p:spPr>
            <p:txBody>
              <a:bodyPr/>
              <a:lstStyle/>
              <a:p>
                <a:endParaRPr lang="en-US"/>
              </a:p>
            </p:txBody>
          </p:sp>
          <p:sp>
            <p:nvSpPr>
              <p:cNvPr id="28853" name="Line 44"/>
              <p:cNvSpPr>
                <a:spLocks noChangeShapeType="1"/>
              </p:cNvSpPr>
              <p:nvPr/>
            </p:nvSpPr>
            <p:spPr bwMode="auto">
              <a:xfrm>
                <a:off x="1703" y="2534"/>
                <a:ext cx="9" cy="1"/>
              </a:xfrm>
              <a:prstGeom prst="line">
                <a:avLst/>
              </a:prstGeom>
              <a:noFill/>
              <a:ln w="44450">
                <a:solidFill>
                  <a:srgbClr val="000080"/>
                </a:solidFill>
                <a:round/>
                <a:headEnd/>
                <a:tailEnd/>
              </a:ln>
            </p:spPr>
            <p:txBody>
              <a:bodyPr/>
              <a:lstStyle/>
              <a:p>
                <a:endParaRPr lang="en-US"/>
              </a:p>
            </p:txBody>
          </p:sp>
          <p:sp>
            <p:nvSpPr>
              <p:cNvPr id="28854" name="Line 45"/>
              <p:cNvSpPr>
                <a:spLocks noChangeShapeType="1"/>
              </p:cNvSpPr>
              <p:nvPr/>
            </p:nvSpPr>
            <p:spPr bwMode="auto">
              <a:xfrm flipV="1">
                <a:off x="1712" y="2525"/>
                <a:ext cx="9" cy="9"/>
              </a:xfrm>
              <a:prstGeom prst="line">
                <a:avLst/>
              </a:prstGeom>
              <a:noFill/>
              <a:ln w="44450">
                <a:solidFill>
                  <a:srgbClr val="000080"/>
                </a:solidFill>
                <a:round/>
                <a:headEnd/>
                <a:tailEnd/>
              </a:ln>
            </p:spPr>
            <p:txBody>
              <a:bodyPr/>
              <a:lstStyle/>
              <a:p>
                <a:endParaRPr lang="en-US"/>
              </a:p>
            </p:txBody>
          </p:sp>
          <p:sp>
            <p:nvSpPr>
              <p:cNvPr id="28855" name="Line 46"/>
              <p:cNvSpPr>
                <a:spLocks noChangeShapeType="1"/>
              </p:cNvSpPr>
              <p:nvPr/>
            </p:nvSpPr>
            <p:spPr bwMode="auto">
              <a:xfrm flipV="1">
                <a:off x="1721" y="2516"/>
                <a:ext cx="9" cy="9"/>
              </a:xfrm>
              <a:prstGeom prst="line">
                <a:avLst/>
              </a:prstGeom>
              <a:noFill/>
              <a:ln w="44450">
                <a:solidFill>
                  <a:srgbClr val="000080"/>
                </a:solidFill>
                <a:round/>
                <a:headEnd/>
                <a:tailEnd/>
              </a:ln>
            </p:spPr>
            <p:txBody>
              <a:bodyPr/>
              <a:lstStyle/>
              <a:p>
                <a:endParaRPr lang="en-US"/>
              </a:p>
            </p:txBody>
          </p:sp>
          <p:sp>
            <p:nvSpPr>
              <p:cNvPr id="28856" name="Line 47"/>
              <p:cNvSpPr>
                <a:spLocks noChangeShapeType="1"/>
              </p:cNvSpPr>
              <p:nvPr/>
            </p:nvSpPr>
            <p:spPr bwMode="auto">
              <a:xfrm flipV="1">
                <a:off x="1730" y="2506"/>
                <a:ext cx="19" cy="10"/>
              </a:xfrm>
              <a:prstGeom prst="line">
                <a:avLst/>
              </a:prstGeom>
              <a:noFill/>
              <a:ln w="44450">
                <a:solidFill>
                  <a:srgbClr val="000080"/>
                </a:solidFill>
                <a:round/>
                <a:headEnd/>
                <a:tailEnd/>
              </a:ln>
            </p:spPr>
            <p:txBody>
              <a:bodyPr/>
              <a:lstStyle/>
              <a:p>
                <a:endParaRPr lang="en-US"/>
              </a:p>
            </p:txBody>
          </p:sp>
          <p:sp>
            <p:nvSpPr>
              <p:cNvPr id="28857" name="Line 48"/>
              <p:cNvSpPr>
                <a:spLocks noChangeShapeType="1"/>
              </p:cNvSpPr>
              <p:nvPr/>
            </p:nvSpPr>
            <p:spPr bwMode="auto">
              <a:xfrm flipV="1">
                <a:off x="1749" y="2497"/>
                <a:ext cx="9" cy="9"/>
              </a:xfrm>
              <a:prstGeom prst="line">
                <a:avLst/>
              </a:prstGeom>
              <a:noFill/>
              <a:ln w="44450">
                <a:solidFill>
                  <a:srgbClr val="000080"/>
                </a:solidFill>
                <a:round/>
                <a:headEnd/>
                <a:tailEnd/>
              </a:ln>
            </p:spPr>
            <p:txBody>
              <a:bodyPr/>
              <a:lstStyle/>
              <a:p>
                <a:endParaRPr lang="en-US"/>
              </a:p>
            </p:txBody>
          </p:sp>
          <p:sp>
            <p:nvSpPr>
              <p:cNvPr id="28858" name="Line 49"/>
              <p:cNvSpPr>
                <a:spLocks noChangeShapeType="1"/>
              </p:cNvSpPr>
              <p:nvPr/>
            </p:nvSpPr>
            <p:spPr bwMode="auto">
              <a:xfrm flipV="1">
                <a:off x="1758" y="2488"/>
                <a:ext cx="9" cy="9"/>
              </a:xfrm>
              <a:prstGeom prst="line">
                <a:avLst/>
              </a:prstGeom>
              <a:noFill/>
              <a:ln w="44450">
                <a:solidFill>
                  <a:srgbClr val="000080"/>
                </a:solidFill>
                <a:round/>
                <a:headEnd/>
                <a:tailEnd/>
              </a:ln>
            </p:spPr>
            <p:txBody>
              <a:bodyPr/>
              <a:lstStyle/>
              <a:p>
                <a:endParaRPr lang="en-US"/>
              </a:p>
            </p:txBody>
          </p:sp>
          <p:sp>
            <p:nvSpPr>
              <p:cNvPr id="28859" name="Line 50"/>
              <p:cNvSpPr>
                <a:spLocks noChangeShapeType="1"/>
              </p:cNvSpPr>
              <p:nvPr/>
            </p:nvSpPr>
            <p:spPr bwMode="auto">
              <a:xfrm flipV="1">
                <a:off x="1767" y="2479"/>
                <a:ext cx="10" cy="9"/>
              </a:xfrm>
              <a:prstGeom prst="line">
                <a:avLst/>
              </a:prstGeom>
              <a:noFill/>
              <a:ln w="44450">
                <a:solidFill>
                  <a:srgbClr val="000080"/>
                </a:solidFill>
                <a:round/>
                <a:headEnd/>
                <a:tailEnd/>
              </a:ln>
            </p:spPr>
            <p:txBody>
              <a:bodyPr/>
              <a:lstStyle/>
              <a:p>
                <a:endParaRPr lang="en-US"/>
              </a:p>
            </p:txBody>
          </p:sp>
          <p:sp>
            <p:nvSpPr>
              <p:cNvPr id="28860" name="Line 51"/>
              <p:cNvSpPr>
                <a:spLocks noChangeShapeType="1"/>
              </p:cNvSpPr>
              <p:nvPr/>
            </p:nvSpPr>
            <p:spPr bwMode="auto">
              <a:xfrm>
                <a:off x="1777" y="2479"/>
                <a:ext cx="9" cy="1"/>
              </a:xfrm>
              <a:prstGeom prst="line">
                <a:avLst/>
              </a:prstGeom>
              <a:noFill/>
              <a:ln w="44450">
                <a:solidFill>
                  <a:srgbClr val="000080"/>
                </a:solidFill>
                <a:round/>
                <a:headEnd/>
                <a:tailEnd/>
              </a:ln>
            </p:spPr>
            <p:txBody>
              <a:bodyPr/>
              <a:lstStyle/>
              <a:p>
                <a:endParaRPr lang="en-US"/>
              </a:p>
            </p:txBody>
          </p:sp>
          <p:sp>
            <p:nvSpPr>
              <p:cNvPr id="28861" name="Line 52"/>
              <p:cNvSpPr>
                <a:spLocks noChangeShapeType="1"/>
              </p:cNvSpPr>
              <p:nvPr/>
            </p:nvSpPr>
            <p:spPr bwMode="auto">
              <a:xfrm flipV="1">
                <a:off x="1786" y="2469"/>
                <a:ext cx="9" cy="10"/>
              </a:xfrm>
              <a:prstGeom prst="line">
                <a:avLst/>
              </a:prstGeom>
              <a:noFill/>
              <a:ln w="44450">
                <a:solidFill>
                  <a:srgbClr val="000080"/>
                </a:solidFill>
                <a:round/>
                <a:headEnd/>
                <a:tailEnd/>
              </a:ln>
            </p:spPr>
            <p:txBody>
              <a:bodyPr/>
              <a:lstStyle/>
              <a:p>
                <a:endParaRPr lang="en-US"/>
              </a:p>
            </p:txBody>
          </p:sp>
          <p:sp>
            <p:nvSpPr>
              <p:cNvPr id="28862" name="Line 53"/>
              <p:cNvSpPr>
                <a:spLocks noChangeShapeType="1"/>
              </p:cNvSpPr>
              <p:nvPr/>
            </p:nvSpPr>
            <p:spPr bwMode="auto">
              <a:xfrm flipV="1">
                <a:off x="1795" y="2460"/>
                <a:ext cx="9" cy="9"/>
              </a:xfrm>
              <a:prstGeom prst="line">
                <a:avLst/>
              </a:prstGeom>
              <a:noFill/>
              <a:ln w="44450">
                <a:solidFill>
                  <a:srgbClr val="000080"/>
                </a:solidFill>
                <a:round/>
                <a:headEnd/>
                <a:tailEnd/>
              </a:ln>
            </p:spPr>
            <p:txBody>
              <a:bodyPr/>
              <a:lstStyle/>
              <a:p>
                <a:endParaRPr lang="en-US"/>
              </a:p>
            </p:txBody>
          </p:sp>
          <p:sp>
            <p:nvSpPr>
              <p:cNvPr id="28863" name="Line 54"/>
              <p:cNvSpPr>
                <a:spLocks noChangeShapeType="1"/>
              </p:cNvSpPr>
              <p:nvPr/>
            </p:nvSpPr>
            <p:spPr bwMode="auto">
              <a:xfrm flipV="1">
                <a:off x="1804" y="2451"/>
                <a:ext cx="10" cy="9"/>
              </a:xfrm>
              <a:prstGeom prst="line">
                <a:avLst/>
              </a:prstGeom>
              <a:noFill/>
              <a:ln w="44450">
                <a:solidFill>
                  <a:srgbClr val="000080"/>
                </a:solidFill>
                <a:round/>
                <a:headEnd/>
                <a:tailEnd/>
              </a:ln>
            </p:spPr>
            <p:txBody>
              <a:bodyPr/>
              <a:lstStyle/>
              <a:p>
                <a:endParaRPr lang="en-US"/>
              </a:p>
            </p:txBody>
          </p:sp>
          <p:sp>
            <p:nvSpPr>
              <p:cNvPr id="28864" name="Line 55"/>
              <p:cNvSpPr>
                <a:spLocks noChangeShapeType="1"/>
              </p:cNvSpPr>
              <p:nvPr/>
            </p:nvSpPr>
            <p:spPr bwMode="auto">
              <a:xfrm flipV="1">
                <a:off x="1814" y="2442"/>
                <a:ext cx="18" cy="9"/>
              </a:xfrm>
              <a:prstGeom prst="line">
                <a:avLst/>
              </a:prstGeom>
              <a:noFill/>
              <a:ln w="44450">
                <a:solidFill>
                  <a:srgbClr val="000080"/>
                </a:solidFill>
                <a:round/>
                <a:headEnd/>
                <a:tailEnd/>
              </a:ln>
            </p:spPr>
            <p:txBody>
              <a:bodyPr/>
              <a:lstStyle/>
              <a:p>
                <a:endParaRPr lang="en-US"/>
              </a:p>
            </p:txBody>
          </p:sp>
          <p:sp>
            <p:nvSpPr>
              <p:cNvPr id="28865" name="Line 56"/>
              <p:cNvSpPr>
                <a:spLocks noChangeShapeType="1"/>
              </p:cNvSpPr>
              <p:nvPr/>
            </p:nvSpPr>
            <p:spPr bwMode="auto">
              <a:xfrm>
                <a:off x="1832" y="2442"/>
                <a:ext cx="9" cy="1"/>
              </a:xfrm>
              <a:prstGeom prst="line">
                <a:avLst/>
              </a:prstGeom>
              <a:noFill/>
              <a:ln w="44450">
                <a:solidFill>
                  <a:srgbClr val="000080"/>
                </a:solidFill>
                <a:round/>
                <a:headEnd/>
                <a:tailEnd/>
              </a:ln>
            </p:spPr>
            <p:txBody>
              <a:bodyPr/>
              <a:lstStyle/>
              <a:p>
                <a:endParaRPr lang="en-US"/>
              </a:p>
            </p:txBody>
          </p:sp>
          <p:sp>
            <p:nvSpPr>
              <p:cNvPr id="28866" name="Line 57"/>
              <p:cNvSpPr>
                <a:spLocks noChangeShapeType="1"/>
              </p:cNvSpPr>
              <p:nvPr/>
            </p:nvSpPr>
            <p:spPr bwMode="auto">
              <a:xfrm flipV="1">
                <a:off x="1841" y="2432"/>
                <a:ext cx="10" cy="10"/>
              </a:xfrm>
              <a:prstGeom prst="line">
                <a:avLst/>
              </a:prstGeom>
              <a:noFill/>
              <a:ln w="44450">
                <a:solidFill>
                  <a:srgbClr val="000080"/>
                </a:solidFill>
                <a:round/>
                <a:headEnd/>
                <a:tailEnd/>
              </a:ln>
            </p:spPr>
            <p:txBody>
              <a:bodyPr/>
              <a:lstStyle/>
              <a:p>
                <a:endParaRPr lang="en-US"/>
              </a:p>
            </p:txBody>
          </p:sp>
          <p:sp>
            <p:nvSpPr>
              <p:cNvPr id="28867" name="Line 58"/>
              <p:cNvSpPr>
                <a:spLocks noChangeShapeType="1"/>
              </p:cNvSpPr>
              <p:nvPr/>
            </p:nvSpPr>
            <p:spPr bwMode="auto">
              <a:xfrm flipV="1">
                <a:off x="1851" y="2423"/>
                <a:ext cx="9" cy="9"/>
              </a:xfrm>
              <a:prstGeom prst="line">
                <a:avLst/>
              </a:prstGeom>
              <a:noFill/>
              <a:ln w="44450">
                <a:solidFill>
                  <a:srgbClr val="000080"/>
                </a:solidFill>
                <a:round/>
                <a:headEnd/>
                <a:tailEnd/>
              </a:ln>
            </p:spPr>
            <p:txBody>
              <a:bodyPr/>
              <a:lstStyle/>
              <a:p>
                <a:endParaRPr lang="en-US"/>
              </a:p>
            </p:txBody>
          </p:sp>
          <p:sp>
            <p:nvSpPr>
              <p:cNvPr id="28868" name="Line 59"/>
              <p:cNvSpPr>
                <a:spLocks noChangeShapeType="1"/>
              </p:cNvSpPr>
              <p:nvPr/>
            </p:nvSpPr>
            <p:spPr bwMode="auto">
              <a:xfrm>
                <a:off x="1860" y="2423"/>
                <a:ext cx="9" cy="1"/>
              </a:xfrm>
              <a:prstGeom prst="line">
                <a:avLst/>
              </a:prstGeom>
              <a:noFill/>
              <a:ln w="44450">
                <a:solidFill>
                  <a:srgbClr val="000080"/>
                </a:solidFill>
                <a:round/>
                <a:headEnd/>
                <a:tailEnd/>
              </a:ln>
            </p:spPr>
            <p:txBody>
              <a:bodyPr/>
              <a:lstStyle/>
              <a:p>
                <a:endParaRPr lang="en-US"/>
              </a:p>
            </p:txBody>
          </p:sp>
          <p:sp>
            <p:nvSpPr>
              <p:cNvPr id="28869" name="Line 60"/>
              <p:cNvSpPr>
                <a:spLocks noChangeShapeType="1"/>
              </p:cNvSpPr>
              <p:nvPr/>
            </p:nvSpPr>
            <p:spPr bwMode="auto">
              <a:xfrm flipV="1">
                <a:off x="1869" y="2414"/>
                <a:ext cx="9" cy="9"/>
              </a:xfrm>
              <a:prstGeom prst="line">
                <a:avLst/>
              </a:prstGeom>
              <a:noFill/>
              <a:ln w="44450">
                <a:solidFill>
                  <a:srgbClr val="000080"/>
                </a:solidFill>
                <a:round/>
                <a:headEnd/>
                <a:tailEnd/>
              </a:ln>
            </p:spPr>
            <p:txBody>
              <a:bodyPr/>
              <a:lstStyle/>
              <a:p>
                <a:endParaRPr lang="en-US"/>
              </a:p>
            </p:txBody>
          </p:sp>
          <p:sp>
            <p:nvSpPr>
              <p:cNvPr id="28870" name="Line 61"/>
              <p:cNvSpPr>
                <a:spLocks noChangeShapeType="1"/>
              </p:cNvSpPr>
              <p:nvPr/>
            </p:nvSpPr>
            <p:spPr bwMode="auto">
              <a:xfrm flipV="1">
                <a:off x="1878" y="2405"/>
                <a:ext cx="10" cy="9"/>
              </a:xfrm>
              <a:prstGeom prst="line">
                <a:avLst/>
              </a:prstGeom>
              <a:noFill/>
              <a:ln w="44450">
                <a:solidFill>
                  <a:srgbClr val="000080"/>
                </a:solidFill>
                <a:round/>
                <a:headEnd/>
                <a:tailEnd/>
              </a:ln>
            </p:spPr>
            <p:txBody>
              <a:bodyPr/>
              <a:lstStyle/>
              <a:p>
                <a:endParaRPr lang="en-US"/>
              </a:p>
            </p:txBody>
          </p:sp>
          <p:sp>
            <p:nvSpPr>
              <p:cNvPr id="28871" name="Line 62"/>
              <p:cNvSpPr>
                <a:spLocks noChangeShapeType="1"/>
              </p:cNvSpPr>
              <p:nvPr/>
            </p:nvSpPr>
            <p:spPr bwMode="auto">
              <a:xfrm flipV="1">
                <a:off x="1888" y="2395"/>
                <a:ext cx="18" cy="10"/>
              </a:xfrm>
              <a:prstGeom prst="line">
                <a:avLst/>
              </a:prstGeom>
              <a:noFill/>
              <a:ln w="44450">
                <a:solidFill>
                  <a:srgbClr val="000080"/>
                </a:solidFill>
                <a:round/>
                <a:headEnd/>
                <a:tailEnd/>
              </a:ln>
            </p:spPr>
            <p:txBody>
              <a:bodyPr/>
              <a:lstStyle/>
              <a:p>
                <a:endParaRPr lang="en-US"/>
              </a:p>
            </p:txBody>
          </p:sp>
          <p:sp>
            <p:nvSpPr>
              <p:cNvPr id="28872" name="Line 63"/>
              <p:cNvSpPr>
                <a:spLocks noChangeShapeType="1"/>
              </p:cNvSpPr>
              <p:nvPr/>
            </p:nvSpPr>
            <p:spPr bwMode="auto">
              <a:xfrm>
                <a:off x="1906" y="2395"/>
                <a:ext cx="9" cy="1"/>
              </a:xfrm>
              <a:prstGeom prst="line">
                <a:avLst/>
              </a:prstGeom>
              <a:noFill/>
              <a:ln w="44450">
                <a:solidFill>
                  <a:srgbClr val="000080"/>
                </a:solidFill>
                <a:round/>
                <a:headEnd/>
                <a:tailEnd/>
              </a:ln>
            </p:spPr>
            <p:txBody>
              <a:bodyPr/>
              <a:lstStyle/>
              <a:p>
                <a:endParaRPr lang="en-US"/>
              </a:p>
            </p:txBody>
          </p:sp>
          <p:sp>
            <p:nvSpPr>
              <p:cNvPr id="28873" name="Line 64"/>
              <p:cNvSpPr>
                <a:spLocks noChangeShapeType="1"/>
              </p:cNvSpPr>
              <p:nvPr/>
            </p:nvSpPr>
            <p:spPr bwMode="auto">
              <a:xfrm flipV="1">
                <a:off x="1915" y="2386"/>
                <a:ext cx="10" cy="9"/>
              </a:xfrm>
              <a:prstGeom prst="line">
                <a:avLst/>
              </a:prstGeom>
              <a:noFill/>
              <a:ln w="44450">
                <a:solidFill>
                  <a:srgbClr val="000080"/>
                </a:solidFill>
                <a:round/>
                <a:headEnd/>
                <a:tailEnd/>
              </a:ln>
            </p:spPr>
            <p:txBody>
              <a:bodyPr/>
              <a:lstStyle/>
              <a:p>
                <a:endParaRPr lang="en-US"/>
              </a:p>
            </p:txBody>
          </p:sp>
          <p:sp>
            <p:nvSpPr>
              <p:cNvPr id="28874" name="Line 65"/>
              <p:cNvSpPr>
                <a:spLocks noChangeShapeType="1"/>
              </p:cNvSpPr>
              <p:nvPr/>
            </p:nvSpPr>
            <p:spPr bwMode="auto">
              <a:xfrm flipV="1">
                <a:off x="1925" y="2377"/>
                <a:ext cx="9" cy="9"/>
              </a:xfrm>
              <a:prstGeom prst="line">
                <a:avLst/>
              </a:prstGeom>
              <a:noFill/>
              <a:ln w="44450">
                <a:solidFill>
                  <a:srgbClr val="000080"/>
                </a:solidFill>
                <a:round/>
                <a:headEnd/>
                <a:tailEnd/>
              </a:ln>
            </p:spPr>
            <p:txBody>
              <a:bodyPr/>
              <a:lstStyle/>
              <a:p>
                <a:endParaRPr lang="en-US"/>
              </a:p>
            </p:txBody>
          </p:sp>
          <p:sp>
            <p:nvSpPr>
              <p:cNvPr id="28875" name="Line 66"/>
              <p:cNvSpPr>
                <a:spLocks noChangeShapeType="1"/>
              </p:cNvSpPr>
              <p:nvPr/>
            </p:nvSpPr>
            <p:spPr bwMode="auto">
              <a:xfrm>
                <a:off x="1934" y="2377"/>
                <a:ext cx="9" cy="1"/>
              </a:xfrm>
              <a:prstGeom prst="line">
                <a:avLst/>
              </a:prstGeom>
              <a:noFill/>
              <a:ln w="44450">
                <a:solidFill>
                  <a:srgbClr val="000080"/>
                </a:solidFill>
                <a:round/>
                <a:headEnd/>
                <a:tailEnd/>
              </a:ln>
            </p:spPr>
            <p:txBody>
              <a:bodyPr/>
              <a:lstStyle/>
              <a:p>
                <a:endParaRPr lang="en-US"/>
              </a:p>
            </p:txBody>
          </p:sp>
          <p:sp>
            <p:nvSpPr>
              <p:cNvPr id="28876" name="Line 67"/>
              <p:cNvSpPr>
                <a:spLocks noChangeShapeType="1"/>
              </p:cNvSpPr>
              <p:nvPr/>
            </p:nvSpPr>
            <p:spPr bwMode="auto">
              <a:xfrm flipV="1">
                <a:off x="1943" y="2368"/>
                <a:ext cx="9" cy="9"/>
              </a:xfrm>
              <a:prstGeom prst="line">
                <a:avLst/>
              </a:prstGeom>
              <a:noFill/>
              <a:ln w="44450">
                <a:solidFill>
                  <a:srgbClr val="000080"/>
                </a:solidFill>
                <a:round/>
                <a:headEnd/>
                <a:tailEnd/>
              </a:ln>
            </p:spPr>
            <p:txBody>
              <a:bodyPr/>
              <a:lstStyle/>
              <a:p>
                <a:endParaRPr lang="en-US"/>
              </a:p>
            </p:txBody>
          </p:sp>
          <p:sp>
            <p:nvSpPr>
              <p:cNvPr id="28877" name="Line 68"/>
              <p:cNvSpPr>
                <a:spLocks noChangeShapeType="1"/>
              </p:cNvSpPr>
              <p:nvPr/>
            </p:nvSpPr>
            <p:spPr bwMode="auto">
              <a:xfrm flipV="1">
                <a:off x="1952" y="2358"/>
                <a:ext cx="10" cy="10"/>
              </a:xfrm>
              <a:prstGeom prst="line">
                <a:avLst/>
              </a:prstGeom>
              <a:noFill/>
              <a:ln w="44450">
                <a:solidFill>
                  <a:srgbClr val="000080"/>
                </a:solidFill>
                <a:round/>
                <a:headEnd/>
                <a:tailEnd/>
              </a:ln>
            </p:spPr>
            <p:txBody>
              <a:bodyPr/>
              <a:lstStyle/>
              <a:p>
                <a:endParaRPr lang="en-US"/>
              </a:p>
            </p:txBody>
          </p:sp>
          <p:sp>
            <p:nvSpPr>
              <p:cNvPr id="28878" name="Line 69"/>
              <p:cNvSpPr>
                <a:spLocks noChangeShapeType="1"/>
              </p:cNvSpPr>
              <p:nvPr/>
            </p:nvSpPr>
            <p:spPr bwMode="auto">
              <a:xfrm>
                <a:off x="1962" y="2358"/>
                <a:ext cx="9" cy="1"/>
              </a:xfrm>
              <a:prstGeom prst="line">
                <a:avLst/>
              </a:prstGeom>
              <a:noFill/>
              <a:ln w="44450">
                <a:solidFill>
                  <a:srgbClr val="000080"/>
                </a:solidFill>
                <a:round/>
                <a:headEnd/>
                <a:tailEnd/>
              </a:ln>
            </p:spPr>
            <p:txBody>
              <a:bodyPr/>
              <a:lstStyle/>
              <a:p>
                <a:endParaRPr lang="en-US"/>
              </a:p>
            </p:txBody>
          </p:sp>
          <p:sp>
            <p:nvSpPr>
              <p:cNvPr id="28879" name="Freeform 70"/>
              <p:cNvSpPr>
                <a:spLocks/>
              </p:cNvSpPr>
              <p:nvPr/>
            </p:nvSpPr>
            <p:spPr bwMode="auto">
              <a:xfrm>
                <a:off x="1971" y="2349"/>
                <a:ext cx="18" cy="9"/>
              </a:xfrm>
              <a:custGeom>
                <a:avLst/>
                <a:gdLst>
                  <a:gd name="T0" fmla="*/ 0 w 18"/>
                  <a:gd name="T1" fmla="*/ 9 h 9"/>
                  <a:gd name="T2" fmla="*/ 9 w 18"/>
                  <a:gd name="T3" fmla="*/ 0 h 9"/>
                  <a:gd name="T4" fmla="*/ 18 w 18"/>
                  <a:gd name="T5" fmla="*/ 0 h 9"/>
                  <a:gd name="T6" fmla="*/ 0 60000 65536"/>
                  <a:gd name="T7" fmla="*/ 0 60000 65536"/>
                  <a:gd name="T8" fmla="*/ 0 60000 65536"/>
                  <a:gd name="T9" fmla="*/ 0 w 18"/>
                  <a:gd name="T10" fmla="*/ 0 h 9"/>
                  <a:gd name="T11" fmla="*/ 18 w 18"/>
                  <a:gd name="T12" fmla="*/ 9 h 9"/>
                </a:gdLst>
                <a:ahLst/>
                <a:cxnLst>
                  <a:cxn ang="T6">
                    <a:pos x="T0" y="T1"/>
                  </a:cxn>
                  <a:cxn ang="T7">
                    <a:pos x="T2" y="T3"/>
                  </a:cxn>
                  <a:cxn ang="T8">
                    <a:pos x="T4" y="T5"/>
                  </a:cxn>
                </a:cxnLst>
                <a:rect l="T9" t="T10" r="T11" b="T12"/>
                <a:pathLst>
                  <a:path w="18" h="9">
                    <a:moveTo>
                      <a:pt x="0" y="9"/>
                    </a:moveTo>
                    <a:lnTo>
                      <a:pt x="9" y="0"/>
                    </a:lnTo>
                    <a:lnTo>
                      <a:pt x="18" y="0"/>
                    </a:lnTo>
                  </a:path>
                </a:pathLst>
              </a:custGeom>
              <a:noFill/>
              <a:ln w="44450">
                <a:solidFill>
                  <a:srgbClr val="000080"/>
                </a:solidFill>
                <a:prstDash val="solid"/>
                <a:round/>
                <a:headEnd/>
                <a:tailEnd/>
              </a:ln>
            </p:spPr>
            <p:txBody>
              <a:bodyPr/>
              <a:lstStyle/>
              <a:p>
                <a:endParaRPr lang="en-US"/>
              </a:p>
            </p:txBody>
          </p:sp>
          <p:sp>
            <p:nvSpPr>
              <p:cNvPr id="28880" name="Line 71"/>
              <p:cNvSpPr>
                <a:spLocks noChangeShapeType="1"/>
              </p:cNvSpPr>
              <p:nvPr/>
            </p:nvSpPr>
            <p:spPr bwMode="auto">
              <a:xfrm>
                <a:off x="1989" y="2349"/>
                <a:ext cx="10" cy="1"/>
              </a:xfrm>
              <a:prstGeom prst="line">
                <a:avLst/>
              </a:prstGeom>
              <a:noFill/>
              <a:ln w="44450">
                <a:solidFill>
                  <a:srgbClr val="000080"/>
                </a:solidFill>
                <a:round/>
                <a:headEnd/>
                <a:tailEnd/>
              </a:ln>
            </p:spPr>
            <p:txBody>
              <a:bodyPr/>
              <a:lstStyle/>
              <a:p>
                <a:endParaRPr lang="en-US"/>
              </a:p>
            </p:txBody>
          </p:sp>
          <p:sp>
            <p:nvSpPr>
              <p:cNvPr id="28881" name="Line 72"/>
              <p:cNvSpPr>
                <a:spLocks noChangeShapeType="1"/>
              </p:cNvSpPr>
              <p:nvPr/>
            </p:nvSpPr>
            <p:spPr bwMode="auto">
              <a:xfrm flipV="1">
                <a:off x="1999" y="2340"/>
                <a:ext cx="9" cy="9"/>
              </a:xfrm>
              <a:prstGeom prst="line">
                <a:avLst/>
              </a:prstGeom>
              <a:noFill/>
              <a:ln w="44450">
                <a:solidFill>
                  <a:srgbClr val="000080"/>
                </a:solidFill>
                <a:round/>
                <a:headEnd/>
                <a:tailEnd/>
              </a:ln>
            </p:spPr>
            <p:txBody>
              <a:bodyPr/>
              <a:lstStyle/>
              <a:p>
                <a:endParaRPr lang="en-US"/>
              </a:p>
            </p:txBody>
          </p:sp>
          <p:sp>
            <p:nvSpPr>
              <p:cNvPr id="28882" name="Line 73"/>
              <p:cNvSpPr>
                <a:spLocks noChangeShapeType="1"/>
              </p:cNvSpPr>
              <p:nvPr/>
            </p:nvSpPr>
            <p:spPr bwMode="auto">
              <a:xfrm flipV="1">
                <a:off x="2008" y="2331"/>
                <a:ext cx="9" cy="9"/>
              </a:xfrm>
              <a:prstGeom prst="line">
                <a:avLst/>
              </a:prstGeom>
              <a:noFill/>
              <a:ln w="44450">
                <a:solidFill>
                  <a:srgbClr val="000080"/>
                </a:solidFill>
                <a:round/>
                <a:headEnd/>
                <a:tailEnd/>
              </a:ln>
            </p:spPr>
            <p:txBody>
              <a:bodyPr/>
              <a:lstStyle/>
              <a:p>
                <a:endParaRPr lang="en-US"/>
              </a:p>
            </p:txBody>
          </p:sp>
          <p:sp>
            <p:nvSpPr>
              <p:cNvPr id="28883" name="Line 74"/>
              <p:cNvSpPr>
                <a:spLocks noChangeShapeType="1"/>
              </p:cNvSpPr>
              <p:nvPr/>
            </p:nvSpPr>
            <p:spPr bwMode="auto">
              <a:xfrm>
                <a:off x="2017" y="2331"/>
                <a:ext cx="9" cy="1"/>
              </a:xfrm>
              <a:prstGeom prst="line">
                <a:avLst/>
              </a:prstGeom>
              <a:noFill/>
              <a:ln w="44450">
                <a:solidFill>
                  <a:srgbClr val="000080"/>
                </a:solidFill>
                <a:round/>
                <a:headEnd/>
                <a:tailEnd/>
              </a:ln>
            </p:spPr>
            <p:txBody>
              <a:bodyPr/>
              <a:lstStyle/>
              <a:p>
                <a:endParaRPr lang="en-US"/>
              </a:p>
            </p:txBody>
          </p:sp>
          <p:sp>
            <p:nvSpPr>
              <p:cNvPr id="28884" name="Freeform 75"/>
              <p:cNvSpPr>
                <a:spLocks/>
              </p:cNvSpPr>
              <p:nvPr/>
            </p:nvSpPr>
            <p:spPr bwMode="auto">
              <a:xfrm>
                <a:off x="2026" y="2321"/>
                <a:ext cx="10" cy="10"/>
              </a:xfrm>
              <a:custGeom>
                <a:avLst/>
                <a:gdLst>
                  <a:gd name="T0" fmla="*/ 0 w 10"/>
                  <a:gd name="T1" fmla="*/ 10 h 10"/>
                  <a:gd name="T2" fmla="*/ 0 w 10"/>
                  <a:gd name="T3" fmla="*/ 0 h 10"/>
                  <a:gd name="T4" fmla="*/ 10 w 10"/>
                  <a:gd name="T5" fmla="*/ 0 h 10"/>
                  <a:gd name="T6" fmla="*/ 0 60000 65536"/>
                  <a:gd name="T7" fmla="*/ 0 60000 65536"/>
                  <a:gd name="T8" fmla="*/ 0 60000 65536"/>
                  <a:gd name="T9" fmla="*/ 0 w 10"/>
                  <a:gd name="T10" fmla="*/ 0 h 10"/>
                  <a:gd name="T11" fmla="*/ 10 w 10"/>
                  <a:gd name="T12" fmla="*/ 10 h 10"/>
                </a:gdLst>
                <a:ahLst/>
                <a:cxnLst>
                  <a:cxn ang="T6">
                    <a:pos x="T0" y="T1"/>
                  </a:cxn>
                  <a:cxn ang="T7">
                    <a:pos x="T2" y="T3"/>
                  </a:cxn>
                  <a:cxn ang="T8">
                    <a:pos x="T4" y="T5"/>
                  </a:cxn>
                </a:cxnLst>
                <a:rect l="T9" t="T10" r="T11" b="T12"/>
                <a:pathLst>
                  <a:path w="10" h="10">
                    <a:moveTo>
                      <a:pt x="0" y="10"/>
                    </a:moveTo>
                    <a:lnTo>
                      <a:pt x="0" y="0"/>
                    </a:lnTo>
                    <a:lnTo>
                      <a:pt x="10" y="0"/>
                    </a:lnTo>
                  </a:path>
                </a:pathLst>
              </a:custGeom>
              <a:noFill/>
              <a:ln w="44450">
                <a:solidFill>
                  <a:srgbClr val="000080"/>
                </a:solidFill>
                <a:prstDash val="solid"/>
                <a:round/>
                <a:headEnd/>
                <a:tailEnd/>
              </a:ln>
            </p:spPr>
            <p:txBody>
              <a:bodyPr/>
              <a:lstStyle/>
              <a:p>
                <a:endParaRPr lang="en-US"/>
              </a:p>
            </p:txBody>
          </p:sp>
          <p:sp>
            <p:nvSpPr>
              <p:cNvPr id="28885" name="Line 76"/>
              <p:cNvSpPr>
                <a:spLocks noChangeShapeType="1"/>
              </p:cNvSpPr>
              <p:nvPr/>
            </p:nvSpPr>
            <p:spPr bwMode="auto">
              <a:xfrm>
                <a:off x="2036" y="2321"/>
                <a:ext cx="9" cy="1"/>
              </a:xfrm>
              <a:prstGeom prst="line">
                <a:avLst/>
              </a:prstGeom>
              <a:noFill/>
              <a:ln w="44450">
                <a:solidFill>
                  <a:srgbClr val="000080"/>
                </a:solidFill>
                <a:round/>
                <a:headEnd/>
                <a:tailEnd/>
              </a:ln>
            </p:spPr>
            <p:txBody>
              <a:bodyPr/>
              <a:lstStyle/>
              <a:p>
                <a:endParaRPr lang="en-US"/>
              </a:p>
            </p:txBody>
          </p:sp>
          <p:sp>
            <p:nvSpPr>
              <p:cNvPr id="28886" name="Line 77"/>
              <p:cNvSpPr>
                <a:spLocks noChangeShapeType="1"/>
              </p:cNvSpPr>
              <p:nvPr/>
            </p:nvSpPr>
            <p:spPr bwMode="auto">
              <a:xfrm flipV="1">
                <a:off x="2045" y="2312"/>
                <a:ext cx="9" cy="9"/>
              </a:xfrm>
              <a:prstGeom prst="line">
                <a:avLst/>
              </a:prstGeom>
              <a:noFill/>
              <a:ln w="44450">
                <a:solidFill>
                  <a:srgbClr val="000080"/>
                </a:solidFill>
                <a:round/>
                <a:headEnd/>
                <a:tailEnd/>
              </a:ln>
            </p:spPr>
            <p:txBody>
              <a:bodyPr/>
              <a:lstStyle/>
              <a:p>
                <a:endParaRPr lang="en-US"/>
              </a:p>
            </p:txBody>
          </p:sp>
          <p:sp>
            <p:nvSpPr>
              <p:cNvPr id="28887" name="Line 78"/>
              <p:cNvSpPr>
                <a:spLocks noChangeShapeType="1"/>
              </p:cNvSpPr>
              <p:nvPr/>
            </p:nvSpPr>
            <p:spPr bwMode="auto">
              <a:xfrm flipV="1">
                <a:off x="2054" y="2303"/>
                <a:ext cx="19" cy="9"/>
              </a:xfrm>
              <a:prstGeom prst="line">
                <a:avLst/>
              </a:prstGeom>
              <a:noFill/>
              <a:ln w="44450">
                <a:solidFill>
                  <a:srgbClr val="000080"/>
                </a:solidFill>
                <a:round/>
                <a:headEnd/>
                <a:tailEnd/>
              </a:ln>
            </p:spPr>
            <p:txBody>
              <a:bodyPr/>
              <a:lstStyle/>
              <a:p>
                <a:endParaRPr lang="en-US"/>
              </a:p>
            </p:txBody>
          </p:sp>
          <p:sp>
            <p:nvSpPr>
              <p:cNvPr id="28888" name="Line 79"/>
              <p:cNvSpPr>
                <a:spLocks noChangeShapeType="1"/>
              </p:cNvSpPr>
              <p:nvPr/>
            </p:nvSpPr>
            <p:spPr bwMode="auto">
              <a:xfrm>
                <a:off x="2073" y="2303"/>
                <a:ext cx="9" cy="1"/>
              </a:xfrm>
              <a:prstGeom prst="line">
                <a:avLst/>
              </a:prstGeom>
              <a:noFill/>
              <a:ln w="44450">
                <a:solidFill>
                  <a:srgbClr val="000080"/>
                </a:solidFill>
                <a:round/>
                <a:headEnd/>
                <a:tailEnd/>
              </a:ln>
            </p:spPr>
            <p:txBody>
              <a:bodyPr/>
              <a:lstStyle/>
              <a:p>
                <a:endParaRPr lang="en-US"/>
              </a:p>
            </p:txBody>
          </p:sp>
          <p:sp>
            <p:nvSpPr>
              <p:cNvPr id="28889" name="Freeform 80"/>
              <p:cNvSpPr>
                <a:spLocks/>
              </p:cNvSpPr>
              <p:nvPr/>
            </p:nvSpPr>
            <p:spPr bwMode="auto">
              <a:xfrm>
                <a:off x="2082" y="2294"/>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890" name="Line 81"/>
              <p:cNvSpPr>
                <a:spLocks noChangeShapeType="1"/>
              </p:cNvSpPr>
              <p:nvPr/>
            </p:nvSpPr>
            <p:spPr bwMode="auto">
              <a:xfrm>
                <a:off x="2091" y="2294"/>
                <a:ext cx="9" cy="1"/>
              </a:xfrm>
              <a:prstGeom prst="line">
                <a:avLst/>
              </a:prstGeom>
              <a:noFill/>
              <a:ln w="44450">
                <a:solidFill>
                  <a:srgbClr val="000080"/>
                </a:solidFill>
                <a:round/>
                <a:headEnd/>
                <a:tailEnd/>
              </a:ln>
            </p:spPr>
            <p:txBody>
              <a:bodyPr/>
              <a:lstStyle/>
              <a:p>
                <a:endParaRPr lang="en-US"/>
              </a:p>
            </p:txBody>
          </p:sp>
          <p:sp>
            <p:nvSpPr>
              <p:cNvPr id="28891" name="Line 82"/>
              <p:cNvSpPr>
                <a:spLocks noChangeShapeType="1"/>
              </p:cNvSpPr>
              <p:nvPr/>
            </p:nvSpPr>
            <p:spPr bwMode="auto">
              <a:xfrm flipV="1">
                <a:off x="2100" y="2284"/>
                <a:ext cx="10" cy="10"/>
              </a:xfrm>
              <a:prstGeom prst="line">
                <a:avLst/>
              </a:prstGeom>
              <a:noFill/>
              <a:ln w="44450">
                <a:solidFill>
                  <a:srgbClr val="000080"/>
                </a:solidFill>
                <a:round/>
                <a:headEnd/>
                <a:tailEnd/>
              </a:ln>
            </p:spPr>
            <p:txBody>
              <a:bodyPr/>
              <a:lstStyle/>
              <a:p>
                <a:endParaRPr lang="en-US"/>
              </a:p>
            </p:txBody>
          </p:sp>
          <p:sp>
            <p:nvSpPr>
              <p:cNvPr id="28892" name="Line 83"/>
              <p:cNvSpPr>
                <a:spLocks noChangeShapeType="1"/>
              </p:cNvSpPr>
              <p:nvPr/>
            </p:nvSpPr>
            <p:spPr bwMode="auto">
              <a:xfrm flipV="1">
                <a:off x="2110" y="2275"/>
                <a:ext cx="9" cy="9"/>
              </a:xfrm>
              <a:prstGeom prst="line">
                <a:avLst/>
              </a:prstGeom>
              <a:noFill/>
              <a:ln w="44450">
                <a:solidFill>
                  <a:srgbClr val="000080"/>
                </a:solidFill>
                <a:round/>
                <a:headEnd/>
                <a:tailEnd/>
              </a:ln>
            </p:spPr>
            <p:txBody>
              <a:bodyPr/>
              <a:lstStyle/>
              <a:p>
                <a:endParaRPr lang="en-US"/>
              </a:p>
            </p:txBody>
          </p:sp>
          <p:sp>
            <p:nvSpPr>
              <p:cNvPr id="28893" name="Line 84"/>
              <p:cNvSpPr>
                <a:spLocks noChangeShapeType="1"/>
              </p:cNvSpPr>
              <p:nvPr/>
            </p:nvSpPr>
            <p:spPr bwMode="auto">
              <a:xfrm>
                <a:off x="2119" y="2275"/>
                <a:ext cx="9" cy="1"/>
              </a:xfrm>
              <a:prstGeom prst="line">
                <a:avLst/>
              </a:prstGeom>
              <a:noFill/>
              <a:ln w="44450">
                <a:solidFill>
                  <a:srgbClr val="000080"/>
                </a:solidFill>
                <a:round/>
                <a:headEnd/>
                <a:tailEnd/>
              </a:ln>
            </p:spPr>
            <p:txBody>
              <a:bodyPr/>
              <a:lstStyle/>
              <a:p>
                <a:endParaRPr lang="en-US"/>
              </a:p>
            </p:txBody>
          </p:sp>
          <p:sp>
            <p:nvSpPr>
              <p:cNvPr id="28894" name="Freeform 85"/>
              <p:cNvSpPr>
                <a:spLocks/>
              </p:cNvSpPr>
              <p:nvPr/>
            </p:nvSpPr>
            <p:spPr bwMode="auto">
              <a:xfrm>
                <a:off x="2128" y="2266"/>
                <a:ext cx="19" cy="9"/>
              </a:xfrm>
              <a:custGeom>
                <a:avLst/>
                <a:gdLst>
                  <a:gd name="T0" fmla="*/ 0 w 19"/>
                  <a:gd name="T1" fmla="*/ 9 h 9"/>
                  <a:gd name="T2" fmla="*/ 9 w 19"/>
                  <a:gd name="T3" fmla="*/ 0 h 9"/>
                  <a:gd name="T4" fmla="*/ 19 w 19"/>
                  <a:gd name="T5" fmla="*/ 0 h 9"/>
                  <a:gd name="T6" fmla="*/ 0 60000 65536"/>
                  <a:gd name="T7" fmla="*/ 0 60000 65536"/>
                  <a:gd name="T8" fmla="*/ 0 60000 65536"/>
                  <a:gd name="T9" fmla="*/ 0 w 19"/>
                  <a:gd name="T10" fmla="*/ 0 h 9"/>
                  <a:gd name="T11" fmla="*/ 19 w 19"/>
                  <a:gd name="T12" fmla="*/ 9 h 9"/>
                </a:gdLst>
                <a:ahLst/>
                <a:cxnLst>
                  <a:cxn ang="T6">
                    <a:pos x="T0" y="T1"/>
                  </a:cxn>
                  <a:cxn ang="T7">
                    <a:pos x="T2" y="T3"/>
                  </a:cxn>
                  <a:cxn ang="T8">
                    <a:pos x="T4" y="T5"/>
                  </a:cxn>
                </a:cxnLst>
                <a:rect l="T9" t="T10" r="T11" b="T12"/>
                <a:pathLst>
                  <a:path w="19" h="9">
                    <a:moveTo>
                      <a:pt x="0" y="9"/>
                    </a:moveTo>
                    <a:lnTo>
                      <a:pt x="9" y="0"/>
                    </a:lnTo>
                    <a:lnTo>
                      <a:pt x="19" y="0"/>
                    </a:lnTo>
                  </a:path>
                </a:pathLst>
              </a:custGeom>
              <a:noFill/>
              <a:ln w="44450">
                <a:solidFill>
                  <a:srgbClr val="000080"/>
                </a:solidFill>
                <a:prstDash val="solid"/>
                <a:round/>
                <a:headEnd/>
                <a:tailEnd/>
              </a:ln>
            </p:spPr>
            <p:txBody>
              <a:bodyPr/>
              <a:lstStyle/>
              <a:p>
                <a:endParaRPr lang="en-US"/>
              </a:p>
            </p:txBody>
          </p:sp>
          <p:sp>
            <p:nvSpPr>
              <p:cNvPr id="28895" name="Line 86"/>
              <p:cNvSpPr>
                <a:spLocks noChangeShapeType="1"/>
              </p:cNvSpPr>
              <p:nvPr/>
            </p:nvSpPr>
            <p:spPr bwMode="auto">
              <a:xfrm>
                <a:off x="2147" y="2266"/>
                <a:ext cx="9" cy="1"/>
              </a:xfrm>
              <a:prstGeom prst="line">
                <a:avLst/>
              </a:prstGeom>
              <a:noFill/>
              <a:ln w="44450">
                <a:solidFill>
                  <a:srgbClr val="000080"/>
                </a:solidFill>
                <a:round/>
                <a:headEnd/>
                <a:tailEnd/>
              </a:ln>
            </p:spPr>
            <p:txBody>
              <a:bodyPr/>
              <a:lstStyle/>
              <a:p>
                <a:endParaRPr lang="en-US"/>
              </a:p>
            </p:txBody>
          </p:sp>
          <p:sp>
            <p:nvSpPr>
              <p:cNvPr id="28896" name="Freeform 87"/>
              <p:cNvSpPr>
                <a:spLocks/>
              </p:cNvSpPr>
              <p:nvPr/>
            </p:nvSpPr>
            <p:spPr bwMode="auto">
              <a:xfrm>
                <a:off x="2156" y="2257"/>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897" name="Line 88"/>
              <p:cNvSpPr>
                <a:spLocks noChangeShapeType="1"/>
              </p:cNvSpPr>
              <p:nvPr/>
            </p:nvSpPr>
            <p:spPr bwMode="auto">
              <a:xfrm>
                <a:off x="2165" y="2257"/>
                <a:ext cx="9" cy="1"/>
              </a:xfrm>
              <a:prstGeom prst="line">
                <a:avLst/>
              </a:prstGeom>
              <a:noFill/>
              <a:ln w="44450">
                <a:solidFill>
                  <a:srgbClr val="000080"/>
                </a:solidFill>
                <a:round/>
                <a:headEnd/>
                <a:tailEnd/>
              </a:ln>
            </p:spPr>
            <p:txBody>
              <a:bodyPr/>
              <a:lstStyle/>
              <a:p>
                <a:endParaRPr lang="en-US"/>
              </a:p>
            </p:txBody>
          </p:sp>
          <p:sp>
            <p:nvSpPr>
              <p:cNvPr id="28898" name="Freeform 89"/>
              <p:cNvSpPr>
                <a:spLocks/>
              </p:cNvSpPr>
              <p:nvPr/>
            </p:nvSpPr>
            <p:spPr bwMode="auto">
              <a:xfrm>
                <a:off x="2174" y="2247"/>
                <a:ext cx="10" cy="10"/>
              </a:xfrm>
              <a:custGeom>
                <a:avLst/>
                <a:gdLst>
                  <a:gd name="T0" fmla="*/ 0 w 10"/>
                  <a:gd name="T1" fmla="*/ 10 h 10"/>
                  <a:gd name="T2" fmla="*/ 0 w 10"/>
                  <a:gd name="T3" fmla="*/ 0 h 10"/>
                  <a:gd name="T4" fmla="*/ 10 w 10"/>
                  <a:gd name="T5" fmla="*/ 0 h 10"/>
                  <a:gd name="T6" fmla="*/ 0 60000 65536"/>
                  <a:gd name="T7" fmla="*/ 0 60000 65536"/>
                  <a:gd name="T8" fmla="*/ 0 60000 65536"/>
                  <a:gd name="T9" fmla="*/ 0 w 10"/>
                  <a:gd name="T10" fmla="*/ 0 h 10"/>
                  <a:gd name="T11" fmla="*/ 10 w 10"/>
                  <a:gd name="T12" fmla="*/ 10 h 10"/>
                </a:gdLst>
                <a:ahLst/>
                <a:cxnLst>
                  <a:cxn ang="T6">
                    <a:pos x="T0" y="T1"/>
                  </a:cxn>
                  <a:cxn ang="T7">
                    <a:pos x="T2" y="T3"/>
                  </a:cxn>
                  <a:cxn ang="T8">
                    <a:pos x="T4" y="T5"/>
                  </a:cxn>
                </a:cxnLst>
                <a:rect l="T9" t="T10" r="T11" b="T12"/>
                <a:pathLst>
                  <a:path w="10" h="10">
                    <a:moveTo>
                      <a:pt x="0" y="10"/>
                    </a:moveTo>
                    <a:lnTo>
                      <a:pt x="0" y="0"/>
                    </a:lnTo>
                    <a:lnTo>
                      <a:pt x="10" y="0"/>
                    </a:lnTo>
                  </a:path>
                </a:pathLst>
              </a:custGeom>
              <a:noFill/>
              <a:ln w="44450">
                <a:solidFill>
                  <a:srgbClr val="000080"/>
                </a:solidFill>
                <a:prstDash val="solid"/>
                <a:round/>
                <a:headEnd/>
                <a:tailEnd/>
              </a:ln>
            </p:spPr>
            <p:txBody>
              <a:bodyPr/>
              <a:lstStyle/>
              <a:p>
                <a:endParaRPr lang="en-US"/>
              </a:p>
            </p:txBody>
          </p:sp>
          <p:sp>
            <p:nvSpPr>
              <p:cNvPr id="28899" name="Line 90"/>
              <p:cNvSpPr>
                <a:spLocks noChangeShapeType="1"/>
              </p:cNvSpPr>
              <p:nvPr/>
            </p:nvSpPr>
            <p:spPr bwMode="auto">
              <a:xfrm>
                <a:off x="2184" y="2247"/>
                <a:ext cx="9" cy="1"/>
              </a:xfrm>
              <a:prstGeom prst="line">
                <a:avLst/>
              </a:prstGeom>
              <a:noFill/>
              <a:ln w="44450">
                <a:solidFill>
                  <a:srgbClr val="000080"/>
                </a:solidFill>
                <a:round/>
                <a:headEnd/>
                <a:tailEnd/>
              </a:ln>
            </p:spPr>
            <p:txBody>
              <a:bodyPr/>
              <a:lstStyle/>
              <a:p>
                <a:endParaRPr lang="en-US"/>
              </a:p>
            </p:txBody>
          </p:sp>
          <p:sp>
            <p:nvSpPr>
              <p:cNvPr id="28900" name="Freeform 91"/>
              <p:cNvSpPr>
                <a:spLocks/>
              </p:cNvSpPr>
              <p:nvPr/>
            </p:nvSpPr>
            <p:spPr bwMode="auto">
              <a:xfrm>
                <a:off x="2193" y="2238"/>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901" name="Line 92"/>
              <p:cNvSpPr>
                <a:spLocks noChangeShapeType="1"/>
              </p:cNvSpPr>
              <p:nvPr/>
            </p:nvSpPr>
            <p:spPr bwMode="auto">
              <a:xfrm>
                <a:off x="2202" y="2238"/>
                <a:ext cx="9" cy="1"/>
              </a:xfrm>
              <a:prstGeom prst="line">
                <a:avLst/>
              </a:prstGeom>
              <a:noFill/>
              <a:ln w="44450">
                <a:solidFill>
                  <a:srgbClr val="000080"/>
                </a:solidFill>
                <a:round/>
                <a:headEnd/>
                <a:tailEnd/>
              </a:ln>
            </p:spPr>
            <p:txBody>
              <a:bodyPr/>
              <a:lstStyle/>
              <a:p>
                <a:endParaRPr lang="en-US"/>
              </a:p>
            </p:txBody>
          </p:sp>
          <p:sp>
            <p:nvSpPr>
              <p:cNvPr id="28902" name="Freeform 93"/>
              <p:cNvSpPr>
                <a:spLocks/>
              </p:cNvSpPr>
              <p:nvPr/>
            </p:nvSpPr>
            <p:spPr bwMode="auto">
              <a:xfrm>
                <a:off x="2211" y="2229"/>
                <a:ext cx="19" cy="9"/>
              </a:xfrm>
              <a:custGeom>
                <a:avLst/>
                <a:gdLst>
                  <a:gd name="T0" fmla="*/ 0 w 19"/>
                  <a:gd name="T1" fmla="*/ 9 h 9"/>
                  <a:gd name="T2" fmla="*/ 10 w 19"/>
                  <a:gd name="T3" fmla="*/ 0 h 9"/>
                  <a:gd name="T4" fmla="*/ 19 w 19"/>
                  <a:gd name="T5" fmla="*/ 0 h 9"/>
                  <a:gd name="T6" fmla="*/ 0 60000 65536"/>
                  <a:gd name="T7" fmla="*/ 0 60000 65536"/>
                  <a:gd name="T8" fmla="*/ 0 60000 65536"/>
                  <a:gd name="T9" fmla="*/ 0 w 19"/>
                  <a:gd name="T10" fmla="*/ 0 h 9"/>
                  <a:gd name="T11" fmla="*/ 19 w 19"/>
                  <a:gd name="T12" fmla="*/ 9 h 9"/>
                </a:gdLst>
                <a:ahLst/>
                <a:cxnLst>
                  <a:cxn ang="T6">
                    <a:pos x="T0" y="T1"/>
                  </a:cxn>
                  <a:cxn ang="T7">
                    <a:pos x="T2" y="T3"/>
                  </a:cxn>
                  <a:cxn ang="T8">
                    <a:pos x="T4" y="T5"/>
                  </a:cxn>
                </a:cxnLst>
                <a:rect l="T9" t="T10" r="T11" b="T12"/>
                <a:pathLst>
                  <a:path w="19" h="9">
                    <a:moveTo>
                      <a:pt x="0" y="9"/>
                    </a:moveTo>
                    <a:lnTo>
                      <a:pt x="10" y="0"/>
                    </a:lnTo>
                    <a:lnTo>
                      <a:pt x="19" y="0"/>
                    </a:lnTo>
                  </a:path>
                </a:pathLst>
              </a:custGeom>
              <a:noFill/>
              <a:ln w="44450">
                <a:solidFill>
                  <a:srgbClr val="000080"/>
                </a:solidFill>
                <a:prstDash val="solid"/>
                <a:round/>
                <a:headEnd/>
                <a:tailEnd/>
              </a:ln>
            </p:spPr>
            <p:txBody>
              <a:bodyPr/>
              <a:lstStyle/>
              <a:p>
                <a:endParaRPr lang="en-US"/>
              </a:p>
            </p:txBody>
          </p:sp>
          <p:sp>
            <p:nvSpPr>
              <p:cNvPr id="28903" name="Line 94"/>
              <p:cNvSpPr>
                <a:spLocks noChangeShapeType="1"/>
              </p:cNvSpPr>
              <p:nvPr/>
            </p:nvSpPr>
            <p:spPr bwMode="auto">
              <a:xfrm>
                <a:off x="2230" y="2229"/>
                <a:ext cx="9" cy="1"/>
              </a:xfrm>
              <a:prstGeom prst="line">
                <a:avLst/>
              </a:prstGeom>
              <a:noFill/>
              <a:ln w="44450">
                <a:solidFill>
                  <a:srgbClr val="000080"/>
                </a:solidFill>
                <a:round/>
                <a:headEnd/>
                <a:tailEnd/>
              </a:ln>
            </p:spPr>
            <p:txBody>
              <a:bodyPr/>
              <a:lstStyle/>
              <a:p>
                <a:endParaRPr lang="en-US"/>
              </a:p>
            </p:txBody>
          </p:sp>
          <p:sp>
            <p:nvSpPr>
              <p:cNvPr id="28904" name="Line 95"/>
              <p:cNvSpPr>
                <a:spLocks noChangeShapeType="1"/>
              </p:cNvSpPr>
              <p:nvPr/>
            </p:nvSpPr>
            <p:spPr bwMode="auto">
              <a:xfrm flipV="1">
                <a:off x="2239" y="2220"/>
                <a:ext cx="9" cy="9"/>
              </a:xfrm>
              <a:prstGeom prst="line">
                <a:avLst/>
              </a:prstGeom>
              <a:noFill/>
              <a:ln w="44450">
                <a:solidFill>
                  <a:srgbClr val="000080"/>
                </a:solidFill>
                <a:round/>
                <a:headEnd/>
                <a:tailEnd/>
              </a:ln>
            </p:spPr>
            <p:txBody>
              <a:bodyPr/>
              <a:lstStyle/>
              <a:p>
                <a:endParaRPr lang="en-US"/>
              </a:p>
            </p:txBody>
          </p:sp>
          <p:sp>
            <p:nvSpPr>
              <p:cNvPr id="28905" name="Line 96"/>
              <p:cNvSpPr>
                <a:spLocks noChangeShapeType="1"/>
              </p:cNvSpPr>
              <p:nvPr/>
            </p:nvSpPr>
            <p:spPr bwMode="auto">
              <a:xfrm flipV="1">
                <a:off x="2248" y="2210"/>
                <a:ext cx="10" cy="10"/>
              </a:xfrm>
              <a:prstGeom prst="line">
                <a:avLst/>
              </a:prstGeom>
              <a:noFill/>
              <a:ln w="44450">
                <a:solidFill>
                  <a:srgbClr val="000080"/>
                </a:solidFill>
                <a:round/>
                <a:headEnd/>
                <a:tailEnd/>
              </a:ln>
            </p:spPr>
            <p:txBody>
              <a:bodyPr/>
              <a:lstStyle/>
              <a:p>
                <a:endParaRPr lang="en-US"/>
              </a:p>
            </p:txBody>
          </p:sp>
          <p:sp>
            <p:nvSpPr>
              <p:cNvPr id="28906" name="Line 97"/>
              <p:cNvSpPr>
                <a:spLocks noChangeShapeType="1"/>
              </p:cNvSpPr>
              <p:nvPr/>
            </p:nvSpPr>
            <p:spPr bwMode="auto">
              <a:xfrm>
                <a:off x="2258" y="2210"/>
                <a:ext cx="9" cy="1"/>
              </a:xfrm>
              <a:prstGeom prst="line">
                <a:avLst/>
              </a:prstGeom>
              <a:noFill/>
              <a:ln w="44450">
                <a:solidFill>
                  <a:srgbClr val="000080"/>
                </a:solidFill>
                <a:round/>
                <a:headEnd/>
                <a:tailEnd/>
              </a:ln>
            </p:spPr>
            <p:txBody>
              <a:bodyPr/>
              <a:lstStyle/>
              <a:p>
                <a:endParaRPr lang="en-US"/>
              </a:p>
            </p:txBody>
          </p:sp>
          <p:sp>
            <p:nvSpPr>
              <p:cNvPr id="28907" name="Freeform 98"/>
              <p:cNvSpPr>
                <a:spLocks/>
              </p:cNvSpPr>
              <p:nvPr/>
            </p:nvSpPr>
            <p:spPr bwMode="auto">
              <a:xfrm>
                <a:off x="2267" y="2201"/>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908" name="Line 99"/>
              <p:cNvSpPr>
                <a:spLocks noChangeShapeType="1"/>
              </p:cNvSpPr>
              <p:nvPr/>
            </p:nvSpPr>
            <p:spPr bwMode="auto">
              <a:xfrm>
                <a:off x="2276" y="2201"/>
                <a:ext cx="9" cy="1"/>
              </a:xfrm>
              <a:prstGeom prst="line">
                <a:avLst/>
              </a:prstGeom>
              <a:noFill/>
              <a:ln w="44450">
                <a:solidFill>
                  <a:srgbClr val="000080"/>
                </a:solidFill>
                <a:round/>
                <a:headEnd/>
                <a:tailEnd/>
              </a:ln>
            </p:spPr>
            <p:txBody>
              <a:bodyPr/>
              <a:lstStyle/>
              <a:p>
                <a:endParaRPr lang="en-US"/>
              </a:p>
            </p:txBody>
          </p:sp>
          <p:sp>
            <p:nvSpPr>
              <p:cNvPr id="28909" name="Freeform 100"/>
              <p:cNvSpPr>
                <a:spLocks/>
              </p:cNvSpPr>
              <p:nvPr/>
            </p:nvSpPr>
            <p:spPr bwMode="auto">
              <a:xfrm>
                <a:off x="2285" y="2192"/>
                <a:ext cx="19" cy="9"/>
              </a:xfrm>
              <a:custGeom>
                <a:avLst/>
                <a:gdLst>
                  <a:gd name="T0" fmla="*/ 0 w 19"/>
                  <a:gd name="T1" fmla="*/ 9 h 9"/>
                  <a:gd name="T2" fmla="*/ 10 w 19"/>
                  <a:gd name="T3" fmla="*/ 0 h 9"/>
                  <a:gd name="T4" fmla="*/ 19 w 19"/>
                  <a:gd name="T5" fmla="*/ 0 h 9"/>
                  <a:gd name="T6" fmla="*/ 0 60000 65536"/>
                  <a:gd name="T7" fmla="*/ 0 60000 65536"/>
                  <a:gd name="T8" fmla="*/ 0 60000 65536"/>
                  <a:gd name="T9" fmla="*/ 0 w 19"/>
                  <a:gd name="T10" fmla="*/ 0 h 9"/>
                  <a:gd name="T11" fmla="*/ 19 w 19"/>
                  <a:gd name="T12" fmla="*/ 9 h 9"/>
                </a:gdLst>
                <a:ahLst/>
                <a:cxnLst>
                  <a:cxn ang="T6">
                    <a:pos x="T0" y="T1"/>
                  </a:cxn>
                  <a:cxn ang="T7">
                    <a:pos x="T2" y="T3"/>
                  </a:cxn>
                  <a:cxn ang="T8">
                    <a:pos x="T4" y="T5"/>
                  </a:cxn>
                </a:cxnLst>
                <a:rect l="T9" t="T10" r="T11" b="T12"/>
                <a:pathLst>
                  <a:path w="19" h="9">
                    <a:moveTo>
                      <a:pt x="0" y="9"/>
                    </a:moveTo>
                    <a:lnTo>
                      <a:pt x="10" y="0"/>
                    </a:lnTo>
                    <a:lnTo>
                      <a:pt x="19" y="0"/>
                    </a:lnTo>
                  </a:path>
                </a:pathLst>
              </a:custGeom>
              <a:noFill/>
              <a:ln w="44450">
                <a:solidFill>
                  <a:srgbClr val="000080"/>
                </a:solidFill>
                <a:prstDash val="solid"/>
                <a:round/>
                <a:headEnd/>
                <a:tailEnd/>
              </a:ln>
            </p:spPr>
            <p:txBody>
              <a:bodyPr/>
              <a:lstStyle/>
              <a:p>
                <a:endParaRPr lang="en-US"/>
              </a:p>
            </p:txBody>
          </p:sp>
          <p:sp>
            <p:nvSpPr>
              <p:cNvPr id="28910" name="Line 101"/>
              <p:cNvSpPr>
                <a:spLocks noChangeShapeType="1"/>
              </p:cNvSpPr>
              <p:nvPr/>
            </p:nvSpPr>
            <p:spPr bwMode="auto">
              <a:xfrm>
                <a:off x="2304" y="2192"/>
                <a:ext cx="9" cy="1"/>
              </a:xfrm>
              <a:prstGeom prst="line">
                <a:avLst/>
              </a:prstGeom>
              <a:noFill/>
              <a:ln w="44450">
                <a:solidFill>
                  <a:srgbClr val="000080"/>
                </a:solidFill>
                <a:round/>
                <a:headEnd/>
                <a:tailEnd/>
              </a:ln>
            </p:spPr>
            <p:txBody>
              <a:bodyPr/>
              <a:lstStyle/>
              <a:p>
                <a:endParaRPr lang="en-US"/>
              </a:p>
            </p:txBody>
          </p:sp>
          <p:sp>
            <p:nvSpPr>
              <p:cNvPr id="28911" name="Freeform 102"/>
              <p:cNvSpPr>
                <a:spLocks/>
              </p:cNvSpPr>
              <p:nvPr/>
            </p:nvSpPr>
            <p:spPr bwMode="auto">
              <a:xfrm>
                <a:off x="2313" y="2183"/>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912" name="Line 103"/>
              <p:cNvSpPr>
                <a:spLocks noChangeShapeType="1"/>
              </p:cNvSpPr>
              <p:nvPr/>
            </p:nvSpPr>
            <p:spPr bwMode="auto">
              <a:xfrm>
                <a:off x="2322" y="2183"/>
                <a:ext cx="10" cy="1"/>
              </a:xfrm>
              <a:prstGeom prst="line">
                <a:avLst/>
              </a:prstGeom>
              <a:noFill/>
              <a:ln w="44450">
                <a:solidFill>
                  <a:srgbClr val="000080"/>
                </a:solidFill>
                <a:round/>
                <a:headEnd/>
                <a:tailEnd/>
              </a:ln>
            </p:spPr>
            <p:txBody>
              <a:bodyPr/>
              <a:lstStyle/>
              <a:p>
                <a:endParaRPr lang="en-US"/>
              </a:p>
            </p:txBody>
          </p:sp>
          <p:sp>
            <p:nvSpPr>
              <p:cNvPr id="28913" name="Freeform 104"/>
              <p:cNvSpPr>
                <a:spLocks/>
              </p:cNvSpPr>
              <p:nvPr/>
            </p:nvSpPr>
            <p:spPr bwMode="auto">
              <a:xfrm>
                <a:off x="2332" y="2173"/>
                <a:ext cx="9" cy="10"/>
              </a:xfrm>
              <a:custGeom>
                <a:avLst/>
                <a:gdLst>
                  <a:gd name="T0" fmla="*/ 0 w 9"/>
                  <a:gd name="T1" fmla="*/ 10 h 10"/>
                  <a:gd name="T2" fmla="*/ 0 w 9"/>
                  <a:gd name="T3" fmla="*/ 0 h 10"/>
                  <a:gd name="T4" fmla="*/ 9 w 9"/>
                  <a:gd name="T5" fmla="*/ 0 h 10"/>
                  <a:gd name="T6" fmla="*/ 0 60000 65536"/>
                  <a:gd name="T7" fmla="*/ 0 60000 65536"/>
                  <a:gd name="T8" fmla="*/ 0 60000 65536"/>
                  <a:gd name="T9" fmla="*/ 0 w 9"/>
                  <a:gd name="T10" fmla="*/ 0 h 10"/>
                  <a:gd name="T11" fmla="*/ 9 w 9"/>
                  <a:gd name="T12" fmla="*/ 10 h 10"/>
                </a:gdLst>
                <a:ahLst/>
                <a:cxnLst>
                  <a:cxn ang="T6">
                    <a:pos x="T0" y="T1"/>
                  </a:cxn>
                  <a:cxn ang="T7">
                    <a:pos x="T2" y="T3"/>
                  </a:cxn>
                  <a:cxn ang="T8">
                    <a:pos x="T4" y="T5"/>
                  </a:cxn>
                </a:cxnLst>
                <a:rect l="T9" t="T10" r="T11" b="T12"/>
                <a:pathLst>
                  <a:path w="9" h="10">
                    <a:moveTo>
                      <a:pt x="0" y="10"/>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914" name="Line 105"/>
              <p:cNvSpPr>
                <a:spLocks noChangeShapeType="1"/>
              </p:cNvSpPr>
              <p:nvPr/>
            </p:nvSpPr>
            <p:spPr bwMode="auto">
              <a:xfrm>
                <a:off x="2341" y="2173"/>
                <a:ext cx="9" cy="1"/>
              </a:xfrm>
              <a:prstGeom prst="line">
                <a:avLst/>
              </a:prstGeom>
              <a:noFill/>
              <a:ln w="44450">
                <a:solidFill>
                  <a:srgbClr val="000080"/>
                </a:solidFill>
                <a:round/>
                <a:headEnd/>
                <a:tailEnd/>
              </a:ln>
            </p:spPr>
            <p:txBody>
              <a:bodyPr/>
              <a:lstStyle/>
              <a:p>
                <a:endParaRPr lang="en-US"/>
              </a:p>
            </p:txBody>
          </p:sp>
          <p:sp>
            <p:nvSpPr>
              <p:cNvPr id="28915" name="Freeform 106"/>
              <p:cNvSpPr>
                <a:spLocks/>
              </p:cNvSpPr>
              <p:nvPr/>
            </p:nvSpPr>
            <p:spPr bwMode="auto">
              <a:xfrm>
                <a:off x="2350" y="2164"/>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916" name="Line 107"/>
              <p:cNvSpPr>
                <a:spLocks noChangeShapeType="1"/>
              </p:cNvSpPr>
              <p:nvPr/>
            </p:nvSpPr>
            <p:spPr bwMode="auto">
              <a:xfrm>
                <a:off x="2359" y="2164"/>
                <a:ext cx="10" cy="1"/>
              </a:xfrm>
              <a:prstGeom prst="line">
                <a:avLst/>
              </a:prstGeom>
              <a:noFill/>
              <a:ln w="44450">
                <a:solidFill>
                  <a:srgbClr val="000080"/>
                </a:solidFill>
                <a:round/>
                <a:headEnd/>
                <a:tailEnd/>
              </a:ln>
            </p:spPr>
            <p:txBody>
              <a:bodyPr/>
              <a:lstStyle/>
              <a:p>
                <a:endParaRPr lang="en-US"/>
              </a:p>
            </p:txBody>
          </p:sp>
          <p:sp>
            <p:nvSpPr>
              <p:cNvPr id="28917" name="Line 108"/>
              <p:cNvSpPr>
                <a:spLocks noChangeShapeType="1"/>
              </p:cNvSpPr>
              <p:nvPr/>
            </p:nvSpPr>
            <p:spPr bwMode="auto">
              <a:xfrm>
                <a:off x="2369" y="2164"/>
                <a:ext cx="18" cy="1"/>
              </a:xfrm>
              <a:prstGeom prst="line">
                <a:avLst/>
              </a:prstGeom>
              <a:noFill/>
              <a:ln w="44450">
                <a:solidFill>
                  <a:srgbClr val="000080"/>
                </a:solidFill>
                <a:round/>
                <a:headEnd/>
                <a:tailEnd/>
              </a:ln>
            </p:spPr>
            <p:txBody>
              <a:bodyPr/>
              <a:lstStyle/>
              <a:p>
                <a:endParaRPr lang="en-US"/>
              </a:p>
            </p:txBody>
          </p:sp>
          <p:sp>
            <p:nvSpPr>
              <p:cNvPr id="28918" name="Freeform 109"/>
              <p:cNvSpPr>
                <a:spLocks/>
              </p:cNvSpPr>
              <p:nvPr/>
            </p:nvSpPr>
            <p:spPr bwMode="auto">
              <a:xfrm>
                <a:off x="2387" y="2155"/>
                <a:ext cx="9" cy="9"/>
              </a:xfrm>
              <a:custGeom>
                <a:avLst/>
                <a:gdLst>
                  <a:gd name="T0" fmla="*/ 0 w 9"/>
                  <a:gd name="T1" fmla="*/ 9 h 9"/>
                  <a:gd name="T2" fmla="*/ 9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9" y="0"/>
                    </a:lnTo>
                  </a:path>
                </a:pathLst>
              </a:custGeom>
              <a:noFill/>
              <a:ln w="44450">
                <a:solidFill>
                  <a:srgbClr val="000080"/>
                </a:solidFill>
                <a:prstDash val="solid"/>
                <a:round/>
                <a:headEnd/>
                <a:tailEnd/>
              </a:ln>
            </p:spPr>
            <p:txBody>
              <a:bodyPr/>
              <a:lstStyle/>
              <a:p>
                <a:endParaRPr lang="en-US"/>
              </a:p>
            </p:txBody>
          </p:sp>
          <p:sp>
            <p:nvSpPr>
              <p:cNvPr id="28919" name="Line 110"/>
              <p:cNvSpPr>
                <a:spLocks noChangeShapeType="1"/>
              </p:cNvSpPr>
              <p:nvPr/>
            </p:nvSpPr>
            <p:spPr bwMode="auto">
              <a:xfrm>
                <a:off x="2396" y="2155"/>
                <a:ext cx="10" cy="1"/>
              </a:xfrm>
              <a:prstGeom prst="line">
                <a:avLst/>
              </a:prstGeom>
              <a:noFill/>
              <a:ln w="44450">
                <a:solidFill>
                  <a:srgbClr val="000080"/>
                </a:solidFill>
                <a:round/>
                <a:headEnd/>
                <a:tailEnd/>
              </a:ln>
            </p:spPr>
            <p:txBody>
              <a:bodyPr/>
              <a:lstStyle/>
              <a:p>
                <a:endParaRPr lang="en-US"/>
              </a:p>
            </p:txBody>
          </p:sp>
          <p:sp>
            <p:nvSpPr>
              <p:cNvPr id="28920" name="Freeform 111"/>
              <p:cNvSpPr>
                <a:spLocks/>
              </p:cNvSpPr>
              <p:nvPr/>
            </p:nvSpPr>
            <p:spPr bwMode="auto">
              <a:xfrm>
                <a:off x="2406" y="2146"/>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921" name="Line 112"/>
              <p:cNvSpPr>
                <a:spLocks noChangeShapeType="1"/>
              </p:cNvSpPr>
              <p:nvPr/>
            </p:nvSpPr>
            <p:spPr bwMode="auto">
              <a:xfrm>
                <a:off x="2415" y="2146"/>
                <a:ext cx="9" cy="1"/>
              </a:xfrm>
              <a:prstGeom prst="line">
                <a:avLst/>
              </a:prstGeom>
              <a:noFill/>
              <a:ln w="44450">
                <a:solidFill>
                  <a:srgbClr val="000080"/>
                </a:solidFill>
                <a:round/>
                <a:headEnd/>
                <a:tailEnd/>
              </a:ln>
            </p:spPr>
            <p:txBody>
              <a:bodyPr/>
              <a:lstStyle/>
              <a:p>
                <a:endParaRPr lang="en-US"/>
              </a:p>
            </p:txBody>
          </p:sp>
          <p:sp>
            <p:nvSpPr>
              <p:cNvPr id="28922" name="Freeform 113"/>
              <p:cNvSpPr>
                <a:spLocks/>
              </p:cNvSpPr>
              <p:nvPr/>
            </p:nvSpPr>
            <p:spPr bwMode="auto">
              <a:xfrm>
                <a:off x="2424" y="2136"/>
                <a:ext cx="9" cy="10"/>
              </a:xfrm>
              <a:custGeom>
                <a:avLst/>
                <a:gdLst>
                  <a:gd name="T0" fmla="*/ 0 w 9"/>
                  <a:gd name="T1" fmla="*/ 10 h 10"/>
                  <a:gd name="T2" fmla="*/ 0 w 9"/>
                  <a:gd name="T3" fmla="*/ 0 h 10"/>
                  <a:gd name="T4" fmla="*/ 9 w 9"/>
                  <a:gd name="T5" fmla="*/ 0 h 10"/>
                  <a:gd name="T6" fmla="*/ 0 60000 65536"/>
                  <a:gd name="T7" fmla="*/ 0 60000 65536"/>
                  <a:gd name="T8" fmla="*/ 0 60000 65536"/>
                  <a:gd name="T9" fmla="*/ 0 w 9"/>
                  <a:gd name="T10" fmla="*/ 0 h 10"/>
                  <a:gd name="T11" fmla="*/ 9 w 9"/>
                  <a:gd name="T12" fmla="*/ 10 h 10"/>
                </a:gdLst>
                <a:ahLst/>
                <a:cxnLst>
                  <a:cxn ang="T6">
                    <a:pos x="T0" y="T1"/>
                  </a:cxn>
                  <a:cxn ang="T7">
                    <a:pos x="T2" y="T3"/>
                  </a:cxn>
                  <a:cxn ang="T8">
                    <a:pos x="T4" y="T5"/>
                  </a:cxn>
                </a:cxnLst>
                <a:rect l="T9" t="T10" r="T11" b="T12"/>
                <a:pathLst>
                  <a:path w="9" h="10">
                    <a:moveTo>
                      <a:pt x="0" y="10"/>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923" name="Line 114"/>
              <p:cNvSpPr>
                <a:spLocks noChangeShapeType="1"/>
              </p:cNvSpPr>
              <p:nvPr/>
            </p:nvSpPr>
            <p:spPr bwMode="auto">
              <a:xfrm>
                <a:off x="2433" y="2136"/>
                <a:ext cx="10" cy="1"/>
              </a:xfrm>
              <a:prstGeom prst="line">
                <a:avLst/>
              </a:prstGeom>
              <a:noFill/>
              <a:ln w="44450">
                <a:solidFill>
                  <a:srgbClr val="000080"/>
                </a:solidFill>
                <a:round/>
                <a:headEnd/>
                <a:tailEnd/>
              </a:ln>
            </p:spPr>
            <p:txBody>
              <a:bodyPr/>
              <a:lstStyle/>
              <a:p>
                <a:endParaRPr lang="en-US"/>
              </a:p>
            </p:txBody>
          </p:sp>
          <p:sp>
            <p:nvSpPr>
              <p:cNvPr id="28924" name="Freeform 115"/>
              <p:cNvSpPr>
                <a:spLocks/>
              </p:cNvSpPr>
              <p:nvPr/>
            </p:nvSpPr>
            <p:spPr bwMode="auto">
              <a:xfrm>
                <a:off x="2443" y="2127"/>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925" name="Line 116"/>
              <p:cNvSpPr>
                <a:spLocks noChangeShapeType="1"/>
              </p:cNvSpPr>
              <p:nvPr/>
            </p:nvSpPr>
            <p:spPr bwMode="auto">
              <a:xfrm>
                <a:off x="2452" y="2127"/>
                <a:ext cx="18" cy="1"/>
              </a:xfrm>
              <a:prstGeom prst="line">
                <a:avLst/>
              </a:prstGeom>
              <a:noFill/>
              <a:ln w="44450">
                <a:solidFill>
                  <a:srgbClr val="000080"/>
                </a:solidFill>
                <a:round/>
                <a:headEnd/>
                <a:tailEnd/>
              </a:ln>
            </p:spPr>
            <p:txBody>
              <a:bodyPr/>
              <a:lstStyle/>
              <a:p>
                <a:endParaRPr lang="en-US"/>
              </a:p>
            </p:txBody>
          </p:sp>
          <p:sp>
            <p:nvSpPr>
              <p:cNvPr id="28926" name="Freeform 117"/>
              <p:cNvSpPr>
                <a:spLocks/>
              </p:cNvSpPr>
              <p:nvPr/>
            </p:nvSpPr>
            <p:spPr bwMode="auto">
              <a:xfrm>
                <a:off x="2470" y="2118"/>
                <a:ext cx="10" cy="9"/>
              </a:xfrm>
              <a:custGeom>
                <a:avLst/>
                <a:gdLst>
                  <a:gd name="T0" fmla="*/ 0 w 10"/>
                  <a:gd name="T1" fmla="*/ 9 h 9"/>
                  <a:gd name="T2" fmla="*/ 10 w 10"/>
                  <a:gd name="T3" fmla="*/ 0 h 9"/>
                  <a:gd name="T4" fmla="*/ 10 w 10"/>
                  <a:gd name="T5" fmla="*/ 0 h 9"/>
                  <a:gd name="T6" fmla="*/ 0 60000 65536"/>
                  <a:gd name="T7" fmla="*/ 0 60000 65536"/>
                  <a:gd name="T8" fmla="*/ 0 60000 65536"/>
                  <a:gd name="T9" fmla="*/ 0 w 10"/>
                  <a:gd name="T10" fmla="*/ 0 h 9"/>
                  <a:gd name="T11" fmla="*/ 10 w 10"/>
                  <a:gd name="T12" fmla="*/ 9 h 9"/>
                </a:gdLst>
                <a:ahLst/>
                <a:cxnLst>
                  <a:cxn ang="T6">
                    <a:pos x="T0" y="T1"/>
                  </a:cxn>
                  <a:cxn ang="T7">
                    <a:pos x="T2" y="T3"/>
                  </a:cxn>
                  <a:cxn ang="T8">
                    <a:pos x="T4" y="T5"/>
                  </a:cxn>
                </a:cxnLst>
                <a:rect l="T9" t="T10" r="T11" b="T12"/>
                <a:pathLst>
                  <a:path w="10" h="9">
                    <a:moveTo>
                      <a:pt x="0" y="9"/>
                    </a:moveTo>
                    <a:lnTo>
                      <a:pt x="10" y="0"/>
                    </a:lnTo>
                  </a:path>
                </a:pathLst>
              </a:custGeom>
              <a:noFill/>
              <a:ln w="44450">
                <a:solidFill>
                  <a:srgbClr val="000080"/>
                </a:solidFill>
                <a:prstDash val="solid"/>
                <a:round/>
                <a:headEnd/>
                <a:tailEnd/>
              </a:ln>
            </p:spPr>
            <p:txBody>
              <a:bodyPr/>
              <a:lstStyle/>
              <a:p>
                <a:endParaRPr lang="en-US"/>
              </a:p>
            </p:txBody>
          </p:sp>
          <p:sp>
            <p:nvSpPr>
              <p:cNvPr id="28927" name="Line 118"/>
              <p:cNvSpPr>
                <a:spLocks noChangeShapeType="1"/>
              </p:cNvSpPr>
              <p:nvPr/>
            </p:nvSpPr>
            <p:spPr bwMode="auto">
              <a:xfrm>
                <a:off x="2480" y="2118"/>
                <a:ext cx="9" cy="1"/>
              </a:xfrm>
              <a:prstGeom prst="line">
                <a:avLst/>
              </a:prstGeom>
              <a:noFill/>
              <a:ln w="44450">
                <a:solidFill>
                  <a:srgbClr val="000080"/>
                </a:solidFill>
                <a:round/>
                <a:headEnd/>
                <a:tailEnd/>
              </a:ln>
            </p:spPr>
            <p:txBody>
              <a:bodyPr/>
              <a:lstStyle/>
              <a:p>
                <a:endParaRPr lang="en-US"/>
              </a:p>
            </p:txBody>
          </p:sp>
          <p:sp>
            <p:nvSpPr>
              <p:cNvPr id="28928" name="Freeform 119"/>
              <p:cNvSpPr>
                <a:spLocks/>
              </p:cNvSpPr>
              <p:nvPr/>
            </p:nvSpPr>
            <p:spPr bwMode="auto">
              <a:xfrm>
                <a:off x="2489" y="2109"/>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929" name="Line 120"/>
              <p:cNvSpPr>
                <a:spLocks noChangeShapeType="1"/>
              </p:cNvSpPr>
              <p:nvPr/>
            </p:nvSpPr>
            <p:spPr bwMode="auto">
              <a:xfrm>
                <a:off x="2498" y="2109"/>
                <a:ext cx="9" cy="1"/>
              </a:xfrm>
              <a:prstGeom prst="line">
                <a:avLst/>
              </a:prstGeom>
              <a:noFill/>
              <a:ln w="44450">
                <a:solidFill>
                  <a:srgbClr val="000080"/>
                </a:solidFill>
                <a:round/>
                <a:headEnd/>
                <a:tailEnd/>
              </a:ln>
            </p:spPr>
            <p:txBody>
              <a:bodyPr/>
              <a:lstStyle/>
              <a:p>
                <a:endParaRPr lang="en-US"/>
              </a:p>
            </p:txBody>
          </p:sp>
          <p:sp>
            <p:nvSpPr>
              <p:cNvPr id="28930" name="Freeform 121"/>
              <p:cNvSpPr>
                <a:spLocks/>
              </p:cNvSpPr>
              <p:nvPr/>
            </p:nvSpPr>
            <p:spPr bwMode="auto">
              <a:xfrm>
                <a:off x="2507" y="2099"/>
                <a:ext cx="10" cy="10"/>
              </a:xfrm>
              <a:custGeom>
                <a:avLst/>
                <a:gdLst>
                  <a:gd name="T0" fmla="*/ 0 w 10"/>
                  <a:gd name="T1" fmla="*/ 10 h 10"/>
                  <a:gd name="T2" fmla="*/ 0 w 10"/>
                  <a:gd name="T3" fmla="*/ 0 h 10"/>
                  <a:gd name="T4" fmla="*/ 10 w 10"/>
                  <a:gd name="T5" fmla="*/ 0 h 10"/>
                  <a:gd name="T6" fmla="*/ 0 60000 65536"/>
                  <a:gd name="T7" fmla="*/ 0 60000 65536"/>
                  <a:gd name="T8" fmla="*/ 0 60000 65536"/>
                  <a:gd name="T9" fmla="*/ 0 w 10"/>
                  <a:gd name="T10" fmla="*/ 0 h 10"/>
                  <a:gd name="T11" fmla="*/ 10 w 10"/>
                  <a:gd name="T12" fmla="*/ 10 h 10"/>
                </a:gdLst>
                <a:ahLst/>
                <a:cxnLst>
                  <a:cxn ang="T6">
                    <a:pos x="T0" y="T1"/>
                  </a:cxn>
                  <a:cxn ang="T7">
                    <a:pos x="T2" y="T3"/>
                  </a:cxn>
                  <a:cxn ang="T8">
                    <a:pos x="T4" y="T5"/>
                  </a:cxn>
                </a:cxnLst>
                <a:rect l="T9" t="T10" r="T11" b="T12"/>
                <a:pathLst>
                  <a:path w="10" h="10">
                    <a:moveTo>
                      <a:pt x="0" y="10"/>
                    </a:moveTo>
                    <a:lnTo>
                      <a:pt x="0" y="0"/>
                    </a:lnTo>
                    <a:lnTo>
                      <a:pt x="10" y="0"/>
                    </a:lnTo>
                  </a:path>
                </a:pathLst>
              </a:custGeom>
              <a:noFill/>
              <a:ln w="44450">
                <a:solidFill>
                  <a:srgbClr val="000080"/>
                </a:solidFill>
                <a:prstDash val="solid"/>
                <a:round/>
                <a:headEnd/>
                <a:tailEnd/>
              </a:ln>
            </p:spPr>
            <p:txBody>
              <a:bodyPr/>
              <a:lstStyle/>
              <a:p>
                <a:endParaRPr lang="en-US"/>
              </a:p>
            </p:txBody>
          </p:sp>
          <p:sp>
            <p:nvSpPr>
              <p:cNvPr id="28931" name="Line 122"/>
              <p:cNvSpPr>
                <a:spLocks noChangeShapeType="1"/>
              </p:cNvSpPr>
              <p:nvPr/>
            </p:nvSpPr>
            <p:spPr bwMode="auto">
              <a:xfrm>
                <a:off x="2517" y="2099"/>
                <a:ext cx="9" cy="1"/>
              </a:xfrm>
              <a:prstGeom prst="line">
                <a:avLst/>
              </a:prstGeom>
              <a:noFill/>
              <a:ln w="44450">
                <a:solidFill>
                  <a:srgbClr val="000080"/>
                </a:solidFill>
                <a:round/>
                <a:headEnd/>
                <a:tailEnd/>
              </a:ln>
            </p:spPr>
            <p:txBody>
              <a:bodyPr/>
              <a:lstStyle/>
              <a:p>
                <a:endParaRPr lang="en-US"/>
              </a:p>
            </p:txBody>
          </p:sp>
          <p:sp>
            <p:nvSpPr>
              <p:cNvPr id="28932" name="Line 123"/>
              <p:cNvSpPr>
                <a:spLocks noChangeShapeType="1"/>
              </p:cNvSpPr>
              <p:nvPr/>
            </p:nvSpPr>
            <p:spPr bwMode="auto">
              <a:xfrm>
                <a:off x="2526" y="2099"/>
                <a:ext cx="18" cy="1"/>
              </a:xfrm>
              <a:prstGeom prst="line">
                <a:avLst/>
              </a:prstGeom>
              <a:noFill/>
              <a:ln w="44450">
                <a:solidFill>
                  <a:srgbClr val="000080"/>
                </a:solidFill>
                <a:round/>
                <a:headEnd/>
                <a:tailEnd/>
              </a:ln>
            </p:spPr>
            <p:txBody>
              <a:bodyPr/>
              <a:lstStyle/>
              <a:p>
                <a:endParaRPr lang="en-US"/>
              </a:p>
            </p:txBody>
          </p:sp>
          <p:sp>
            <p:nvSpPr>
              <p:cNvPr id="28933" name="Freeform 124"/>
              <p:cNvSpPr>
                <a:spLocks/>
              </p:cNvSpPr>
              <p:nvPr/>
            </p:nvSpPr>
            <p:spPr bwMode="auto">
              <a:xfrm>
                <a:off x="2544" y="2090"/>
                <a:ext cx="10" cy="9"/>
              </a:xfrm>
              <a:custGeom>
                <a:avLst/>
                <a:gdLst>
                  <a:gd name="T0" fmla="*/ 0 w 10"/>
                  <a:gd name="T1" fmla="*/ 9 h 9"/>
                  <a:gd name="T2" fmla="*/ 10 w 10"/>
                  <a:gd name="T3" fmla="*/ 0 h 9"/>
                  <a:gd name="T4" fmla="*/ 10 w 10"/>
                  <a:gd name="T5" fmla="*/ 0 h 9"/>
                  <a:gd name="T6" fmla="*/ 0 60000 65536"/>
                  <a:gd name="T7" fmla="*/ 0 60000 65536"/>
                  <a:gd name="T8" fmla="*/ 0 60000 65536"/>
                  <a:gd name="T9" fmla="*/ 0 w 10"/>
                  <a:gd name="T10" fmla="*/ 0 h 9"/>
                  <a:gd name="T11" fmla="*/ 10 w 10"/>
                  <a:gd name="T12" fmla="*/ 9 h 9"/>
                </a:gdLst>
                <a:ahLst/>
                <a:cxnLst>
                  <a:cxn ang="T6">
                    <a:pos x="T0" y="T1"/>
                  </a:cxn>
                  <a:cxn ang="T7">
                    <a:pos x="T2" y="T3"/>
                  </a:cxn>
                  <a:cxn ang="T8">
                    <a:pos x="T4" y="T5"/>
                  </a:cxn>
                </a:cxnLst>
                <a:rect l="T9" t="T10" r="T11" b="T12"/>
                <a:pathLst>
                  <a:path w="10" h="9">
                    <a:moveTo>
                      <a:pt x="0" y="9"/>
                    </a:moveTo>
                    <a:lnTo>
                      <a:pt x="10" y="0"/>
                    </a:lnTo>
                  </a:path>
                </a:pathLst>
              </a:custGeom>
              <a:noFill/>
              <a:ln w="44450">
                <a:solidFill>
                  <a:srgbClr val="000080"/>
                </a:solidFill>
                <a:prstDash val="solid"/>
                <a:round/>
                <a:headEnd/>
                <a:tailEnd/>
              </a:ln>
            </p:spPr>
            <p:txBody>
              <a:bodyPr/>
              <a:lstStyle/>
              <a:p>
                <a:endParaRPr lang="en-US"/>
              </a:p>
            </p:txBody>
          </p:sp>
          <p:sp>
            <p:nvSpPr>
              <p:cNvPr id="28934" name="Line 125"/>
              <p:cNvSpPr>
                <a:spLocks noChangeShapeType="1"/>
              </p:cNvSpPr>
              <p:nvPr/>
            </p:nvSpPr>
            <p:spPr bwMode="auto">
              <a:xfrm>
                <a:off x="2554" y="2090"/>
                <a:ext cx="9" cy="1"/>
              </a:xfrm>
              <a:prstGeom prst="line">
                <a:avLst/>
              </a:prstGeom>
              <a:noFill/>
              <a:ln w="44450">
                <a:solidFill>
                  <a:srgbClr val="000080"/>
                </a:solidFill>
                <a:round/>
                <a:headEnd/>
                <a:tailEnd/>
              </a:ln>
            </p:spPr>
            <p:txBody>
              <a:bodyPr/>
              <a:lstStyle/>
              <a:p>
                <a:endParaRPr lang="en-US"/>
              </a:p>
            </p:txBody>
          </p:sp>
          <p:sp>
            <p:nvSpPr>
              <p:cNvPr id="28935" name="Freeform 126"/>
              <p:cNvSpPr>
                <a:spLocks/>
              </p:cNvSpPr>
              <p:nvPr/>
            </p:nvSpPr>
            <p:spPr bwMode="auto">
              <a:xfrm>
                <a:off x="2563" y="2081"/>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936" name="Line 127"/>
              <p:cNvSpPr>
                <a:spLocks noChangeShapeType="1"/>
              </p:cNvSpPr>
              <p:nvPr/>
            </p:nvSpPr>
            <p:spPr bwMode="auto">
              <a:xfrm>
                <a:off x="2572" y="2081"/>
                <a:ext cx="9" cy="1"/>
              </a:xfrm>
              <a:prstGeom prst="line">
                <a:avLst/>
              </a:prstGeom>
              <a:noFill/>
              <a:ln w="44450">
                <a:solidFill>
                  <a:srgbClr val="000080"/>
                </a:solidFill>
                <a:round/>
                <a:headEnd/>
                <a:tailEnd/>
              </a:ln>
            </p:spPr>
            <p:txBody>
              <a:bodyPr/>
              <a:lstStyle/>
              <a:p>
                <a:endParaRPr lang="en-US"/>
              </a:p>
            </p:txBody>
          </p:sp>
          <p:sp>
            <p:nvSpPr>
              <p:cNvPr id="28937" name="Freeform 128"/>
              <p:cNvSpPr>
                <a:spLocks/>
              </p:cNvSpPr>
              <p:nvPr/>
            </p:nvSpPr>
            <p:spPr bwMode="auto">
              <a:xfrm>
                <a:off x="2581" y="2072"/>
                <a:ext cx="10" cy="9"/>
              </a:xfrm>
              <a:custGeom>
                <a:avLst/>
                <a:gdLst>
                  <a:gd name="T0" fmla="*/ 0 w 10"/>
                  <a:gd name="T1" fmla="*/ 9 h 9"/>
                  <a:gd name="T2" fmla="*/ 0 w 10"/>
                  <a:gd name="T3" fmla="*/ 0 h 9"/>
                  <a:gd name="T4" fmla="*/ 10 w 10"/>
                  <a:gd name="T5" fmla="*/ 0 h 9"/>
                  <a:gd name="T6" fmla="*/ 0 60000 65536"/>
                  <a:gd name="T7" fmla="*/ 0 60000 65536"/>
                  <a:gd name="T8" fmla="*/ 0 60000 65536"/>
                  <a:gd name="T9" fmla="*/ 0 w 10"/>
                  <a:gd name="T10" fmla="*/ 0 h 9"/>
                  <a:gd name="T11" fmla="*/ 10 w 10"/>
                  <a:gd name="T12" fmla="*/ 9 h 9"/>
                </a:gdLst>
                <a:ahLst/>
                <a:cxnLst>
                  <a:cxn ang="T6">
                    <a:pos x="T0" y="T1"/>
                  </a:cxn>
                  <a:cxn ang="T7">
                    <a:pos x="T2" y="T3"/>
                  </a:cxn>
                  <a:cxn ang="T8">
                    <a:pos x="T4" y="T5"/>
                  </a:cxn>
                </a:cxnLst>
                <a:rect l="T9" t="T10" r="T11" b="T12"/>
                <a:pathLst>
                  <a:path w="10" h="9">
                    <a:moveTo>
                      <a:pt x="0" y="9"/>
                    </a:moveTo>
                    <a:lnTo>
                      <a:pt x="0" y="0"/>
                    </a:lnTo>
                    <a:lnTo>
                      <a:pt x="10" y="0"/>
                    </a:lnTo>
                  </a:path>
                </a:pathLst>
              </a:custGeom>
              <a:noFill/>
              <a:ln w="44450">
                <a:solidFill>
                  <a:srgbClr val="000080"/>
                </a:solidFill>
                <a:prstDash val="solid"/>
                <a:round/>
                <a:headEnd/>
                <a:tailEnd/>
              </a:ln>
            </p:spPr>
            <p:txBody>
              <a:bodyPr/>
              <a:lstStyle/>
              <a:p>
                <a:endParaRPr lang="en-US"/>
              </a:p>
            </p:txBody>
          </p:sp>
          <p:sp>
            <p:nvSpPr>
              <p:cNvPr id="28938" name="Line 129"/>
              <p:cNvSpPr>
                <a:spLocks noChangeShapeType="1"/>
              </p:cNvSpPr>
              <p:nvPr/>
            </p:nvSpPr>
            <p:spPr bwMode="auto">
              <a:xfrm>
                <a:off x="2591" y="2072"/>
                <a:ext cx="9" cy="1"/>
              </a:xfrm>
              <a:prstGeom prst="line">
                <a:avLst/>
              </a:prstGeom>
              <a:noFill/>
              <a:ln w="44450">
                <a:solidFill>
                  <a:srgbClr val="000080"/>
                </a:solidFill>
                <a:round/>
                <a:headEnd/>
                <a:tailEnd/>
              </a:ln>
            </p:spPr>
            <p:txBody>
              <a:bodyPr/>
              <a:lstStyle/>
              <a:p>
                <a:endParaRPr lang="en-US"/>
              </a:p>
            </p:txBody>
          </p:sp>
          <p:sp>
            <p:nvSpPr>
              <p:cNvPr id="28939" name="Freeform 130"/>
              <p:cNvSpPr>
                <a:spLocks/>
              </p:cNvSpPr>
              <p:nvPr/>
            </p:nvSpPr>
            <p:spPr bwMode="auto">
              <a:xfrm>
                <a:off x="2600" y="2062"/>
                <a:ext cx="9" cy="10"/>
              </a:xfrm>
              <a:custGeom>
                <a:avLst/>
                <a:gdLst>
                  <a:gd name="T0" fmla="*/ 0 w 9"/>
                  <a:gd name="T1" fmla="*/ 10 h 10"/>
                  <a:gd name="T2" fmla="*/ 0 w 9"/>
                  <a:gd name="T3" fmla="*/ 0 h 10"/>
                  <a:gd name="T4" fmla="*/ 9 w 9"/>
                  <a:gd name="T5" fmla="*/ 0 h 10"/>
                  <a:gd name="T6" fmla="*/ 0 60000 65536"/>
                  <a:gd name="T7" fmla="*/ 0 60000 65536"/>
                  <a:gd name="T8" fmla="*/ 0 60000 65536"/>
                  <a:gd name="T9" fmla="*/ 0 w 9"/>
                  <a:gd name="T10" fmla="*/ 0 h 10"/>
                  <a:gd name="T11" fmla="*/ 9 w 9"/>
                  <a:gd name="T12" fmla="*/ 10 h 10"/>
                </a:gdLst>
                <a:ahLst/>
                <a:cxnLst>
                  <a:cxn ang="T6">
                    <a:pos x="T0" y="T1"/>
                  </a:cxn>
                  <a:cxn ang="T7">
                    <a:pos x="T2" y="T3"/>
                  </a:cxn>
                  <a:cxn ang="T8">
                    <a:pos x="T4" y="T5"/>
                  </a:cxn>
                </a:cxnLst>
                <a:rect l="T9" t="T10" r="T11" b="T12"/>
                <a:pathLst>
                  <a:path w="9" h="10">
                    <a:moveTo>
                      <a:pt x="0" y="10"/>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940" name="Line 131"/>
              <p:cNvSpPr>
                <a:spLocks noChangeShapeType="1"/>
              </p:cNvSpPr>
              <p:nvPr/>
            </p:nvSpPr>
            <p:spPr bwMode="auto">
              <a:xfrm>
                <a:off x="2609" y="2062"/>
                <a:ext cx="19" cy="1"/>
              </a:xfrm>
              <a:prstGeom prst="line">
                <a:avLst/>
              </a:prstGeom>
              <a:noFill/>
              <a:ln w="44450">
                <a:solidFill>
                  <a:srgbClr val="000080"/>
                </a:solidFill>
                <a:round/>
                <a:headEnd/>
                <a:tailEnd/>
              </a:ln>
            </p:spPr>
            <p:txBody>
              <a:bodyPr/>
              <a:lstStyle/>
              <a:p>
                <a:endParaRPr lang="en-US"/>
              </a:p>
            </p:txBody>
          </p:sp>
          <p:sp>
            <p:nvSpPr>
              <p:cNvPr id="28941" name="Line 132"/>
              <p:cNvSpPr>
                <a:spLocks noChangeShapeType="1"/>
              </p:cNvSpPr>
              <p:nvPr/>
            </p:nvSpPr>
            <p:spPr bwMode="auto">
              <a:xfrm>
                <a:off x="2628" y="2062"/>
                <a:ext cx="9" cy="1"/>
              </a:xfrm>
              <a:prstGeom prst="line">
                <a:avLst/>
              </a:prstGeom>
              <a:noFill/>
              <a:ln w="44450">
                <a:solidFill>
                  <a:srgbClr val="000080"/>
                </a:solidFill>
                <a:round/>
                <a:headEnd/>
                <a:tailEnd/>
              </a:ln>
            </p:spPr>
            <p:txBody>
              <a:bodyPr/>
              <a:lstStyle/>
              <a:p>
                <a:endParaRPr lang="en-US"/>
              </a:p>
            </p:txBody>
          </p:sp>
          <p:sp>
            <p:nvSpPr>
              <p:cNvPr id="28942" name="Freeform 133"/>
              <p:cNvSpPr>
                <a:spLocks/>
              </p:cNvSpPr>
              <p:nvPr/>
            </p:nvSpPr>
            <p:spPr bwMode="auto">
              <a:xfrm>
                <a:off x="2637" y="2053"/>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943" name="Line 134"/>
              <p:cNvSpPr>
                <a:spLocks noChangeShapeType="1"/>
              </p:cNvSpPr>
              <p:nvPr/>
            </p:nvSpPr>
            <p:spPr bwMode="auto">
              <a:xfrm>
                <a:off x="2646" y="2053"/>
                <a:ext cx="9" cy="1"/>
              </a:xfrm>
              <a:prstGeom prst="line">
                <a:avLst/>
              </a:prstGeom>
              <a:noFill/>
              <a:ln w="44450">
                <a:solidFill>
                  <a:srgbClr val="000080"/>
                </a:solidFill>
                <a:round/>
                <a:headEnd/>
                <a:tailEnd/>
              </a:ln>
            </p:spPr>
            <p:txBody>
              <a:bodyPr/>
              <a:lstStyle/>
              <a:p>
                <a:endParaRPr lang="en-US"/>
              </a:p>
            </p:txBody>
          </p:sp>
          <p:sp>
            <p:nvSpPr>
              <p:cNvPr id="28944" name="Freeform 135"/>
              <p:cNvSpPr>
                <a:spLocks/>
              </p:cNvSpPr>
              <p:nvPr/>
            </p:nvSpPr>
            <p:spPr bwMode="auto">
              <a:xfrm>
                <a:off x="2655" y="2044"/>
                <a:ext cx="10" cy="9"/>
              </a:xfrm>
              <a:custGeom>
                <a:avLst/>
                <a:gdLst>
                  <a:gd name="T0" fmla="*/ 0 w 10"/>
                  <a:gd name="T1" fmla="*/ 9 h 9"/>
                  <a:gd name="T2" fmla="*/ 0 w 10"/>
                  <a:gd name="T3" fmla="*/ 0 h 9"/>
                  <a:gd name="T4" fmla="*/ 10 w 10"/>
                  <a:gd name="T5" fmla="*/ 0 h 9"/>
                  <a:gd name="T6" fmla="*/ 0 60000 65536"/>
                  <a:gd name="T7" fmla="*/ 0 60000 65536"/>
                  <a:gd name="T8" fmla="*/ 0 60000 65536"/>
                  <a:gd name="T9" fmla="*/ 0 w 10"/>
                  <a:gd name="T10" fmla="*/ 0 h 9"/>
                  <a:gd name="T11" fmla="*/ 10 w 10"/>
                  <a:gd name="T12" fmla="*/ 9 h 9"/>
                </a:gdLst>
                <a:ahLst/>
                <a:cxnLst>
                  <a:cxn ang="T6">
                    <a:pos x="T0" y="T1"/>
                  </a:cxn>
                  <a:cxn ang="T7">
                    <a:pos x="T2" y="T3"/>
                  </a:cxn>
                  <a:cxn ang="T8">
                    <a:pos x="T4" y="T5"/>
                  </a:cxn>
                </a:cxnLst>
                <a:rect l="T9" t="T10" r="T11" b="T12"/>
                <a:pathLst>
                  <a:path w="10" h="9">
                    <a:moveTo>
                      <a:pt x="0" y="9"/>
                    </a:moveTo>
                    <a:lnTo>
                      <a:pt x="0" y="0"/>
                    </a:lnTo>
                    <a:lnTo>
                      <a:pt x="10" y="0"/>
                    </a:lnTo>
                  </a:path>
                </a:pathLst>
              </a:custGeom>
              <a:noFill/>
              <a:ln w="44450">
                <a:solidFill>
                  <a:srgbClr val="000080"/>
                </a:solidFill>
                <a:prstDash val="solid"/>
                <a:round/>
                <a:headEnd/>
                <a:tailEnd/>
              </a:ln>
            </p:spPr>
            <p:txBody>
              <a:bodyPr/>
              <a:lstStyle/>
              <a:p>
                <a:endParaRPr lang="en-US"/>
              </a:p>
            </p:txBody>
          </p:sp>
          <p:sp>
            <p:nvSpPr>
              <p:cNvPr id="28945" name="Line 136"/>
              <p:cNvSpPr>
                <a:spLocks noChangeShapeType="1"/>
              </p:cNvSpPr>
              <p:nvPr/>
            </p:nvSpPr>
            <p:spPr bwMode="auto">
              <a:xfrm>
                <a:off x="2665" y="2044"/>
                <a:ext cx="9" cy="1"/>
              </a:xfrm>
              <a:prstGeom prst="line">
                <a:avLst/>
              </a:prstGeom>
              <a:noFill/>
              <a:ln w="44450">
                <a:solidFill>
                  <a:srgbClr val="000080"/>
                </a:solidFill>
                <a:round/>
                <a:headEnd/>
                <a:tailEnd/>
              </a:ln>
            </p:spPr>
            <p:txBody>
              <a:bodyPr/>
              <a:lstStyle/>
              <a:p>
                <a:endParaRPr lang="en-US"/>
              </a:p>
            </p:txBody>
          </p:sp>
          <p:sp>
            <p:nvSpPr>
              <p:cNvPr id="28946" name="Line 137"/>
              <p:cNvSpPr>
                <a:spLocks noChangeShapeType="1"/>
              </p:cNvSpPr>
              <p:nvPr/>
            </p:nvSpPr>
            <p:spPr bwMode="auto">
              <a:xfrm>
                <a:off x="2674" y="2044"/>
                <a:ext cx="9" cy="1"/>
              </a:xfrm>
              <a:prstGeom prst="line">
                <a:avLst/>
              </a:prstGeom>
              <a:noFill/>
              <a:ln w="44450">
                <a:solidFill>
                  <a:srgbClr val="000080"/>
                </a:solidFill>
                <a:round/>
                <a:headEnd/>
                <a:tailEnd/>
              </a:ln>
            </p:spPr>
            <p:txBody>
              <a:bodyPr/>
              <a:lstStyle/>
              <a:p>
                <a:endParaRPr lang="en-US"/>
              </a:p>
            </p:txBody>
          </p:sp>
          <p:sp>
            <p:nvSpPr>
              <p:cNvPr id="28947" name="Freeform 138"/>
              <p:cNvSpPr>
                <a:spLocks/>
              </p:cNvSpPr>
              <p:nvPr/>
            </p:nvSpPr>
            <p:spPr bwMode="auto">
              <a:xfrm>
                <a:off x="2683" y="2035"/>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948" name="Line 139"/>
              <p:cNvSpPr>
                <a:spLocks noChangeShapeType="1"/>
              </p:cNvSpPr>
              <p:nvPr/>
            </p:nvSpPr>
            <p:spPr bwMode="auto">
              <a:xfrm>
                <a:off x="2692" y="2035"/>
                <a:ext cx="19" cy="1"/>
              </a:xfrm>
              <a:prstGeom prst="line">
                <a:avLst/>
              </a:prstGeom>
              <a:noFill/>
              <a:ln w="44450">
                <a:solidFill>
                  <a:srgbClr val="000080"/>
                </a:solidFill>
                <a:round/>
                <a:headEnd/>
                <a:tailEnd/>
              </a:ln>
            </p:spPr>
            <p:txBody>
              <a:bodyPr/>
              <a:lstStyle/>
              <a:p>
                <a:endParaRPr lang="en-US"/>
              </a:p>
            </p:txBody>
          </p:sp>
          <p:sp>
            <p:nvSpPr>
              <p:cNvPr id="28949" name="Freeform 140"/>
              <p:cNvSpPr>
                <a:spLocks/>
              </p:cNvSpPr>
              <p:nvPr/>
            </p:nvSpPr>
            <p:spPr bwMode="auto">
              <a:xfrm>
                <a:off x="2711" y="2025"/>
                <a:ext cx="9" cy="10"/>
              </a:xfrm>
              <a:custGeom>
                <a:avLst/>
                <a:gdLst>
                  <a:gd name="T0" fmla="*/ 0 w 9"/>
                  <a:gd name="T1" fmla="*/ 10 h 10"/>
                  <a:gd name="T2" fmla="*/ 9 w 9"/>
                  <a:gd name="T3" fmla="*/ 0 h 10"/>
                  <a:gd name="T4" fmla="*/ 9 w 9"/>
                  <a:gd name="T5" fmla="*/ 0 h 10"/>
                  <a:gd name="T6" fmla="*/ 0 60000 65536"/>
                  <a:gd name="T7" fmla="*/ 0 60000 65536"/>
                  <a:gd name="T8" fmla="*/ 0 60000 65536"/>
                  <a:gd name="T9" fmla="*/ 0 w 9"/>
                  <a:gd name="T10" fmla="*/ 0 h 10"/>
                  <a:gd name="T11" fmla="*/ 9 w 9"/>
                  <a:gd name="T12" fmla="*/ 10 h 10"/>
                </a:gdLst>
                <a:ahLst/>
                <a:cxnLst>
                  <a:cxn ang="T6">
                    <a:pos x="T0" y="T1"/>
                  </a:cxn>
                  <a:cxn ang="T7">
                    <a:pos x="T2" y="T3"/>
                  </a:cxn>
                  <a:cxn ang="T8">
                    <a:pos x="T4" y="T5"/>
                  </a:cxn>
                </a:cxnLst>
                <a:rect l="T9" t="T10" r="T11" b="T12"/>
                <a:pathLst>
                  <a:path w="9" h="10">
                    <a:moveTo>
                      <a:pt x="0" y="10"/>
                    </a:moveTo>
                    <a:lnTo>
                      <a:pt x="9" y="0"/>
                    </a:lnTo>
                  </a:path>
                </a:pathLst>
              </a:custGeom>
              <a:noFill/>
              <a:ln w="44450">
                <a:solidFill>
                  <a:srgbClr val="000080"/>
                </a:solidFill>
                <a:prstDash val="solid"/>
                <a:round/>
                <a:headEnd/>
                <a:tailEnd/>
              </a:ln>
            </p:spPr>
            <p:txBody>
              <a:bodyPr/>
              <a:lstStyle/>
              <a:p>
                <a:endParaRPr lang="en-US"/>
              </a:p>
            </p:txBody>
          </p:sp>
          <p:sp>
            <p:nvSpPr>
              <p:cNvPr id="28950" name="Line 141"/>
              <p:cNvSpPr>
                <a:spLocks noChangeShapeType="1"/>
              </p:cNvSpPr>
              <p:nvPr/>
            </p:nvSpPr>
            <p:spPr bwMode="auto">
              <a:xfrm>
                <a:off x="2720" y="2025"/>
                <a:ext cx="9" cy="1"/>
              </a:xfrm>
              <a:prstGeom prst="line">
                <a:avLst/>
              </a:prstGeom>
              <a:noFill/>
              <a:ln w="44450">
                <a:solidFill>
                  <a:srgbClr val="000080"/>
                </a:solidFill>
                <a:round/>
                <a:headEnd/>
                <a:tailEnd/>
              </a:ln>
            </p:spPr>
            <p:txBody>
              <a:bodyPr/>
              <a:lstStyle/>
              <a:p>
                <a:endParaRPr lang="en-US"/>
              </a:p>
            </p:txBody>
          </p:sp>
          <p:sp>
            <p:nvSpPr>
              <p:cNvPr id="28951" name="Freeform 142"/>
              <p:cNvSpPr>
                <a:spLocks/>
              </p:cNvSpPr>
              <p:nvPr/>
            </p:nvSpPr>
            <p:spPr bwMode="auto">
              <a:xfrm>
                <a:off x="2729" y="2016"/>
                <a:ext cx="10" cy="9"/>
              </a:xfrm>
              <a:custGeom>
                <a:avLst/>
                <a:gdLst>
                  <a:gd name="T0" fmla="*/ 0 w 10"/>
                  <a:gd name="T1" fmla="*/ 9 h 9"/>
                  <a:gd name="T2" fmla="*/ 0 w 10"/>
                  <a:gd name="T3" fmla="*/ 0 h 9"/>
                  <a:gd name="T4" fmla="*/ 10 w 10"/>
                  <a:gd name="T5" fmla="*/ 0 h 9"/>
                  <a:gd name="T6" fmla="*/ 0 60000 65536"/>
                  <a:gd name="T7" fmla="*/ 0 60000 65536"/>
                  <a:gd name="T8" fmla="*/ 0 60000 65536"/>
                  <a:gd name="T9" fmla="*/ 0 w 10"/>
                  <a:gd name="T10" fmla="*/ 0 h 9"/>
                  <a:gd name="T11" fmla="*/ 10 w 10"/>
                  <a:gd name="T12" fmla="*/ 9 h 9"/>
                </a:gdLst>
                <a:ahLst/>
                <a:cxnLst>
                  <a:cxn ang="T6">
                    <a:pos x="T0" y="T1"/>
                  </a:cxn>
                  <a:cxn ang="T7">
                    <a:pos x="T2" y="T3"/>
                  </a:cxn>
                  <a:cxn ang="T8">
                    <a:pos x="T4" y="T5"/>
                  </a:cxn>
                </a:cxnLst>
                <a:rect l="T9" t="T10" r="T11" b="T12"/>
                <a:pathLst>
                  <a:path w="10" h="9">
                    <a:moveTo>
                      <a:pt x="0" y="9"/>
                    </a:moveTo>
                    <a:lnTo>
                      <a:pt x="0" y="0"/>
                    </a:lnTo>
                    <a:lnTo>
                      <a:pt x="10" y="0"/>
                    </a:lnTo>
                  </a:path>
                </a:pathLst>
              </a:custGeom>
              <a:noFill/>
              <a:ln w="44450">
                <a:solidFill>
                  <a:srgbClr val="000080"/>
                </a:solidFill>
                <a:prstDash val="solid"/>
                <a:round/>
                <a:headEnd/>
                <a:tailEnd/>
              </a:ln>
            </p:spPr>
            <p:txBody>
              <a:bodyPr/>
              <a:lstStyle/>
              <a:p>
                <a:endParaRPr lang="en-US"/>
              </a:p>
            </p:txBody>
          </p:sp>
          <p:sp>
            <p:nvSpPr>
              <p:cNvPr id="28952" name="Line 143"/>
              <p:cNvSpPr>
                <a:spLocks noChangeShapeType="1"/>
              </p:cNvSpPr>
              <p:nvPr/>
            </p:nvSpPr>
            <p:spPr bwMode="auto">
              <a:xfrm>
                <a:off x="2739" y="2016"/>
                <a:ext cx="9" cy="1"/>
              </a:xfrm>
              <a:prstGeom prst="line">
                <a:avLst/>
              </a:prstGeom>
              <a:noFill/>
              <a:ln w="44450">
                <a:solidFill>
                  <a:srgbClr val="000080"/>
                </a:solidFill>
                <a:round/>
                <a:headEnd/>
                <a:tailEnd/>
              </a:ln>
            </p:spPr>
            <p:txBody>
              <a:bodyPr/>
              <a:lstStyle/>
              <a:p>
                <a:endParaRPr lang="en-US"/>
              </a:p>
            </p:txBody>
          </p:sp>
          <p:sp>
            <p:nvSpPr>
              <p:cNvPr id="28953" name="Line 144"/>
              <p:cNvSpPr>
                <a:spLocks noChangeShapeType="1"/>
              </p:cNvSpPr>
              <p:nvPr/>
            </p:nvSpPr>
            <p:spPr bwMode="auto">
              <a:xfrm>
                <a:off x="2748" y="2016"/>
                <a:ext cx="9" cy="1"/>
              </a:xfrm>
              <a:prstGeom prst="line">
                <a:avLst/>
              </a:prstGeom>
              <a:noFill/>
              <a:ln w="44450">
                <a:solidFill>
                  <a:srgbClr val="000080"/>
                </a:solidFill>
                <a:round/>
                <a:headEnd/>
                <a:tailEnd/>
              </a:ln>
            </p:spPr>
            <p:txBody>
              <a:bodyPr/>
              <a:lstStyle/>
              <a:p>
                <a:endParaRPr lang="en-US"/>
              </a:p>
            </p:txBody>
          </p:sp>
          <p:sp>
            <p:nvSpPr>
              <p:cNvPr id="28954" name="Freeform 145"/>
              <p:cNvSpPr>
                <a:spLocks/>
              </p:cNvSpPr>
              <p:nvPr/>
            </p:nvSpPr>
            <p:spPr bwMode="auto">
              <a:xfrm>
                <a:off x="2757" y="2007"/>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955" name="Line 146"/>
              <p:cNvSpPr>
                <a:spLocks noChangeShapeType="1"/>
              </p:cNvSpPr>
              <p:nvPr/>
            </p:nvSpPr>
            <p:spPr bwMode="auto">
              <a:xfrm>
                <a:off x="2766" y="2007"/>
                <a:ext cx="19" cy="1"/>
              </a:xfrm>
              <a:prstGeom prst="line">
                <a:avLst/>
              </a:prstGeom>
              <a:noFill/>
              <a:ln w="44450">
                <a:solidFill>
                  <a:srgbClr val="000080"/>
                </a:solidFill>
                <a:round/>
                <a:headEnd/>
                <a:tailEnd/>
              </a:ln>
            </p:spPr>
            <p:txBody>
              <a:bodyPr/>
              <a:lstStyle/>
              <a:p>
                <a:endParaRPr lang="en-US"/>
              </a:p>
            </p:txBody>
          </p:sp>
          <p:sp>
            <p:nvSpPr>
              <p:cNvPr id="28956" name="Freeform 147"/>
              <p:cNvSpPr>
                <a:spLocks/>
              </p:cNvSpPr>
              <p:nvPr/>
            </p:nvSpPr>
            <p:spPr bwMode="auto">
              <a:xfrm>
                <a:off x="2785" y="1998"/>
                <a:ext cx="9" cy="9"/>
              </a:xfrm>
              <a:custGeom>
                <a:avLst/>
                <a:gdLst>
                  <a:gd name="T0" fmla="*/ 0 w 9"/>
                  <a:gd name="T1" fmla="*/ 9 h 9"/>
                  <a:gd name="T2" fmla="*/ 9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9" y="0"/>
                    </a:lnTo>
                  </a:path>
                </a:pathLst>
              </a:custGeom>
              <a:noFill/>
              <a:ln w="44450">
                <a:solidFill>
                  <a:srgbClr val="000080"/>
                </a:solidFill>
                <a:prstDash val="solid"/>
                <a:round/>
                <a:headEnd/>
                <a:tailEnd/>
              </a:ln>
            </p:spPr>
            <p:txBody>
              <a:bodyPr/>
              <a:lstStyle/>
              <a:p>
                <a:endParaRPr lang="en-US"/>
              </a:p>
            </p:txBody>
          </p:sp>
          <p:sp>
            <p:nvSpPr>
              <p:cNvPr id="28957" name="Line 148"/>
              <p:cNvSpPr>
                <a:spLocks noChangeShapeType="1"/>
              </p:cNvSpPr>
              <p:nvPr/>
            </p:nvSpPr>
            <p:spPr bwMode="auto">
              <a:xfrm>
                <a:off x="2794" y="1998"/>
                <a:ext cx="9" cy="1"/>
              </a:xfrm>
              <a:prstGeom prst="line">
                <a:avLst/>
              </a:prstGeom>
              <a:noFill/>
              <a:ln w="44450">
                <a:solidFill>
                  <a:srgbClr val="000080"/>
                </a:solidFill>
                <a:round/>
                <a:headEnd/>
                <a:tailEnd/>
              </a:ln>
            </p:spPr>
            <p:txBody>
              <a:bodyPr/>
              <a:lstStyle/>
              <a:p>
                <a:endParaRPr lang="en-US"/>
              </a:p>
            </p:txBody>
          </p:sp>
          <p:sp>
            <p:nvSpPr>
              <p:cNvPr id="28958" name="Line 149"/>
              <p:cNvSpPr>
                <a:spLocks noChangeShapeType="1"/>
              </p:cNvSpPr>
              <p:nvPr/>
            </p:nvSpPr>
            <p:spPr bwMode="auto">
              <a:xfrm>
                <a:off x="2803" y="1998"/>
                <a:ext cx="10" cy="1"/>
              </a:xfrm>
              <a:prstGeom prst="line">
                <a:avLst/>
              </a:prstGeom>
              <a:noFill/>
              <a:ln w="44450">
                <a:solidFill>
                  <a:srgbClr val="000080"/>
                </a:solidFill>
                <a:round/>
                <a:headEnd/>
                <a:tailEnd/>
              </a:ln>
            </p:spPr>
            <p:txBody>
              <a:bodyPr/>
              <a:lstStyle/>
              <a:p>
                <a:endParaRPr lang="en-US"/>
              </a:p>
            </p:txBody>
          </p:sp>
          <p:sp>
            <p:nvSpPr>
              <p:cNvPr id="28959" name="Freeform 150"/>
              <p:cNvSpPr>
                <a:spLocks/>
              </p:cNvSpPr>
              <p:nvPr/>
            </p:nvSpPr>
            <p:spPr bwMode="auto">
              <a:xfrm>
                <a:off x="2813" y="1988"/>
                <a:ext cx="9" cy="10"/>
              </a:xfrm>
              <a:custGeom>
                <a:avLst/>
                <a:gdLst>
                  <a:gd name="T0" fmla="*/ 0 w 9"/>
                  <a:gd name="T1" fmla="*/ 10 h 10"/>
                  <a:gd name="T2" fmla="*/ 0 w 9"/>
                  <a:gd name="T3" fmla="*/ 0 h 10"/>
                  <a:gd name="T4" fmla="*/ 9 w 9"/>
                  <a:gd name="T5" fmla="*/ 0 h 10"/>
                  <a:gd name="T6" fmla="*/ 0 60000 65536"/>
                  <a:gd name="T7" fmla="*/ 0 60000 65536"/>
                  <a:gd name="T8" fmla="*/ 0 60000 65536"/>
                  <a:gd name="T9" fmla="*/ 0 w 9"/>
                  <a:gd name="T10" fmla="*/ 0 h 10"/>
                  <a:gd name="T11" fmla="*/ 9 w 9"/>
                  <a:gd name="T12" fmla="*/ 10 h 10"/>
                </a:gdLst>
                <a:ahLst/>
                <a:cxnLst>
                  <a:cxn ang="T6">
                    <a:pos x="T0" y="T1"/>
                  </a:cxn>
                  <a:cxn ang="T7">
                    <a:pos x="T2" y="T3"/>
                  </a:cxn>
                  <a:cxn ang="T8">
                    <a:pos x="T4" y="T5"/>
                  </a:cxn>
                </a:cxnLst>
                <a:rect l="T9" t="T10" r="T11" b="T12"/>
                <a:pathLst>
                  <a:path w="9" h="10">
                    <a:moveTo>
                      <a:pt x="0" y="10"/>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960" name="Line 151"/>
              <p:cNvSpPr>
                <a:spLocks noChangeShapeType="1"/>
              </p:cNvSpPr>
              <p:nvPr/>
            </p:nvSpPr>
            <p:spPr bwMode="auto">
              <a:xfrm>
                <a:off x="2822" y="1988"/>
                <a:ext cx="9" cy="1"/>
              </a:xfrm>
              <a:prstGeom prst="line">
                <a:avLst/>
              </a:prstGeom>
              <a:noFill/>
              <a:ln w="44450">
                <a:solidFill>
                  <a:srgbClr val="000080"/>
                </a:solidFill>
                <a:round/>
                <a:headEnd/>
                <a:tailEnd/>
              </a:ln>
            </p:spPr>
            <p:txBody>
              <a:bodyPr/>
              <a:lstStyle/>
              <a:p>
                <a:endParaRPr lang="en-US"/>
              </a:p>
            </p:txBody>
          </p:sp>
          <p:sp>
            <p:nvSpPr>
              <p:cNvPr id="28961" name="Freeform 152"/>
              <p:cNvSpPr>
                <a:spLocks/>
              </p:cNvSpPr>
              <p:nvPr/>
            </p:nvSpPr>
            <p:spPr bwMode="auto">
              <a:xfrm>
                <a:off x="2831" y="1979"/>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962" name="Line 153"/>
              <p:cNvSpPr>
                <a:spLocks noChangeShapeType="1"/>
              </p:cNvSpPr>
              <p:nvPr/>
            </p:nvSpPr>
            <p:spPr bwMode="auto">
              <a:xfrm>
                <a:off x="2840" y="1979"/>
                <a:ext cx="10" cy="1"/>
              </a:xfrm>
              <a:prstGeom prst="line">
                <a:avLst/>
              </a:prstGeom>
              <a:noFill/>
              <a:ln w="44450">
                <a:solidFill>
                  <a:srgbClr val="000080"/>
                </a:solidFill>
                <a:round/>
                <a:headEnd/>
                <a:tailEnd/>
              </a:ln>
            </p:spPr>
            <p:txBody>
              <a:bodyPr/>
              <a:lstStyle/>
              <a:p>
                <a:endParaRPr lang="en-US"/>
              </a:p>
            </p:txBody>
          </p:sp>
          <p:sp>
            <p:nvSpPr>
              <p:cNvPr id="28963" name="Line 154"/>
              <p:cNvSpPr>
                <a:spLocks noChangeShapeType="1"/>
              </p:cNvSpPr>
              <p:nvPr/>
            </p:nvSpPr>
            <p:spPr bwMode="auto">
              <a:xfrm>
                <a:off x="2850" y="1979"/>
                <a:ext cx="18" cy="1"/>
              </a:xfrm>
              <a:prstGeom prst="line">
                <a:avLst/>
              </a:prstGeom>
              <a:noFill/>
              <a:ln w="44450">
                <a:solidFill>
                  <a:srgbClr val="000080"/>
                </a:solidFill>
                <a:round/>
                <a:headEnd/>
                <a:tailEnd/>
              </a:ln>
            </p:spPr>
            <p:txBody>
              <a:bodyPr/>
              <a:lstStyle/>
              <a:p>
                <a:endParaRPr lang="en-US"/>
              </a:p>
            </p:txBody>
          </p:sp>
          <p:sp>
            <p:nvSpPr>
              <p:cNvPr id="28964" name="Freeform 155"/>
              <p:cNvSpPr>
                <a:spLocks/>
              </p:cNvSpPr>
              <p:nvPr/>
            </p:nvSpPr>
            <p:spPr bwMode="auto">
              <a:xfrm>
                <a:off x="2868" y="1970"/>
                <a:ext cx="9" cy="9"/>
              </a:xfrm>
              <a:custGeom>
                <a:avLst/>
                <a:gdLst>
                  <a:gd name="T0" fmla="*/ 0 w 9"/>
                  <a:gd name="T1" fmla="*/ 9 h 9"/>
                  <a:gd name="T2" fmla="*/ 9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9" y="0"/>
                    </a:lnTo>
                  </a:path>
                </a:pathLst>
              </a:custGeom>
              <a:noFill/>
              <a:ln w="44450">
                <a:solidFill>
                  <a:srgbClr val="000080"/>
                </a:solidFill>
                <a:prstDash val="solid"/>
                <a:round/>
                <a:headEnd/>
                <a:tailEnd/>
              </a:ln>
            </p:spPr>
            <p:txBody>
              <a:bodyPr/>
              <a:lstStyle/>
              <a:p>
                <a:endParaRPr lang="en-US"/>
              </a:p>
            </p:txBody>
          </p:sp>
          <p:sp>
            <p:nvSpPr>
              <p:cNvPr id="28965" name="Line 156"/>
              <p:cNvSpPr>
                <a:spLocks noChangeShapeType="1"/>
              </p:cNvSpPr>
              <p:nvPr/>
            </p:nvSpPr>
            <p:spPr bwMode="auto">
              <a:xfrm>
                <a:off x="2877" y="1970"/>
                <a:ext cx="10" cy="1"/>
              </a:xfrm>
              <a:prstGeom prst="line">
                <a:avLst/>
              </a:prstGeom>
              <a:noFill/>
              <a:ln w="44450">
                <a:solidFill>
                  <a:srgbClr val="000080"/>
                </a:solidFill>
                <a:round/>
                <a:headEnd/>
                <a:tailEnd/>
              </a:ln>
            </p:spPr>
            <p:txBody>
              <a:bodyPr/>
              <a:lstStyle/>
              <a:p>
                <a:endParaRPr lang="en-US"/>
              </a:p>
            </p:txBody>
          </p:sp>
          <p:sp>
            <p:nvSpPr>
              <p:cNvPr id="28966" name="Freeform 157"/>
              <p:cNvSpPr>
                <a:spLocks/>
              </p:cNvSpPr>
              <p:nvPr/>
            </p:nvSpPr>
            <p:spPr bwMode="auto">
              <a:xfrm>
                <a:off x="2887" y="1961"/>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967" name="Line 158"/>
              <p:cNvSpPr>
                <a:spLocks noChangeShapeType="1"/>
              </p:cNvSpPr>
              <p:nvPr/>
            </p:nvSpPr>
            <p:spPr bwMode="auto">
              <a:xfrm>
                <a:off x="2896" y="1961"/>
                <a:ext cx="9" cy="1"/>
              </a:xfrm>
              <a:prstGeom prst="line">
                <a:avLst/>
              </a:prstGeom>
              <a:noFill/>
              <a:ln w="44450">
                <a:solidFill>
                  <a:srgbClr val="000080"/>
                </a:solidFill>
                <a:round/>
                <a:headEnd/>
                <a:tailEnd/>
              </a:ln>
            </p:spPr>
            <p:txBody>
              <a:bodyPr/>
              <a:lstStyle/>
              <a:p>
                <a:endParaRPr lang="en-US"/>
              </a:p>
            </p:txBody>
          </p:sp>
          <p:sp>
            <p:nvSpPr>
              <p:cNvPr id="28968" name="Line 159"/>
              <p:cNvSpPr>
                <a:spLocks noChangeShapeType="1"/>
              </p:cNvSpPr>
              <p:nvPr/>
            </p:nvSpPr>
            <p:spPr bwMode="auto">
              <a:xfrm>
                <a:off x="2905" y="1961"/>
                <a:ext cx="9" cy="1"/>
              </a:xfrm>
              <a:prstGeom prst="line">
                <a:avLst/>
              </a:prstGeom>
              <a:noFill/>
              <a:ln w="44450">
                <a:solidFill>
                  <a:srgbClr val="000080"/>
                </a:solidFill>
                <a:round/>
                <a:headEnd/>
                <a:tailEnd/>
              </a:ln>
            </p:spPr>
            <p:txBody>
              <a:bodyPr/>
              <a:lstStyle/>
              <a:p>
                <a:endParaRPr lang="en-US"/>
              </a:p>
            </p:txBody>
          </p:sp>
          <p:sp>
            <p:nvSpPr>
              <p:cNvPr id="28969" name="Freeform 160"/>
              <p:cNvSpPr>
                <a:spLocks/>
              </p:cNvSpPr>
              <p:nvPr/>
            </p:nvSpPr>
            <p:spPr bwMode="auto">
              <a:xfrm>
                <a:off x="2914" y="1951"/>
                <a:ext cx="10" cy="10"/>
              </a:xfrm>
              <a:custGeom>
                <a:avLst/>
                <a:gdLst>
                  <a:gd name="T0" fmla="*/ 0 w 10"/>
                  <a:gd name="T1" fmla="*/ 10 h 10"/>
                  <a:gd name="T2" fmla="*/ 0 w 10"/>
                  <a:gd name="T3" fmla="*/ 0 h 10"/>
                  <a:gd name="T4" fmla="*/ 10 w 10"/>
                  <a:gd name="T5" fmla="*/ 0 h 10"/>
                  <a:gd name="T6" fmla="*/ 0 60000 65536"/>
                  <a:gd name="T7" fmla="*/ 0 60000 65536"/>
                  <a:gd name="T8" fmla="*/ 0 60000 65536"/>
                  <a:gd name="T9" fmla="*/ 0 w 10"/>
                  <a:gd name="T10" fmla="*/ 0 h 10"/>
                  <a:gd name="T11" fmla="*/ 10 w 10"/>
                  <a:gd name="T12" fmla="*/ 10 h 10"/>
                </a:gdLst>
                <a:ahLst/>
                <a:cxnLst>
                  <a:cxn ang="T6">
                    <a:pos x="T0" y="T1"/>
                  </a:cxn>
                  <a:cxn ang="T7">
                    <a:pos x="T2" y="T3"/>
                  </a:cxn>
                  <a:cxn ang="T8">
                    <a:pos x="T4" y="T5"/>
                  </a:cxn>
                </a:cxnLst>
                <a:rect l="T9" t="T10" r="T11" b="T12"/>
                <a:pathLst>
                  <a:path w="10" h="10">
                    <a:moveTo>
                      <a:pt x="0" y="10"/>
                    </a:moveTo>
                    <a:lnTo>
                      <a:pt x="0" y="0"/>
                    </a:lnTo>
                    <a:lnTo>
                      <a:pt x="10" y="0"/>
                    </a:lnTo>
                  </a:path>
                </a:pathLst>
              </a:custGeom>
              <a:noFill/>
              <a:ln w="44450">
                <a:solidFill>
                  <a:srgbClr val="000080"/>
                </a:solidFill>
                <a:prstDash val="solid"/>
                <a:round/>
                <a:headEnd/>
                <a:tailEnd/>
              </a:ln>
            </p:spPr>
            <p:txBody>
              <a:bodyPr/>
              <a:lstStyle/>
              <a:p>
                <a:endParaRPr lang="en-US"/>
              </a:p>
            </p:txBody>
          </p:sp>
          <p:sp>
            <p:nvSpPr>
              <p:cNvPr id="28970" name="Line 161"/>
              <p:cNvSpPr>
                <a:spLocks noChangeShapeType="1"/>
              </p:cNvSpPr>
              <p:nvPr/>
            </p:nvSpPr>
            <p:spPr bwMode="auto">
              <a:xfrm>
                <a:off x="2924" y="1951"/>
                <a:ext cx="18" cy="1"/>
              </a:xfrm>
              <a:prstGeom prst="line">
                <a:avLst/>
              </a:prstGeom>
              <a:noFill/>
              <a:ln w="44450">
                <a:solidFill>
                  <a:srgbClr val="000080"/>
                </a:solidFill>
                <a:round/>
                <a:headEnd/>
                <a:tailEnd/>
              </a:ln>
            </p:spPr>
            <p:txBody>
              <a:bodyPr/>
              <a:lstStyle/>
              <a:p>
                <a:endParaRPr lang="en-US"/>
              </a:p>
            </p:txBody>
          </p:sp>
          <p:sp>
            <p:nvSpPr>
              <p:cNvPr id="28971" name="Freeform 162"/>
              <p:cNvSpPr>
                <a:spLocks/>
              </p:cNvSpPr>
              <p:nvPr/>
            </p:nvSpPr>
            <p:spPr bwMode="auto">
              <a:xfrm>
                <a:off x="2942" y="1942"/>
                <a:ext cx="9" cy="9"/>
              </a:xfrm>
              <a:custGeom>
                <a:avLst/>
                <a:gdLst>
                  <a:gd name="T0" fmla="*/ 0 w 9"/>
                  <a:gd name="T1" fmla="*/ 9 h 9"/>
                  <a:gd name="T2" fmla="*/ 9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9" y="0"/>
                    </a:lnTo>
                  </a:path>
                </a:pathLst>
              </a:custGeom>
              <a:noFill/>
              <a:ln w="44450">
                <a:solidFill>
                  <a:srgbClr val="000080"/>
                </a:solidFill>
                <a:prstDash val="solid"/>
                <a:round/>
                <a:headEnd/>
                <a:tailEnd/>
              </a:ln>
            </p:spPr>
            <p:txBody>
              <a:bodyPr/>
              <a:lstStyle/>
              <a:p>
                <a:endParaRPr lang="en-US"/>
              </a:p>
            </p:txBody>
          </p:sp>
          <p:sp>
            <p:nvSpPr>
              <p:cNvPr id="28972" name="Line 163"/>
              <p:cNvSpPr>
                <a:spLocks noChangeShapeType="1"/>
              </p:cNvSpPr>
              <p:nvPr/>
            </p:nvSpPr>
            <p:spPr bwMode="auto">
              <a:xfrm>
                <a:off x="2951" y="1942"/>
                <a:ext cx="10" cy="1"/>
              </a:xfrm>
              <a:prstGeom prst="line">
                <a:avLst/>
              </a:prstGeom>
              <a:noFill/>
              <a:ln w="44450">
                <a:solidFill>
                  <a:srgbClr val="000080"/>
                </a:solidFill>
                <a:round/>
                <a:headEnd/>
                <a:tailEnd/>
              </a:ln>
            </p:spPr>
            <p:txBody>
              <a:bodyPr/>
              <a:lstStyle/>
              <a:p>
                <a:endParaRPr lang="en-US"/>
              </a:p>
            </p:txBody>
          </p:sp>
          <p:sp>
            <p:nvSpPr>
              <p:cNvPr id="28973" name="Line 164"/>
              <p:cNvSpPr>
                <a:spLocks noChangeShapeType="1"/>
              </p:cNvSpPr>
              <p:nvPr/>
            </p:nvSpPr>
            <p:spPr bwMode="auto">
              <a:xfrm>
                <a:off x="2961" y="1942"/>
                <a:ext cx="9" cy="1"/>
              </a:xfrm>
              <a:prstGeom prst="line">
                <a:avLst/>
              </a:prstGeom>
              <a:noFill/>
              <a:ln w="44450">
                <a:solidFill>
                  <a:srgbClr val="000080"/>
                </a:solidFill>
                <a:round/>
                <a:headEnd/>
                <a:tailEnd/>
              </a:ln>
            </p:spPr>
            <p:txBody>
              <a:bodyPr/>
              <a:lstStyle/>
              <a:p>
                <a:endParaRPr lang="en-US"/>
              </a:p>
            </p:txBody>
          </p:sp>
          <p:sp>
            <p:nvSpPr>
              <p:cNvPr id="28974" name="Freeform 165"/>
              <p:cNvSpPr>
                <a:spLocks/>
              </p:cNvSpPr>
              <p:nvPr/>
            </p:nvSpPr>
            <p:spPr bwMode="auto">
              <a:xfrm>
                <a:off x="2970" y="1933"/>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975" name="Line 166"/>
              <p:cNvSpPr>
                <a:spLocks noChangeShapeType="1"/>
              </p:cNvSpPr>
              <p:nvPr/>
            </p:nvSpPr>
            <p:spPr bwMode="auto">
              <a:xfrm>
                <a:off x="2979" y="1933"/>
                <a:ext cx="9" cy="1"/>
              </a:xfrm>
              <a:prstGeom prst="line">
                <a:avLst/>
              </a:prstGeom>
              <a:noFill/>
              <a:ln w="44450">
                <a:solidFill>
                  <a:srgbClr val="000080"/>
                </a:solidFill>
                <a:round/>
                <a:headEnd/>
                <a:tailEnd/>
              </a:ln>
            </p:spPr>
            <p:txBody>
              <a:bodyPr/>
              <a:lstStyle/>
              <a:p>
                <a:endParaRPr lang="en-US"/>
              </a:p>
            </p:txBody>
          </p:sp>
          <p:sp>
            <p:nvSpPr>
              <p:cNvPr id="28976" name="Line 167"/>
              <p:cNvSpPr>
                <a:spLocks noChangeShapeType="1"/>
              </p:cNvSpPr>
              <p:nvPr/>
            </p:nvSpPr>
            <p:spPr bwMode="auto">
              <a:xfrm>
                <a:off x="2988" y="1933"/>
                <a:ext cx="10" cy="1"/>
              </a:xfrm>
              <a:prstGeom prst="line">
                <a:avLst/>
              </a:prstGeom>
              <a:noFill/>
              <a:ln w="44450">
                <a:solidFill>
                  <a:srgbClr val="000080"/>
                </a:solidFill>
                <a:round/>
                <a:headEnd/>
                <a:tailEnd/>
              </a:ln>
            </p:spPr>
            <p:txBody>
              <a:bodyPr/>
              <a:lstStyle/>
              <a:p>
                <a:endParaRPr lang="en-US"/>
              </a:p>
            </p:txBody>
          </p:sp>
          <p:sp>
            <p:nvSpPr>
              <p:cNvPr id="28977" name="Freeform 168"/>
              <p:cNvSpPr>
                <a:spLocks/>
              </p:cNvSpPr>
              <p:nvPr/>
            </p:nvSpPr>
            <p:spPr bwMode="auto">
              <a:xfrm>
                <a:off x="2998" y="1924"/>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978" name="Line 169"/>
              <p:cNvSpPr>
                <a:spLocks noChangeShapeType="1"/>
              </p:cNvSpPr>
              <p:nvPr/>
            </p:nvSpPr>
            <p:spPr bwMode="auto">
              <a:xfrm>
                <a:off x="3007" y="1924"/>
                <a:ext cx="18" cy="1"/>
              </a:xfrm>
              <a:prstGeom prst="line">
                <a:avLst/>
              </a:prstGeom>
              <a:noFill/>
              <a:ln w="44450">
                <a:solidFill>
                  <a:srgbClr val="000080"/>
                </a:solidFill>
                <a:round/>
                <a:headEnd/>
                <a:tailEnd/>
              </a:ln>
            </p:spPr>
            <p:txBody>
              <a:bodyPr/>
              <a:lstStyle/>
              <a:p>
                <a:endParaRPr lang="en-US"/>
              </a:p>
            </p:txBody>
          </p:sp>
          <p:sp>
            <p:nvSpPr>
              <p:cNvPr id="28979" name="Freeform 170"/>
              <p:cNvSpPr>
                <a:spLocks/>
              </p:cNvSpPr>
              <p:nvPr/>
            </p:nvSpPr>
            <p:spPr bwMode="auto">
              <a:xfrm>
                <a:off x="3025" y="1914"/>
                <a:ext cx="10" cy="10"/>
              </a:xfrm>
              <a:custGeom>
                <a:avLst/>
                <a:gdLst>
                  <a:gd name="T0" fmla="*/ 0 w 10"/>
                  <a:gd name="T1" fmla="*/ 10 h 10"/>
                  <a:gd name="T2" fmla="*/ 10 w 10"/>
                  <a:gd name="T3" fmla="*/ 0 h 10"/>
                  <a:gd name="T4" fmla="*/ 10 w 10"/>
                  <a:gd name="T5" fmla="*/ 0 h 10"/>
                  <a:gd name="T6" fmla="*/ 0 60000 65536"/>
                  <a:gd name="T7" fmla="*/ 0 60000 65536"/>
                  <a:gd name="T8" fmla="*/ 0 60000 65536"/>
                  <a:gd name="T9" fmla="*/ 0 w 10"/>
                  <a:gd name="T10" fmla="*/ 0 h 10"/>
                  <a:gd name="T11" fmla="*/ 10 w 10"/>
                  <a:gd name="T12" fmla="*/ 10 h 10"/>
                </a:gdLst>
                <a:ahLst/>
                <a:cxnLst>
                  <a:cxn ang="T6">
                    <a:pos x="T0" y="T1"/>
                  </a:cxn>
                  <a:cxn ang="T7">
                    <a:pos x="T2" y="T3"/>
                  </a:cxn>
                  <a:cxn ang="T8">
                    <a:pos x="T4" y="T5"/>
                  </a:cxn>
                </a:cxnLst>
                <a:rect l="T9" t="T10" r="T11" b="T12"/>
                <a:pathLst>
                  <a:path w="10" h="10">
                    <a:moveTo>
                      <a:pt x="0" y="10"/>
                    </a:moveTo>
                    <a:lnTo>
                      <a:pt x="10" y="0"/>
                    </a:lnTo>
                  </a:path>
                </a:pathLst>
              </a:custGeom>
              <a:noFill/>
              <a:ln w="44450">
                <a:solidFill>
                  <a:srgbClr val="000080"/>
                </a:solidFill>
                <a:prstDash val="solid"/>
                <a:round/>
                <a:headEnd/>
                <a:tailEnd/>
              </a:ln>
            </p:spPr>
            <p:txBody>
              <a:bodyPr/>
              <a:lstStyle/>
              <a:p>
                <a:endParaRPr lang="en-US"/>
              </a:p>
            </p:txBody>
          </p:sp>
          <p:sp>
            <p:nvSpPr>
              <p:cNvPr id="28980" name="Line 171"/>
              <p:cNvSpPr>
                <a:spLocks noChangeShapeType="1"/>
              </p:cNvSpPr>
              <p:nvPr/>
            </p:nvSpPr>
            <p:spPr bwMode="auto">
              <a:xfrm>
                <a:off x="3035" y="1914"/>
                <a:ext cx="9" cy="1"/>
              </a:xfrm>
              <a:prstGeom prst="line">
                <a:avLst/>
              </a:prstGeom>
              <a:noFill/>
              <a:ln w="44450">
                <a:solidFill>
                  <a:srgbClr val="000080"/>
                </a:solidFill>
                <a:round/>
                <a:headEnd/>
                <a:tailEnd/>
              </a:ln>
            </p:spPr>
            <p:txBody>
              <a:bodyPr/>
              <a:lstStyle/>
              <a:p>
                <a:endParaRPr lang="en-US"/>
              </a:p>
            </p:txBody>
          </p:sp>
          <p:sp>
            <p:nvSpPr>
              <p:cNvPr id="28981" name="Line 172"/>
              <p:cNvSpPr>
                <a:spLocks noChangeShapeType="1"/>
              </p:cNvSpPr>
              <p:nvPr/>
            </p:nvSpPr>
            <p:spPr bwMode="auto">
              <a:xfrm>
                <a:off x="3044" y="1914"/>
                <a:ext cx="9" cy="1"/>
              </a:xfrm>
              <a:prstGeom prst="line">
                <a:avLst/>
              </a:prstGeom>
              <a:noFill/>
              <a:ln w="44450">
                <a:solidFill>
                  <a:srgbClr val="000080"/>
                </a:solidFill>
                <a:round/>
                <a:headEnd/>
                <a:tailEnd/>
              </a:ln>
            </p:spPr>
            <p:txBody>
              <a:bodyPr/>
              <a:lstStyle/>
              <a:p>
                <a:endParaRPr lang="en-US"/>
              </a:p>
            </p:txBody>
          </p:sp>
          <p:sp>
            <p:nvSpPr>
              <p:cNvPr id="28982" name="Freeform 173"/>
              <p:cNvSpPr>
                <a:spLocks/>
              </p:cNvSpPr>
              <p:nvPr/>
            </p:nvSpPr>
            <p:spPr bwMode="auto">
              <a:xfrm>
                <a:off x="3053" y="1905"/>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983" name="Line 174"/>
              <p:cNvSpPr>
                <a:spLocks noChangeShapeType="1"/>
              </p:cNvSpPr>
              <p:nvPr/>
            </p:nvSpPr>
            <p:spPr bwMode="auto">
              <a:xfrm>
                <a:off x="3062" y="1905"/>
                <a:ext cx="10" cy="1"/>
              </a:xfrm>
              <a:prstGeom prst="line">
                <a:avLst/>
              </a:prstGeom>
              <a:noFill/>
              <a:ln w="44450">
                <a:solidFill>
                  <a:srgbClr val="000080"/>
                </a:solidFill>
                <a:round/>
                <a:headEnd/>
                <a:tailEnd/>
              </a:ln>
            </p:spPr>
            <p:txBody>
              <a:bodyPr/>
              <a:lstStyle/>
              <a:p>
                <a:endParaRPr lang="en-US"/>
              </a:p>
            </p:txBody>
          </p:sp>
          <p:sp>
            <p:nvSpPr>
              <p:cNvPr id="28984" name="Line 175"/>
              <p:cNvSpPr>
                <a:spLocks noChangeShapeType="1"/>
              </p:cNvSpPr>
              <p:nvPr/>
            </p:nvSpPr>
            <p:spPr bwMode="auto">
              <a:xfrm>
                <a:off x="3072" y="1905"/>
                <a:ext cx="9" cy="1"/>
              </a:xfrm>
              <a:prstGeom prst="line">
                <a:avLst/>
              </a:prstGeom>
              <a:noFill/>
              <a:ln w="44450">
                <a:solidFill>
                  <a:srgbClr val="000080"/>
                </a:solidFill>
                <a:round/>
                <a:headEnd/>
                <a:tailEnd/>
              </a:ln>
            </p:spPr>
            <p:txBody>
              <a:bodyPr/>
              <a:lstStyle/>
              <a:p>
                <a:endParaRPr lang="en-US"/>
              </a:p>
            </p:txBody>
          </p:sp>
          <p:sp>
            <p:nvSpPr>
              <p:cNvPr id="28985" name="Freeform 176"/>
              <p:cNvSpPr>
                <a:spLocks/>
              </p:cNvSpPr>
              <p:nvPr/>
            </p:nvSpPr>
            <p:spPr bwMode="auto">
              <a:xfrm>
                <a:off x="3081" y="1896"/>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986" name="Line 177"/>
              <p:cNvSpPr>
                <a:spLocks noChangeShapeType="1"/>
              </p:cNvSpPr>
              <p:nvPr/>
            </p:nvSpPr>
            <p:spPr bwMode="auto">
              <a:xfrm>
                <a:off x="3090" y="1896"/>
                <a:ext cx="19" cy="1"/>
              </a:xfrm>
              <a:prstGeom prst="line">
                <a:avLst/>
              </a:prstGeom>
              <a:noFill/>
              <a:ln w="44450">
                <a:solidFill>
                  <a:srgbClr val="000080"/>
                </a:solidFill>
                <a:round/>
                <a:headEnd/>
                <a:tailEnd/>
              </a:ln>
            </p:spPr>
            <p:txBody>
              <a:bodyPr/>
              <a:lstStyle/>
              <a:p>
                <a:endParaRPr lang="en-US"/>
              </a:p>
            </p:txBody>
          </p:sp>
          <p:sp>
            <p:nvSpPr>
              <p:cNvPr id="28987" name="Freeform 178"/>
              <p:cNvSpPr>
                <a:spLocks/>
              </p:cNvSpPr>
              <p:nvPr/>
            </p:nvSpPr>
            <p:spPr bwMode="auto">
              <a:xfrm>
                <a:off x="3109" y="1887"/>
                <a:ext cx="9" cy="9"/>
              </a:xfrm>
              <a:custGeom>
                <a:avLst/>
                <a:gdLst>
                  <a:gd name="T0" fmla="*/ 0 w 9"/>
                  <a:gd name="T1" fmla="*/ 9 h 9"/>
                  <a:gd name="T2" fmla="*/ 9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9" y="0"/>
                    </a:lnTo>
                  </a:path>
                </a:pathLst>
              </a:custGeom>
              <a:noFill/>
              <a:ln w="44450">
                <a:solidFill>
                  <a:srgbClr val="000080"/>
                </a:solidFill>
                <a:prstDash val="solid"/>
                <a:round/>
                <a:headEnd/>
                <a:tailEnd/>
              </a:ln>
            </p:spPr>
            <p:txBody>
              <a:bodyPr/>
              <a:lstStyle/>
              <a:p>
                <a:endParaRPr lang="en-US"/>
              </a:p>
            </p:txBody>
          </p:sp>
          <p:sp>
            <p:nvSpPr>
              <p:cNvPr id="28988" name="Line 179"/>
              <p:cNvSpPr>
                <a:spLocks noChangeShapeType="1"/>
              </p:cNvSpPr>
              <p:nvPr/>
            </p:nvSpPr>
            <p:spPr bwMode="auto">
              <a:xfrm>
                <a:off x="3118" y="1887"/>
                <a:ext cx="9" cy="1"/>
              </a:xfrm>
              <a:prstGeom prst="line">
                <a:avLst/>
              </a:prstGeom>
              <a:noFill/>
              <a:ln w="44450">
                <a:solidFill>
                  <a:srgbClr val="000080"/>
                </a:solidFill>
                <a:round/>
                <a:headEnd/>
                <a:tailEnd/>
              </a:ln>
            </p:spPr>
            <p:txBody>
              <a:bodyPr/>
              <a:lstStyle/>
              <a:p>
                <a:endParaRPr lang="en-US"/>
              </a:p>
            </p:txBody>
          </p:sp>
          <p:sp>
            <p:nvSpPr>
              <p:cNvPr id="28989" name="Line 180"/>
              <p:cNvSpPr>
                <a:spLocks noChangeShapeType="1"/>
              </p:cNvSpPr>
              <p:nvPr/>
            </p:nvSpPr>
            <p:spPr bwMode="auto">
              <a:xfrm>
                <a:off x="3127" y="1887"/>
                <a:ext cx="9" cy="1"/>
              </a:xfrm>
              <a:prstGeom prst="line">
                <a:avLst/>
              </a:prstGeom>
              <a:noFill/>
              <a:ln w="44450">
                <a:solidFill>
                  <a:srgbClr val="000080"/>
                </a:solidFill>
                <a:round/>
                <a:headEnd/>
                <a:tailEnd/>
              </a:ln>
            </p:spPr>
            <p:txBody>
              <a:bodyPr/>
              <a:lstStyle/>
              <a:p>
                <a:endParaRPr lang="en-US"/>
              </a:p>
            </p:txBody>
          </p:sp>
          <p:sp>
            <p:nvSpPr>
              <p:cNvPr id="28990" name="Freeform 181"/>
              <p:cNvSpPr>
                <a:spLocks/>
              </p:cNvSpPr>
              <p:nvPr/>
            </p:nvSpPr>
            <p:spPr bwMode="auto">
              <a:xfrm>
                <a:off x="3136" y="1877"/>
                <a:ext cx="10" cy="10"/>
              </a:xfrm>
              <a:custGeom>
                <a:avLst/>
                <a:gdLst>
                  <a:gd name="T0" fmla="*/ 0 w 10"/>
                  <a:gd name="T1" fmla="*/ 10 h 10"/>
                  <a:gd name="T2" fmla="*/ 0 w 10"/>
                  <a:gd name="T3" fmla="*/ 0 h 10"/>
                  <a:gd name="T4" fmla="*/ 10 w 10"/>
                  <a:gd name="T5" fmla="*/ 0 h 10"/>
                  <a:gd name="T6" fmla="*/ 0 60000 65536"/>
                  <a:gd name="T7" fmla="*/ 0 60000 65536"/>
                  <a:gd name="T8" fmla="*/ 0 60000 65536"/>
                  <a:gd name="T9" fmla="*/ 0 w 10"/>
                  <a:gd name="T10" fmla="*/ 0 h 10"/>
                  <a:gd name="T11" fmla="*/ 10 w 10"/>
                  <a:gd name="T12" fmla="*/ 10 h 10"/>
                </a:gdLst>
                <a:ahLst/>
                <a:cxnLst>
                  <a:cxn ang="T6">
                    <a:pos x="T0" y="T1"/>
                  </a:cxn>
                  <a:cxn ang="T7">
                    <a:pos x="T2" y="T3"/>
                  </a:cxn>
                  <a:cxn ang="T8">
                    <a:pos x="T4" y="T5"/>
                  </a:cxn>
                </a:cxnLst>
                <a:rect l="T9" t="T10" r="T11" b="T12"/>
                <a:pathLst>
                  <a:path w="10" h="10">
                    <a:moveTo>
                      <a:pt x="0" y="10"/>
                    </a:moveTo>
                    <a:lnTo>
                      <a:pt x="0" y="0"/>
                    </a:lnTo>
                    <a:lnTo>
                      <a:pt x="10" y="0"/>
                    </a:lnTo>
                  </a:path>
                </a:pathLst>
              </a:custGeom>
              <a:noFill/>
              <a:ln w="44450">
                <a:solidFill>
                  <a:srgbClr val="000080"/>
                </a:solidFill>
                <a:prstDash val="solid"/>
                <a:round/>
                <a:headEnd/>
                <a:tailEnd/>
              </a:ln>
            </p:spPr>
            <p:txBody>
              <a:bodyPr/>
              <a:lstStyle/>
              <a:p>
                <a:endParaRPr lang="en-US"/>
              </a:p>
            </p:txBody>
          </p:sp>
          <p:sp>
            <p:nvSpPr>
              <p:cNvPr id="28991" name="Line 182"/>
              <p:cNvSpPr>
                <a:spLocks noChangeShapeType="1"/>
              </p:cNvSpPr>
              <p:nvPr/>
            </p:nvSpPr>
            <p:spPr bwMode="auto">
              <a:xfrm>
                <a:off x="3146" y="1877"/>
                <a:ext cx="9" cy="1"/>
              </a:xfrm>
              <a:prstGeom prst="line">
                <a:avLst/>
              </a:prstGeom>
              <a:noFill/>
              <a:ln w="44450">
                <a:solidFill>
                  <a:srgbClr val="000080"/>
                </a:solidFill>
                <a:round/>
                <a:headEnd/>
                <a:tailEnd/>
              </a:ln>
            </p:spPr>
            <p:txBody>
              <a:bodyPr/>
              <a:lstStyle/>
              <a:p>
                <a:endParaRPr lang="en-US"/>
              </a:p>
            </p:txBody>
          </p:sp>
          <p:sp>
            <p:nvSpPr>
              <p:cNvPr id="28992" name="Line 183"/>
              <p:cNvSpPr>
                <a:spLocks noChangeShapeType="1"/>
              </p:cNvSpPr>
              <p:nvPr/>
            </p:nvSpPr>
            <p:spPr bwMode="auto">
              <a:xfrm>
                <a:off x="3155" y="1877"/>
                <a:ext cx="9" cy="1"/>
              </a:xfrm>
              <a:prstGeom prst="line">
                <a:avLst/>
              </a:prstGeom>
              <a:noFill/>
              <a:ln w="44450">
                <a:solidFill>
                  <a:srgbClr val="000080"/>
                </a:solidFill>
                <a:round/>
                <a:headEnd/>
                <a:tailEnd/>
              </a:ln>
            </p:spPr>
            <p:txBody>
              <a:bodyPr/>
              <a:lstStyle/>
              <a:p>
                <a:endParaRPr lang="en-US"/>
              </a:p>
            </p:txBody>
          </p:sp>
          <p:sp>
            <p:nvSpPr>
              <p:cNvPr id="28993" name="Freeform 184"/>
              <p:cNvSpPr>
                <a:spLocks/>
              </p:cNvSpPr>
              <p:nvPr/>
            </p:nvSpPr>
            <p:spPr bwMode="auto">
              <a:xfrm>
                <a:off x="3164" y="1868"/>
                <a:ext cx="19" cy="9"/>
              </a:xfrm>
              <a:custGeom>
                <a:avLst/>
                <a:gdLst>
                  <a:gd name="T0" fmla="*/ 0 w 19"/>
                  <a:gd name="T1" fmla="*/ 9 h 9"/>
                  <a:gd name="T2" fmla="*/ 9 w 19"/>
                  <a:gd name="T3" fmla="*/ 0 h 9"/>
                  <a:gd name="T4" fmla="*/ 19 w 19"/>
                  <a:gd name="T5" fmla="*/ 0 h 9"/>
                  <a:gd name="T6" fmla="*/ 0 60000 65536"/>
                  <a:gd name="T7" fmla="*/ 0 60000 65536"/>
                  <a:gd name="T8" fmla="*/ 0 60000 65536"/>
                  <a:gd name="T9" fmla="*/ 0 w 19"/>
                  <a:gd name="T10" fmla="*/ 0 h 9"/>
                  <a:gd name="T11" fmla="*/ 19 w 19"/>
                  <a:gd name="T12" fmla="*/ 9 h 9"/>
                </a:gdLst>
                <a:ahLst/>
                <a:cxnLst>
                  <a:cxn ang="T6">
                    <a:pos x="T0" y="T1"/>
                  </a:cxn>
                  <a:cxn ang="T7">
                    <a:pos x="T2" y="T3"/>
                  </a:cxn>
                  <a:cxn ang="T8">
                    <a:pos x="T4" y="T5"/>
                  </a:cxn>
                </a:cxnLst>
                <a:rect l="T9" t="T10" r="T11" b="T12"/>
                <a:pathLst>
                  <a:path w="19" h="9">
                    <a:moveTo>
                      <a:pt x="0" y="9"/>
                    </a:moveTo>
                    <a:lnTo>
                      <a:pt x="9" y="0"/>
                    </a:lnTo>
                    <a:lnTo>
                      <a:pt x="19" y="0"/>
                    </a:lnTo>
                  </a:path>
                </a:pathLst>
              </a:custGeom>
              <a:noFill/>
              <a:ln w="44450">
                <a:solidFill>
                  <a:srgbClr val="000080"/>
                </a:solidFill>
                <a:prstDash val="solid"/>
                <a:round/>
                <a:headEnd/>
                <a:tailEnd/>
              </a:ln>
            </p:spPr>
            <p:txBody>
              <a:bodyPr/>
              <a:lstStyle/>
              <a:p>
                <a:endParaRPr lang="en-US"/>
              </a:p>
            </p:txBody>
          </p:sp>
          <p:sp>
            <p:nvSpPr>
              <p:cNvPr id="28994" name="Line 185"/>
              <p:cNvSpPr>
                <a:spLocks noChangeShapeType="1"/>
              </p:cNvSpPr>
              <p:nvPr/>
            </p:nvSpPr>
            <p:spPr bwMode="auto">
              <a:xfrm>
                <a:off x="3183" y="1868"/>
                <a:ext cx="9" cy="1"/>
              </a:xfrm>
              <a:prstGeom prst="line">
                <a:avLst/>
              </a:prstGeom>
              <a:noFill/>
              <a:ln w="44450">
                <a:solidFill>
                  <a:srgbClr val="000080"/>
                </a:solidFill>
                <a:round/>
                <a:headEnd/>
                <a:tailEnd/>
              </a:ln>
            </p:spPr>
            <p:txBody>
              <a:bodyPr/>
              <a:lstStyle/>
              <a:p>
                <a:endParaRPr lang="en-US"/>
              </a:p>
            </p:txBody>
          </p:sp>
          <p:sp>
            <p:nvSpPr>
              <p:cNvPr id="28995" name="Line 186"/>
              <p:cNvSpPr>
                <a:spLocks noChangeShapeType="1"/>
              </p:cNvSpPr>
              <p:nvPr/>
            </p:nvSpPr>
            <p:spPr bwMode="auto">
              <a:xfrm>
                <a:off x="3192" y="1868"/>
                <a:ext cx="9" cy="1"/>
              </a:xfrm>
              <a:prstGeom prst="line">
                <a:avLst/>
              </a:prstGeom>
              <a:noFill/>
              <a:ln w="44450">
                <a:solidFill>
                  <a:srgbClr val="000080"/>
                </a:solidFill>
                <a:round/>
                <a:headEnd/>
                <a:tailEnd/>
              </a:ln>
            </p:spPr>
            <p:txBody>
              <a:bodyPr/>
              <a:lstStyle/>
              <a:p>
                <a:endParaRPr lang="en-US"/>
              </a:p>
            </p:txBody>
          </p:sp>
          <p:sp>
            <p:nvSpPr>
              <p:cNvPr id="28996" name="Freeform 187"/>
              <p:cNvSpPr>
                <a:spLocks/>
              </p:cNvSpPr>
              <p:nvPr/>
            </p:nvSpPr>
            <p:spPr bwMode="auto">
              <a:xfrm>
                <a:off x="3201" y="1859"/>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997" name="Line 188"/>
              <p:cNvSpPr>
                <a:spLocks noChangeShapeType="1"/>
              </p:cNvSpPr>
              <p:nvPr/>
            </p:nvSpPr>
            <p:spPr bwMode="auto">
              <a:xfrm>
                <a:off x="3210" y="1859"/>
                <a:ext cx="10" cy="1"/>
              </a:xfrm>
              <a:prstGeom prst="line">
                <a:avLst/>
              </a:prstGeom>
              <a:noFill/>
              <a:ln w="44450">
                <a:solidFill>
                  <a:srgbClr val="000080"/>
                </a:solidFill>
                <a:round/>
                <a:headEnd/>
                <a:tailEnd/>
              </a:ln>
            </p:spPr>
            <p:txBody>
              <a:bodyPr/>
              <a:lstStyle/>
              <a:p>
                <a:endParaRPr lang="en-US"/>
              </a:p>
            </p:txBody>
          </p:sp>
          <p:sp>
            <p:nvSpPr>
              <p:cNvPr id="28998" name="Freeform 189"/>
              <p:cNvSpPr>
                <a:spLocks/>
              </p:cNvSpPr>
              <p:nvPr/>
            </p:nvSpPr>
            <p:spPr bwMode="auto">
              <a:xfrm>
                <a:off x="3220" y="1850"/>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999" name="Line 190"/>
              <p:cNvSpPr>
                <a:spLocks noChangeShapeType="1"/>
              </p:cNvSpPr>
              <p:nvPr/>
            </p:nvSpPr>
            <p:spPr bwMode="auto">
              <a:xfrm>
                <a:off x="3229" y="1850"/>
                <a:ext cx="9" cy="1"/>
              </a:xfrm>
              <a:prstGeom prst="line">
                <a:avLst/>
              </a:prstGeom>
              <a:noFill/>
              <a:ln w="44450">
                <a:solidFill>
                  <a:srgbClr val="000080"/>
                </a:solidFill>
                <a:round/>
                <a:headEnd/>
                <a:tailEnd/>
              </a:ln>
            </p:spPr>
            <p:txBody>
              <a:bodyPr/>
              <a:lstStyle/>
              <a:p>
                <a:endParaRPr lang="en-US"/>
              </a:p>
            </p:txBody>
          </p:sp>
          <p:sp>
            <p:nvSpPr>
              <p:cNvPr id="29000" name="Line 191"/>
              <p:cNvSpPr>
                <a:spLocks noChangeShapeType="1"/>
              </p:cNvSpPr>
              <p:nvPr/>
            </p:nvSpPr>
            <p:spPr bwMode="auto">
              <a:xfrm>
                <a:off x="3238" y="1850"/>
                <a:ext cx="9" cy="1"/>
              </a:xfrm>
              <a:prstGeom prst="line">
                <a:avLst/>
              </a:prstGeom>
              <a:noFill/>
              <a:ln w="44450">
                <a:solidFill>
                  <a:srgbClr val="000080"/>
                </a:solidFill>
                <a:round/>
                <a:headEnd/>
                <a:tailEnd/>
              </a:ln>
            </p:spPr>
            <p:txBody>
              <a:bodyPr/>
              <a:lstStyle/>
              <a:p>
                <a:endParaRPr lang="en-US"/>
              </a:p>
            </p:txBody>
          </p:sp>
          <p:sp>
            <p:nvSpPr>
              <p:cNvPr id="29001" name="Freeform 192"/>
              <p:cNvSpPr>
                <a:spLocks/>
              </p:cNvSpPr>
              <p:nvPr/>
            </p:nvSpPr>
            <p:spPr bwMode="auto">
              <a:xfrm>
                <a:off x="3247" y="1840"/>
                <a:ext cx="19" cy="10"/>
              </a:xfrm>
              <a:custGeom>
                <a:avLst/>
                <a:gdLst>
                  <a:gd name="T0" fmla="*/ 0 w 19"/>
                  <a:gd name="T1" fmla="*/ 10 h 10"/>
                  <a:gd name="T2" fmla="*/ 10 w 19"/>
                  <a:gd name="T3" fmla="*/ 0 h 10"/>
                  <a:gd name="T4" fmla="*/ 19 w 19"/>
                  <a:gd name="T5" fmla="*/ 0 h 10"/>
                  <a:gd name="T6" fmla="*/ 0 60000 65536"/>
                  <a:gd name="T7" fmla="*/ 0 60000 65536"/>
                  <a:gd name="T8" fmla="*/ 0 60000 65536"/>
                  <a:gd name="T9" fmla="*/ 0 w 19"/>
                  <a:gd name="T10" fmla="*/ 0 h 10"/>
                  <a:gd name="T11" fmla="*/ 19 w 19"/>
                  <a:gd name="T12" fmla="*/ 10 h 10"/>
                </a:gdLst>
                <a:ahLst/>
                <a:cxnLst>
                  <a:cxn ang="T6">
                    <a:pos x="T0" y="T1"/>
                  </a:cxn>
                  <a:cxn ang="T7">
                    <a:pos x="T2" y="T3"/>
                  </a:cxn>
                  <a:cxn ang="T8">
                    <a:pos x="T4" y="T5"/>
                  </a:cxn>
                </a:cxnLst>
                <a:rect l="T9" t="T10" r="T11" b="T12"/>
                <a:pathLst>
                  <a:path w="19" h="10">
                    <a:moveTo>
                      <a:pt x="0" y="10"/>
                    </a:moveTo>
                    <a:lnTo>
                      <a:pt x="10" y="0"/>
                    </a:lnTo>
                    <a:lnTo>
                      <a:pt x="19" y="0"/>
                    </a:lnTo>
                  </a:path>
                </a:pathLst>
              </a:custGeom>
              <a:noFill/>
              <a:ln w="44450">
                <a:solidFill>
                  <a:srgbClr val="000080"/>
                </a:solidFill>
                <a:prstDash val="solid"/>
                <a:round/>
                <a:headEnd/>
                <a:tailEnd/>
              </a:ln>
            </p:spPr>
            <p:txBody>
              <a:bodyPr/>
              <a:lstStyle/>
              <a:p>
                <a:endParaRPr lang="en-US"/>
              </a:p>
            </p:txBody>
          </p:sp>
          <p:sp>
            <p:nvSpPr>
              <p:cNvPr id="29002" name="Line 193"/>
              <p:cNvSpPr>
                <a:spLocks noChangeShapeType="1"/>
              </p:cNvSpPr>
              <p:nvPr/>
            </p:nvSpPr>
            <p:spPr bwMode="auto">
              <a:xfrm>
                <a:off x="3266" y="1840"/>
                <a:ext cx="9" cy="1"/>
              </a:xfrm>
              <a:prstGeom prst="line">
                <a:avLst/>
              </a:prstGeom>
              <a:noFill/>
              <a:ln w="44450">
                <a:solidFill>
                  <a:srgbClr val="000080"/>
                </a:solidFill>
                <a:round/>
                <a:headEnd/>
                <a:tailEnd/>
              </a:ln>
            </p:spPr>
            <p:txBody>
              <a:bodyPr/>
              <a:lstStyle/>
              <a:p>
                <a:endParaRPr lang="en-US"/>
              </a:p>
            </p:txBody>
          </p:sp>
          <p:sp>
            <p:nvSpPr>
              <p:cNvPr id="29003" name="Line 194"/>
              <p:cNvSpPr>
                <a:spLocks noChangeShapeType="1"/>
              </p:cNvSpPr>
              <p:nvPr/>
            </p:nvSpPr>
            <p:spPr bwMode="auto">
              <a:xfrm>
                <a:off x="3275" y="1840"/>
                <a:ext cx="9" cy="1"/>
              </a:xfrm>
              <a:prstGeom prst="line">
                <a:avLst/>
              </a:prstGeom>
              <a:noFill/>
              <a:ln w="44450">
                <a:solidFill>
                  <a:srgbClr val="000080"/>
                </a:solidFill>
                <a:round/>
                <a:headEnd/>
                <a:tailEnd/>
              </a:ln>
            </p:spPr>
            <p:txBody>
              <a:bodyPr/>
              <a:lstStyle/>
              <a:p>
                <a:endParaRPr lang="en-US"/>
              </a:p>
            </p:txBody>
          </p:sp>
          <p:sp>
            <p:nvSpPr>
              <p:cNvPr id="29004" name="Freeform 195"/>
              <p:cNvSpPr>
                <a:spLocks/>
              </p:cNvSpPr>
              <p:nvPr/>
            </p:nvSpPr>
            <p:spPr bwMode="auto">
              <a:xfrm>
                <a:off x="3284" y="1831"/>
                <a:ext cx="10" cy="9"/>
              </a:xfrm>
              <a:custGeom>
                <a:avLst/>
                <a:gdLst>
                  <a:gd name="T0" fmla="*/ 0 w 10"/>
                  <a:gd name="T1" fmla="*/ 9 h 9"/>
                  <a:gd name="T2" fmla="*/ 0 w 10"/>
                  <a:gd name="T3" fmla="*/ 0 h 9"/>
                  <a:gd name="T4" fmla="*/ 10 w 10"/>
                  <a:gd name="T5" fmla="*/ 0 h 9"/>
                  <a:gd name="T6" fmla="*/ 0 60000 65536"/>
                  <a:gd name="T7" fmla="*/ 0 60000 65536"/>
                  <a:gd name="T8" fmla="*/ 0 60000 65536"/>
                  <a:gd name="T9" fmla="*/ 0 w 10"/>
                  <a:gd name="T10" fmla="*/ 0 h 9"/>
                  <a:gd name="T11" fmla="*/ 10 w 10"/>
                  <a:gd name="T12" fmla="*/ 9 h 9"/>
                </a:gdLst>
                <a:ahLst/>
                <a:cxnLst>
                  <a:cxn ang="T6">
                    <a:pos x="T0" y="T1"/>
                  </a:cxn>
                  <a:cxn ang="T7">
                    <a:pos x="T2" y="T3"/>
                  </a:cxn>
                  <a:cxn ang="T8">
                    <a:pos x="T4" y="T5"/>
                  </a:cxn>
                </a:cxnLst>
                <a:rect l="T9" t="T10" r="T11" b="T12"/>
                <a:pathLst>
                  <a:path w="10" h="9">
                    <a:moveTo>
                      <a:pt x="0" y="9"/>
                    </a:moveTo>
                    <a:lnTo>
                      <a:pt x="0" y="0"/>
                    </a:lnTo>
                    <a:lnTo>
                      <a:pt x="10" y="0"/>
                    </a:lnTo>
                  </a:path>
                </a:pathLst>
              </a:custGeom>
              <a:noFill/>
              <a:ln w="44450">
                <a:solidFill>
                  <a:srgbClr val="000080"/>
                </a:solidFill>
                <a:prstDash val="solid"/>
                <a:round/>
                <a:headEnd/>
                <a:tailEnd/>
              </a:ln>
            </p:spPr>
            <p:txBody>
              <a:bodyPr/>
              <a:lstStyle/>
              <a:p>
                <a:endParaRPr lang="en-US"/>
              </a:p>
            </p:txBody>
          </p:sp>
          <p:sp>
            <p:nvSpPr>
              <p:cNvPr id="29005" name="Line 196"/>
              <p:cNvSpPr>
                <a:spLocks noChangeShapeType="1"/>
              </p:cNvSpPr>
              <p:nvPr/>
            </p:nvSpPr>
            <p:spPr bwMode="auto">
              <a:xfrm>
                <a:off x="3294" y="1831"/>
                <a:ext cx="9" cy="1"/>
              </a:xfrm>
              <a:prstGeom prst="line">
                <a:avLst/>
              </a:prstGeom>
              <a:noFill/>
              <a:ln w="44450">
                <a:solidFill>
                  <a:srgbClr val="000080"/>
                </a:solidFill>
                <a:round/>
                <a:headEnd/>
                <a:tailEnd/>
              </a:ln>
            </p:spPr>
            <p:txBody>
              <a:bodyPr/>
              <a:lstStyle/>
              <a:p>
                <a:endParaRPr lang="en-US"/>
              </a:p>
            </p:txBody>
          </p:sp>
          <p:sp>
            <p:nvSpPr>
              <p:cNvPr id="29006" name="Line 197"/>
              <p:cNvSpPr>
                <a:spLocks noChangeShapeType="1"/>
              </p:cNvSpPr>
              <p:nvPr/>
            </p:nvSpPr>
            <p:spPr bwMode="auto">
              <a:xfrm>
                <a:off x="3303" y="1831"/>
                <a:ext cx="9" cy="1"/>
              </a:xfrm>
              <a:prstGeom prst="line">
                <a:avLst/>
              </a:prstGeom>
              <a:noFill/>
              <a:ln w="44450">
                <a:solidFill>
                  <a:srgbClr val="000080"/>
                </a:solidFill>
                <a:round/>
                <a:headEnd/>
                <a:tailEnd/>
              </a:ln>
            </p:spPr>
            <p:txBody>
              <a:bodyPr/>
              <a:lstStyle/>
              <a:p>
                <a:endParaRPr lang="en-US"/>
              </a:p>
            </p:txBody>
          </p:sp>
          <p:sp>
            <p:nvSpPr>
              <p:cNvPr id="29007" name="Freeform 198"/>
              <p:cNvSpPr>
                <a:spLocks/>
              </p:cNvSpPr>
              <p:nvPr/>
            </p:nvSpPr>
            <p:spPr bwMode="auto">
              <a:xfrm>
                <a:off x="3312" y="1822"/>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9008" name="Line 199"/>
              <p:cNvSpPr>
                <a:spLocks noChangeShapeType="1"/>
              </p:cNvSpPr>
              <p:nvPr/>
            </p:nvSpPr>
            <p:spPr bwMode="auto">
              <a:xfrm>
                <a:off x="3321" y="1822"/>
                <a:ext cx="10" cy="1"/>
              </a:xfrm>
              <a:prstGeom prst="line">
                <a:avLst/>
              </a:prstGeom>
              <a:noFill/>
              <a:ln w="44450">
                <a:solidFill>
                  <a:srgbClr val="000080"/>
                </a:solidFill>
                <a:round/>
                <a:headEnd/>
                <a:tailEnd/>
              </a:ln>
            </p:spPr>
            <p:txBody>
              <a:bodyPr/>
              <a:lstStyle/>
              <a:p>
                <a:endParaRPr lang="en-US"/>
              </a:p>
            </p:txBody>
          </p:sp>
          <p:sp>
            <p:nvSpPr>
              <p:cNvPr id="29009" name="Line 200"/>
              <p:cNvSpPr>
                <a:spLocks noChangeShapeType="1"/>
              </p:cNvSpPr>
              <p:nvPr/>
            </p:nvSpPr>
            <p:spPr bwMode="auto">
              <a:xfrm>
                <a:off x="3331" y="1822"/>
                <a:ext cx="18" cy="1"/>
              </a:xfrm>
              <a:prstGeom prst="line">
                <a:avLst/>
              </a:prstGeom>
              <a:noFill/>
              <a:ln w="44450">
                <a:solidFill>
                  <a:srgbClr val="000080"/>
                </a:solidFill>
                <a:round/>
                <a:headEnd/>
                <a:tailEnd/>
              </a:ln>
            </p:spPr>
            <p:txBody>
              <a:bodyPr/>
              <a:lstStyle/>
              <a:p>
                <a:endParaRPr lang="en-US"/>
              </a:p>
            </p:txBody>
          </p:sp>
          <p:sp>
            <p:nvSpPr>
              <p:cNvPr id="29010" name="Freeform 201"/>
              <p:cNvSpPr>
                <a:spLocks/>
              </p:cNvSpPr>
              <p:nvPr/>
            </p:nvSpPr>
            <p:spPr bwMode="auto">
              <a:xfrm>
                <a:off x="3349" y="1813"/>
                <a:ext cx="9" cy="9"/>
              </a:xfrm>
              <a:custGeom>
                <a:avLst/>
                <a:gdLst>
                  <a:gd name="T0" fmla="*/ 0 w 9"/>
                  <a:gd name="T1" fmla="*/ 9 h 9"/>
                  <a:gd name="T2" fmla="*/ 9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9" y="0"/>
                    </a:lnTo>
                  </a:path>
                </a:pathLst>
              </a:custGeom>
              <a:noFill/>
              <a:ln w="44450">
                <a:solidFill>
                  <a:srgbClr val="000080"/>
                </a:solidFill>
                <a:prstDash val="solid"/>
                <a:round/>
                <a:headEnd/>
                <a:tailEnd/>
              </a:ln>
            </p:spPr>
            <p:txBody>
              <a:bodyPr/>
              <a:lstStyle/>
              <a:p>
                <a:endParaRPr lang="en-US"/>
              </a:p>
            </p:txBody>
          </p:sp>
          <p:sp>
            <p:nvSpPr>
              <p:cNvPr id="29011" name="Line 202"/>
              <p:cNvSpPr>
                <a:spLocks noChangeShapeType="1"/>
              </p:cNvSpPr>
              <p:nvPr/>
            </p:nvSpPr>
            <p:spPr bwMode="auto">
              <a:xfrm>
                <a:off x="3358" y="1813"/>
                <a:ext cx="10" cy="1"/>
              </a:xfrm>
              <a:prstGeom prst="line">
                <a:avLst/>
              </a:prstGeom>
              <a:noFill/>
              <a:ln w="44450">
                <a:solidFill>
                  <a:srgbClr val="000080"/>
                </a:solidFill>
                <a:round/>
                <a:headEnd/>
                <a:tailEnd/>
              </a:ln>
            </p:spPr>
            <p:txBody>
              <a:bodyPr/>
              <a:lstStyle/>
              <a:p>
                <a:endParaRPr lang="en-US"/>
              </a:p>
            </p:txBody>
          </p:sp>
          <p:sp>
            <p:nvSpPr>
              <p:cNvPr id="29012" name="Line 203"/>
              <p:cNvSpPr>
                <a:spLocks noChangeShapeType="1"/>
              </p:cNvSpPr>
              <p:nvPr/>
            </p:nvSpPr>
            <p:spPr bwMode="auto">
              <a:xfrm>
                <a:off x="3368" y="1813"/>
                <a:ext cx="9" cy="1"/>
              </a:xfrm>
              <a:prstGeom prst="line">
                <a:avLst/>
              </a:prstGeom>
              <a:noFill/>
              <a:ln w="44450">
                <a:solidFill>
                  <a:srgbClr val="000080"/>
                </a:solidFill>
                <a:round/>
                <a:headEnd/>
                <a:tailEnd/>
              </a:ln>
            </p:spPr>
            <p:txBody>
              <a:bodyPr/>
              <a:lstStyle/>
              <a:p>
                <a:endParaRPr lang="en-US"/>
              </a:p>
            </p:txBody>
          </p:sp>
          <p:sp>
            <p:nvSpPr>
              <p:cNvPr id="29013" name="Freeform 204"/>
              <p:cNvSpPr>
                <a:spLocks/>
              </p:cNvSpPr>
              <p:nvPr/>
            </p:nvSpPr>
            <p:spPr bwMode="auto">
              <a:xfrm>
                <a:off x="3377" y="1803"/>
                <a:ext cx="9" cy="10"/>
              </a:xfrm>
              <a:custGeom>
                <a:avLst/>
                <a:gdLst>
                  <a:gd name="T0" fmla="*/ 0 w 9"/>
                  <a:gd name="T1" fmla="*/ 10 h 10"/>
                  <a:gd name="T2" fmla="*/ 0 w 9"/>
                  <a:gd name="T3" fmla="*/ 0 h 10"/>
                  <a:gd name="T4" fmla="*/ 9 w 9"/>
                  <a:gd name="T5" fmla="*/ 0 h 10"/>
                  <a:gd name="T6" fmla="*/ 0 60000 65536"/>
                  <a:gd name="T7" fmla="*/ 0 60000 65536"/>
                  <a:gd name="T8" fmla="*/ 0 60000 65536"/>
                  <a:gd name="T9" fmla="*/ 0 w 9"/>
                  <a:gd name="T10" fmla="*/ 0 h 10"/>
                  <a:gd name="T11" fmla="*/ 9 w 9"/>
                  <a:gd name="T12" fmla="*/ 10 h 10"/>
                </a:gdLst>
                <a:ahLst/>
                <a:cxnLst>
                  <a:cxn ang="T6">
                    <a:pos x="T0" y="T1"/>
                  </a:cxn>
                  <a:cxn ang="T7">
                    <a:pos x="T2" y="T3"/>
                  </a:cxn>
                  <a:cxn ang="T8">
                    <a:pos x="T4" y="T5"/>
                  </a:cxn>
                </a:cxnLst>
                <a:rect l="T9" t="T10" r="T11" b="T12"/>
                <a:pathLst>
                  <a:path w="9" h="10">
                    <a:moveTo>
                      <a:pt x="0" y="10"/>
                    </a:moveTo>
                    <a:lnTo>
                      <a:pt x="0" y="0"/>
                    </a:lnTo>
                    <a:lnTo>
                      <a:pt x="9" y="0"/>
                    </a:lnTo>
                  </a:path>
                </a:pathLst>
              </a:custGeom>
              <a:noFill/>
              <a:ln w="44450">
                <a:solidFill>
                  <a:srgbClr val="000080"/>
                </a:solidFill>
                <a:prstDash val="solid"/>
                <a:round/>
                <a:headEnd/>
                <a:tailEnd/>
              </a:ln>
            </p:spPr>
            <p:txBody>
              <a:bodyPr/>
              <a:lstStyle/>
              <a:p>
                <a:endParaRPr lang="en-US"/>
              </a:p>
            </p:txBody>
          </p:sp>
          <p:sp>
            <p:nvSpPr>
              <p:cNvPr id="29014" name="Line 205"/>
              <p:cNvSpPr>
                <a:spLocks noChangeShapeType="1"/>
              </p:cNvSpPr>
              <p:nvPr/>
            </p:nvSpPr>
            <p:spPr bwMode="auto">
              <a:xfrm>
                <a:off x="3386" y="1803"/>
                <a:ext cx="9" cy="1"/>
              </a:xfrm>
              <a:prstGeom prst="line">
                <a:avLst/>
              </a:prstGeom>
              <a:noFill/>
              <a:ln w="44450">
                <a:solidFill>
                  <a:srgbClr val="000080"/>
                </a:solidFill>
                <a:round/>
                <a:headEnd/>
                <a:tailEnd/>
              </a:ln>
            </p:spPr>
            <p:txBody>
              <a:bodyPr/>
              <a:lstStyle/>
              <a:p>
                <a:endParaRPr lang="en-US"/>
              </a:p>
            </p:txBody>
          </p:sp>
          <p:sp>
            <p:nvSpPr>
              <p:cNvPr id="29015" name="Line 206"/>
              <p:cNvSpPr>
                <a:spLocks noChangeShapeType="1"/>
              </p:cNvSpPr>
              <p:nvPr/>
            </p:nvSpPr>
            <p:spPr bwMode="auto">
              <a:xfrm>
                <a:off x="3395" y="1803"/>
                <a:ext cx="10" cy="1"/>
              </a:xfrm>
              <a:prstGeom prst="line">
                <a:avLst/>
              </a:prstGeom>
              <a:noFill/>
              <a:ln w="44450">
                <a:solidFill>
                  <a:srgbClr val="000080"/>
                </a:solidFill>
                <a:round/>
                <a:headEnd/>
                <a:tailEnd/>
              </a:ln>
            </p:spPr>
            <p:txBody>
              <a:bodyPr/>
              <a:lstStyle/>
              <a:p>
                <a:endParaRPr lang="en-US"/>
              </a:p>
            </p:txBody>
          </p:sp>
          <p:sp>
            <p:nvSpPr>
              <p:cNvPr id="29016" name="Freeform 207"/>
              <p:cNvSpPr>
                <a:spLocks/>
              </p:cNvSpPr>
              <p:nvPr/>
            </p:nvSpPr>
            <p:spPr bwMode="auto">
              <a:xfrm>
                <a:off x="3405" y="1794"/>
                <a:ext cx="18" cy="9"/>
              </a:xfrm>
              <a:custGeom>
                <a:avLst/>
                <a:gdLst>
                  <a:gd name="T0" fmla="*/ 0 w 18"/>
                  <a:gd name="T1" fmla="*/ 9 h 9"/>
                  <a:gd name="T2" fmla="*/ 9 w 18"/>
                  <a:gd name="T3" fmla="*/ 0 h 9"/>
                  <a:gd name="T4" fmla="*/ 18 w 18"/>
                  <a:gd name="T5" fmla="*/ 0 h 9"/>
                  <a:gd name="T6" fmla="*/ 0 60000 65536"/>
                  <a:gd name="T7" fmla="*/ 0 60000 65536"/>
                  <a:gd name="T8" fmla="*/ 0 60000 65536"/>
                  <a:gd name="T9" fmla="*/ 0 w 18"/>
                  <a:gd name="T10" fmla="*/ 0 h 9"/>
                  <a:gd name="T11" fmla="*/ 18 w 18"/>
                  <a:gd name="T12" fmla="*/ 9 h 9"/>
                </a:gdLst>
                <a:ahLst/>
                <a:cxnLst>
                  <a:cxn ang="T6">
                    <a:pos x="T0" y="T1"/>
                  </a:cxn>
                  <a:cxn ang="T7">
                    <a:pos x="T2" y="T3"/>
                  </a:cxn>
                  <a:cxn ang="T8">
                    <a:pos x="T4" y="T5"/>
                  </a:cxn>
                </a:cxnLst>
                <a:rect l="T9" t="T10" r="T11" b="T12"/>
                <a:pathLst>
                  <a:path w="18" h="9">
                    <a:moveTo>
                      <a:pt x="0" y="9"/>
                    </a:moveTo>
                    <a:lnTo>
                      <a:pt x="9" y="0"/>
                    </a:lnTo>
                    <a:lnTo>
                      <a:pt x="18" y="0"/>
                    </a:lnTo>
                  </a:path>
                </a:pathLst>
              </a:custGeom>
              <a:noFill/>
              <a:ln w="44450">
                <a:solidFill>
                  <a:srgbClr val="000080"/>
                </a:solidFill>
                <a:prstDash val="solid"/>
                <a:round/>
                <a:headEnd/>
                <a:tailEnd/>
              </a:ln>
            </p:spPr>
            <p:txBody>
              <a:bodyPr/>
              <a:lstStyle/>
              <a:p>
                <a:endParaRPr lang="en-US"/>
              </a:p>
            </p:txBody>
          </p:sp>
        </p:grpSp>
        <p:sp>
          <p:nvSpPr>
            <p:cNvPr id="28682" name="Line 208"/>
            <p:cNvSpPr>
              <a:spLocks noChangeShapeType="1"/>
            </p:cNvSpPr>
            <p:nvPr/>
          </p:nvSpPr>
          <p:spPr bwMode="auto">
            <a:xfrm>
              <a:off x="3428" y="1857"/>
              <a:ext cx="8" cy="1"/>
            </a:xfrm>
            <a:prstGeom prst="line">
              <a:avLst/>
            </a:prstGeom>
            <a:noFill/>
            <a:ln w="44450">
              <a:solidFill>
                <a:srgbClr val="000080"/>
              </a:solidFill>
              <a:round/>
              <a:headEnd/>
              <a:tailEnd/>
            </a:ln>
          </p:spPr>
          <p:txBody>
            <a:bodyPr/>
            <a:lstStyle/>
            <a:p>
              <a:endParaRPr lang="en-US"/>
            </a:p>
          </p:txBody>
        </p:sp>
        <p:sp>
          <p:nvSpPr>
            <p:cNvPr id="28683" name="Line 209"/>
            <p:cNvSpPr>
              <a:spLocks noChangeShapeType="1"/>
            </p:cNvSpPr>
            <p:nvPr/>
          </p:nvSpPr>
          <p:spPr bwMode="auto">
            <a:xfrm>
              <a:off x="3436" y="1857"/>
              <a:ext cx="10" cy="1"/>
            </a:xfrm>
            <a:prstGeom prst="line">
              <a:avLst/>
            </a:prstGeom>
            <a:noFill/>
            <a:ln w="44450">
              <a:solidFill>
                <a:srgbClr val="000080"/>
              </a:solidFill>
              <a:round/>
              <a:headEnd/>
              <a:tailEnd/>
            </a:ln>
          </p:spPr>
          <p:txBody>
            <a:bodyPr/>
            <a:lstStyle/>
            <a:p>
              <a:endParaRPr lang="en-US"/>
            </a:p>
          </p:txBody>
        </p:sp>
        <p:sp>
          <p:nvSpPr>
            <p:cNvPr id="28684" name="Freeform 210"/>
            <p:cNvSpPr>
              <a:spLocks/>
            </p:cNvSpPr>
            <p:nvPr/>
          </p:nvSpPr>
          <p:spPr bwMode="auto">
            <a:xfrm>
              <a:off x="3446" y="1848"/>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685" name="Line 211"/>
            <p:cNvSpPr>
              <a:spLocks noChangeShapeType="1"/>
            </p:cNvSpPr>
            <p:nvPr/>
          </p:nvSpPr>
          <p:spPr bwMode="auto">
            <a:xfrm>
              <a:off x="3455" y="1848"/>
              <a:ext cx="8" cy="1"/>
            </a:xfrm>
            <a:prstGeom prst="line">
              <a:avLst/>
            </a:prstGeom>
            <a:noFill/>
            <a:ln w="44450">
              <a:solidFill>
                <a:srgbClr val="000080"/>
              </a:solidFill>
              <a:round/>
              <a:headEnd/>
              <a:tailEnd/>
            </a:ln>
          </p:spPr>
          <p:txBody>
            <a:bodyPr/>
            <a:lstStyle/>
            <a:p>
              <a:endParaRPr lang="en-US"/>
            </a:p>
          </p:txBody>
        </p:sp>
        <p:sp>
          <p:nvSpPr>
            <p:cNvPr id="28686" name="Line 212"/>
            <p:cNvSpPr>
              <a:spLocks noChangeShapeType="1"/>
            </p:cNvSpPr>
            <p:nvPr/>
          </p:nvSpPr>
          <p:spPr bwMode="auto">
            <a:xfrm>
              <a:off x="3463" y="1848"/>
              <a:ext cx="9" cy="1"/>
            </a:xfrm>
            <a:prstGeom prst="line">
              <a:avLst/>
            </a:prstGeom>
            <a:noFill/>
            <a:ln w="44450">
              <a:solidFill>
                <a:srgbClr val="000080"/>
              </a:solidFill>
              <a:round/>
              <a:headEnd/>
              <a:tailEnd/>
            </a:ln>
          </p:spPr>
          <p:txBody>
            <a:bodyPr/>
            <a:lstStyle/>
            <a:p>
              <a:endParaRPr lang="en-US"/>
            </a:p>
          </p:txBody>
        </p:sp>
        <p:sp>
          <p:nvSpPr>
            <p:cNvPr id="28687" name="Freeform 213"/>
            <p:cNvSpPr>
              <a:spLocks/>
            </p:cNvSpPr>
            <p:nvPr/>
          </p:nvSpPr>
          <p:spPr bwMode="auto">
            <a:xfrm>
              <a:off x="3472" y="1839"/>
              <a:ext cx="10" cy="9"/>
            </a:xfrm>
            <a:custGeom>
              <a:avLst/>
              <a:gdLst>
                <a:gd name="T0" fmla="*/ 0 w 10"/>
                <a:gd name="T1" fmla="*/ 9 h 9"/>
                <a:gd name="T2" fmla="*/ 0 w 10"/>
                <a:gd name="T3" fmla="*/ 0 h 9"/>
                <a:gd name="T4" fmla="*/ 10 w 10"/>
                <a:gd name="T5" fmla="*/ 0 h 9"/>
                <a:gd name="T6" fmla="*/ 0 60000 65536"/>
                <a:gd name="T7" fmla="*/ 0 60000 65536"/>
                <a:gd name="T8" fmla="*/ 0 60000 65536"/>
                <a:gd name="T9" fmla="*/ 0 w 10"/>
                <a:gd name="T10" fmla="*/ 0 h 9"/>
                <a:gd name="T11" fmla="*/ 10 w 10"/>
                <a:gd name="T12" fmla="*/ 9 h 9"/>
              </a:gdLst>
              <a:ahLst/>
              <a:cxnLst>
                <a:cxn ang="T6">
                  <a:pos x="T0" y="T1"/>
                </a:cxn>
                <a:cxn ang="T7">
                  <a:pos x="T2" y="T3"/>
                </a:cxn>
                <a:cxn ang="T8">
                  <a:pos x="T4" y="T5"/>
                </a:cxn>
              </a:cxnLst>
              <a:rect l="T9" t="T10" r="T11" b="T12"/>
              <a:pathLst>
                <a:path w="10" h="9">
                  <a:moveTo>
                    <a:pt x="0" y="9"/>
                  </a:moveTo>
                  <a:lnTo>
                    <a:pt x="0" y="0"/>
                  </a:lnTo>
                  <a:lnTo>
                    <a:pt x="10" y="0"/>
                  </a:lnTo>
                </a:path>
              </a:pathLst>
            </a:custGeom>
            <a:noFill/>
            <a:ln w="44450">
              <a:solidFill>
                <a:srgbClr val="000080"/>
              </a:solidFill>
              <a:prstDash val="solid"/>
              <a:round/>
              <a:headEnd/>
              <a:tailEnd/>
            </a:ln>
          </p:spPr>
          <p:txBody>
            <a:bodyPr/>
            <a:lstStyle/>
            <a:p>
              <a:endParaRPr lang="en-US"/>
            </a:p>
          </p:txBody>
        </p:sp>
        <p:sp>
          <p:nvSpPr>
            <p:cNvPr id="28688" name="Line 214"/>
            <p:cNvSpPr>
              <a:spLocks noChangeShapeType="1"/>
            </p:cNvSpPr>
            <p:nvPr/>
          </p:nvSpPr>
          <p:spPr bwMode="auto">
            <a:xfrm>
              <a:off x="3482" y="1839"/>
              <a:ext cx="9" cy="1"/>
            </a:xfrm>
            <a:prstGeom prst="line">
              <a:avLst/>
            </a:prstGeom>
            <a:noFill/>
            <a:ln w="44450">
              <a:solidFill>
                <a:srgbClr val="000080"/>
              </a:solidFill>
              <a:round/>
              <a:headEnd/>
              <a:tailEnd/>
            </a:ln>
          </p:spPr>
          <p:txBody>
            <a:bodyPr/>
            <a:lstStyle/>
            <a:p>
              <a:endParaRPr lang="en-US"/>
            </a:p>
          </p:txBody>
        </p:sp>
        <p:sp>
          <p:nvSpPr>
            <p:cNvPr id="28689" name="Line 215"/>
            <p:cNvSpPr>
              <a:spLocks noChangeShapeType="1"/>
            </p:cNvSpPr>
            <p:nvPr/>
          </p:nvSpPr>
          <p:spPr bwMode="auto">
            <a:xfrm>
              <a:off x="3491" y="1839"/>
              <a:ext cx="17" cy="1"/>
            </a:xfrm>
            <a:prstGeom prst="line">
              <a:avLst/>
            </a:prstGeom>
            <a:noFill/>
            <a:ln w="44450">
              <a:solidFill>
                <a:srgbClr val="000080"/>
              </a:solidFill>
              <a:round/>
              <a:headEnd/>
              <a:tailEnd/>
            </a:ln>
          </p:spPr>
          <p:txBody>
            <a:bodyPr/>
            <a:lstStyle/>
            <a:p>
              <a:endParaRPr lang="en-US"/>
            </a:p>
          </p:txBody>
        </p:sp>
        <p:sp>
          <p:nvSpPr>
            <p:cNvPr id="28690" name="Freeform 216"/>
            <p:cNvSpPr>
              <a:spLocks/>
            </p:cNvSpPr>
            <p:nvPr/>
          </p:nvSpPr>
          <p:spPr bwMode="auto">
            <a:xfrm>
              <a:off x="3508" y="1829"/>
              <a:ext cx="10" cy="10"/>
            </a:xfrm>
            <a:custGeom>
              <a:avLst/>
              <a:gdLst>
                <a:gd name="T0" fmla="*/ 0 w 10"/>
                <a:gd name="T1" fmla="*/ 10 h 10"/>
                <a:gd name="T2" fmla="*/ 10 w 10"/>
                <a:gd name="T3" fmla="*/ 0 h 10"/>
                <a:gd name="T4" fmla="*/ 10 w 10"/>
                <a:gd name="T5" fmla="*/ 0 h 10"/>
                <a:gd name="T6" fmla="*/ 0 60000 65536"/>
                <a:gd name="T7" fmla="*/ 0 60000 65536"/>
                <a:gd name="T8" fmla="*/ 0 60000 65536"/>
                <a:gd name="T9" fmla="*/ 0 w 10"/>
                <a:gd name="T10" fmla="*/ 0 h 10"/>
                <a:gd name="T11" fmla="*/ 10 w 10"/>
                <a:gd name="T12" fmla="*/ 10 h 10"/>
              </a:gdLst>
              <a:ahLst/>
              <a:cxnLst>
                <a:cxn ang="T6">
                  <a:pos x="T0" y="T1"/>
                </a:cxn>
                <a:cxn ang="T7">
                  <a:pos x="T2" y="T3"/>
                </a:cxn>
                <a:cxn ang="T8">
                  <a:pos x="T4" y="T5"/>
                </a:cxn>
              </a:cxnLst>
              <a:rect l="T9" t="T10" r="T11" b="T12"/>
              <a:pathLst>
                <a:path w="10" h="10">
                  <a:moveTo>
                    <a:pt x="0" y="10"/>
                  </a:moveTo>
                  <a:lnTo>
                    <a:pt x="10" y="0"/>
                  </a:lnTo>
                </a:path>
              </a:pathLst>
            </a:custGeom>
            <a:noFill/>
            <a:ln w="44450">
              <a:solidFill>
                <a:srgbClr val="000080"/>
              </a:solidFill>
              <a:prstDash val="solid"/>
              <a:round/>
              <a:headEnd/>
              <a:tailEnd/>
            </a:ln>
          </p:spPr>
          <p:txBody>
            <a:bodyPr/>
            <a:lstStyle/>
            <a:p>
              <a:endParaRPr lang="en-US"/>
            </a:p>
          </p:txBody>
        </p:sp>
        <p:sp>
          <p:nvSpPr>
            <p:cNvPr id="28691" name="Line 217"/>
            <p:cNvSpPr>
              <a:spLocks noChangeShapeType="1"/>
            </p:cNvSpPr>
            <p:nvPr/>
          </p:nvSpPr>
          <p:spPr bwMode="auto">
            <a:xfrm>
              <a:off x="3518" y="1829"/>
              <a:ext cx="8" cy="1"/>
            </a:xfrm>
            <a:prstGeom prst="line">
              <a:avLst/>
            </a:prstGeom>
            <a:noFill/>
            <a:ln w="44450">
              <a:solidFill>
                <a:srgbClr val="000080"/>
              </a:solidFill>
              <a:round/>
              <a:headEnd/>
              <a:tailEnd/>
            </a:ln>
          </p:spPr>
          <p:txBody>
            <a:bodyPr/>
            <a:lstStyle/>
            <a:p>
              <a:endParaRPr lang="en-US"/>
            </a:p>
          </p:txBody>
        </p:sp>
        <p:sp>
          <p:nvSpPr>
            <p:cNvPr id="28692" name="Line 218"/>
            <p:cNvSpPr>
              <a:spLocks noChangeShapeType="1"/>
            </p:cNvSpPr>
            <p:nvPr/>
          </p:nvSpPr>
          <p:spPr bwMode="auto">
            <a:xfrm>
              <a:off x="3526" y="1829"/>
              <a:ext cx="9" cy="1"/>
            </a:xfrm>
            <a:prstGeom prst="line">
              <a:avLst/>
            </a:prstGeom>
            <a:noFill/>
            <a:ln w="44450">
              <a:solidFill>
                <a:srgbClr val="000080"/>
              </a:solidFill>
              <a:round/>
              <a:headEnd/>
              <a:tailEnd/>
            </a:ln>
          </p:spPr>
          <p:txBody>
            <a:bodyPr/>
            <a:lstStyle/>
            <a:p>
              <a:endParaRPr lang="en-US"/>
            </a:p>
          </p:txBody>
        </p:sp>
        <p:sp>
          <p:nvSpPr>
            <p:cNvPr id="28693" name="Freeform 219"/>
            <p:cNvSpPr>
              <a:spLocks/>
            </p:cNvSpPr>
            <p:nvPr/>
          </p:nvSpPr>
          <p:spPr bwMode="auto">
            <a:xfrm>
              <a:off x="3535" y="1820"/>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694" name="Line 220"/>
            <p:cNvSpPr>
              <a:spLocks noChangeShapeType="1"/>
            </p:cNvSpPr>
            <p:nvPr/>
          </p:nvSpPr>
          <p:spPr bwMode="auto">
            <a:xfrm>
              <a:off x="3544" y="1820"/>
              <a:ext cx="9" cy="1"/>
            </a:xfrm>
            <a:prstGeom prst="line">
              <a:avLst/>
            </a:prstGeom>
            <a:noFill/>
            <a:ln w="44450">
              <a:solidFill>
                <a:srgbClr val="000080"/>
              </a:solidFill>
              <a:round/>
              <a:headEnd/>
              <a:tailEnd/>
            </a:ln>
          </p:spPr>
          <p:txBody>
            <a:bodyPr/>
            <a:lstStyle/>
            <a:p>
              <a:endParaRPr lang="en-US"/>
            </a:p>
          </p:txBody>
        </p:sp>
        <p:sp>
          <p:nvSpPr>
            <p:cNvPr id="28695" name="Line 221"/>
            <p:cNvSpPr>
              <a:spLocks noChangeShapeType="1"/>
            </p:cNvSpPr>
            <p:nvPr/>
          </p:nvSpPr>
          <p:spPr bwMode="auto">
            <a:xfrm>
              <a:off x="3553" y="1820"/>
              <a:ext cx="9" cy="1"/>
            </a:xfrm>
            <a:prstGeom prst="line">
              <a:avLst/>
            </a:prstGeom>
            <a:noFill/>
            <a:ln w="44450">
              <a:solidFill>
                <a:srgbClr val="000080"/>
              </a:solidFill>
              <a:round/>
              <a:headEnd/>
              <a:tailEnd/>
            </a:ln>
          </p:spPr>
          <p:txBody>
            <a:bodyPr/>
            <a:lstStyle/>
            <a:p>
              <a:endParaRPr lang="en-US"/>
            </a:p>
          </p:txBody>
        </p:sp>
        <p:sp>
          <p:nvSpPr>
            <p:cNvPr id="28696" name="Freeform 222"/>
            <p:cNvSpPr>
              <a:spLocks/>
            </p:cNvSpPr>
            <p:nvPr/>
          </p:nvSpPr>
          <p:spPr bwMode="auto">
            <a:xfrm>
              <a:off x="3562" y="1811"/>
              <a:ext cx="18" cy="9"/>
            </a:xfrm>
            <a:custGeom>
              <a:avLst/>
              <a:gdLst>
                <a:gd name="T0" fmla="*/ 0 w 18"/>
                <a:gd name="T1" fmla="*/ 9 h 9"/>
                <a:gd name="T2" fmla="*/ 9 w 18"/>
                <a:gd name="T3" fmla="*/ 0 h 9"/>
                <a:gd name="T4" fmla="*/ 18 w 18"/>
                <a:gd name="T5" fmla="*/ 0 h 9"/>
                <a:gd name="T6" fmla="*/ 0 60000 65536"/>
                <a:gd name="T7" fmla="*/ 0 60000 65536"/>
                <a:gd name="T8" fmla="*/ 0 60000 65536"/>
                <a:gd name="T9" fmla="*/ 0 w 18"/>
                <a:gd name="T10" fmla="*/ 0 h 9"/>
                <a:gd name="T11" fmla="*/ 18 w 18"/>
                <a:gd name="T12" fmla="*/ 9 h 9"/>
              </a:gdLst>
              <a:ahLst/>
              <a:cxnLst>
                <a:cxn ang="T6">
                  <a:pos x="T0" y="T1"/>
                </a:cxn>
                <a:cxn ang="T7">
                  <a:pos x="T2" y="T3"/>
                </a:cxn>
                <a:cxn ang="T8">
                  <a:pos x="T4" y="T5"/>
                </a:cxn>
              </a:cxnLst>
              <a:rect l="T9" t="T10" r="T11" b="T12"/>
              <a:pathLst>
                <a:path w="18" h="9">
                  <a:moveTo>
                    <a:pt x="0" y="9"/>
                  </a:moveTo>
                  <a:lnTo>
                    <a:pt x="9" y="0"/>
                  </a:lnTo>
                  <a:lnTo>
                    <a:pt x="18" y="0"/>
                  </a:lnTo>
                </a:path>
              </a:pathLst>
            </a:custGeom>
            <a:noFill/>
            <a:ln w="44450">
              <a:solidFill>
                <a:srgbClr val="000080"/>
              </a:solidFill>
              <a:prstDash val="solid"/>
              <a:round/>
              <a:headEnd/>
              <a:tailEnd/>
            </a:ln>
          </p:spPr>
          <p:txBody>
            <a:bodyPr/>
            <a:lstStyle/>
            <a:p>
              <a:endParaRPr lang="en-US"/>
            </a:p>
          </p:txBody>
        </p:sp>
        <p:sp>
          <p:nvSpPr>
            <p:cNvPr id="28697" name="Line 223"/>
            <p:cNvSpPr>
              <a:spLocks noChangeShapeType="1"/>
            </p:cNvSpPr>
            <p:nvPr/>
          </p:nvSpPr>
          <p:spPr bwMode="auto">
            <a:xfrm>
              <a:off x="3580" y="1811"/>
              <a:ext cx="9" cy="1"/>
            </a:xfrm>
            <a:prstGeom prst="line">
              <a:avLst/>
            </a:prstGeom>
            <a:noFill/>
            <a:ln w="44450">
              <a:solidFill>
                <a:srgbClr val="000080"/>
              </a:solidFill>
              <a:round/>
              <a:headEnd/>
              <a:tailEnd/>
            </a:ln>
          </p:spPr>
          <p:txBody>
            <a:bodyPr/>
            <a:lstStyle/>
            <a:p>
              <a:endParaRPr lang="en-US"/>
            </a:p>
          </p:txBody>
        </p:sp>
        <p:sp>
          <p:nvSpPr>
            <p:cNvPr id="28698" name="Line 224"/>
            <p:cNvSpPr>
              <a:spLocks noChangeShapeType="1"/>
            </p:cNvSpPr>
            <p:nvPr/>
          </p:nvSpPr>
          <p:spPr bwMode="auto">
            <a:xfrm>
              <a:off x="3589" y="1811"/>
              <a:ext cx="9" cy="1"/>
            </a:xfrm>
            <a:prstGeom prst="line">
              <a:avLst/>
            </a:prstGeom>
            <a:noFill/>
            <a:ln w="44450">
              <a:solidFill>
                <a:srgbClr val="000080"/>
              </a:solidFill>
              <a:round/>
              <a:headEnd/>
              <a:tailEnd/>
            </a:ln>
          </p:spPr>
          <p:txBody>
            <a:bodyPr/>
            <a:lstStyle/>
            <a:p>
              <a:endParaRPr lang="en-US"/>
            </a:p>
          </p:txBody>
        </p:sp>
        <p:sp>
          <p:nvSpPr>
            <p:cNvPr id="28699" name="Freeform 225"/>
            <p:cNvSpPr>
              <a:spLocks/>
            </p:cNvSpPr>
            <p:nvPr/>
          </p:nvSpPr>
          <p:spPr bwMode="auto">
            <a:xfrm>
              <a:off x="3598" y="1802"/>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700" name="Line 226"/>
            <p:cNvSpPr>
              <a:spLocks noChangeShapeType="1"/>
            </p:cNvSpPr>
            <p:nvPr/>
          </p:nvSpPr>
          <p:spPr bwMode="auto">
            <a:xfrm>
              <a:off x="3607" y="1802"/>
              <a:ext cx="8" cy="1"/>
            </a:xfrm>
            <a:prstGeom prst="line">
              <a:avLst/>
            </a:prstGeom>
            <a:noFill/>
            <a:ln w="44450">
              <a:solidFill>
                <a:srgbClr val="000080"/>
              </a:solidFill>
              <a:round/>
              <a:headEnd/>
              <a:tailEnd/>
            </a:ln>
          </p:spPr>
          <p:txBody>
            <a:bodyPr/>
            <a:lstStyle/>
            <a:p>
              <a:endParaRPr lang="en-US"/>
            </a:p>
          </p:txBody>
        </p:sp>
        <p:sp>
          <p:nvSpPr>
            <p:cNvPr id="28701" name="Line 227"/>
            <p:cNvSpPr>
              <a:spLocks noChangeShapeType="1"/>
            </p:cNvSpPr>
            <p:nvPr/>
          </p:nvSpPr>
          <p:spPr bwMode="auto">
            <a:xfrm>
              <a:off x="3615" y="1802"/>
              <a:ext cx="10" cy="1"/>
            </a:xfrm>
            <a:prstGeom prst="line">
              <a:avLst/>
            </a:prstGeom>
            <a:noFill/>
            <a:ln w="44450">
              <a:solidFill>
                <a:srgbClr val="000080"/>
              </a:solidFill>
              <a:round/>
              <a:headEnd/>
              <a:tailEnd/>
            </a:ln>
          </p:spPr>
          <p:txBody>
            <a:bodyPr/>
            <a:lstStyle/>
            <a:p>
              <a:endParaRPr lang="en-US"/>
            </a:p>
          </p:txBody>
        </p:sp>
        <p:sp>
          <p:nvSpPr>
            <p:cNvPr id="28702" name="Freeform 228"/>
            <p:cNvSpPr>
              <a:spLocks/>
            </p:cNvSpPr>
            <p:nvPr/>
          </p:nvSpPr>
          <p:spPr bwMode="auto">
            <a:xfrm>
              <a:off x="3625" y="1792"/>
              <a:ext cx="9" cy="10"/>
            </a:xfrm>
            <a:custGeom>
              <a:avLst/>
              <a:gdLst>
                <a:gd name="T0" fmla="*/ 0 w 9"/>
                <a:gd name="T1" fmla="*/ 10 h 10"/>
                <a:gd name="T2" fmla="*/ 0 w 9"/>
                <a:gd name="T3" fmla="*/ 0 h 10"/>
                <a:gd name="T4" fmla="*/ 9 w 9"/>
                <a:gd name="T5" fmla="*/ 0 h 10"/>
                <a:gd name="T6" fmla="*/ 0 60000 65536"/>
                <a:gd name="T7" fmla="*/ 0 60000 65536"/>
                <a:gd name="T8" fmla="*/ 0 60000 65536"/>
                <a:gd name="T9" fmla="*/ 0 w 9"/>
                <a:gd name="T10" fmla="*/ 0 h 10"/>
                <a:gd name="T11" fmla="*/ 9 w 9"/>
                <a:gd name="T12" fmla="*/ 10 h 10"/>
              </a:gdLst>
              <a:ahLst/>
              <a:cxnLst>
                <a:cxn ang="T6">
                  <a:pos x="T0" y="T1"/>
                </a:cxn>
                <a:cxn ang="T7">
                  <a:pos x="T2" y="T3"/>
                </a:cxn>
                <a:cxn ang="T8">
                  <a:pos x="T4" y="T5"/>
                </a:cxn>
              </a:cxnLst>
              <a:rect l="T9" t="T10" r="T11" b="T12"/>
              <a:pathLst>
                <a:path w="9" h="10">
                  <a:moveTo>
                    <a:pt x="0" y="10"/>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703" name="Line 229"/>
            <p:cNvSpPr>
              <a:spLocks noChangeShapeType="1"/>
            </p:cNvSpPr>
            <p:nvPr/>
          </p:nvSpPr>
          <p:spPr bwMode="auto">
            <a:xfrm>
              <a:off x="3634" y="1792"/>
              <a:ext cx="9" cy="1"/>
            </a:xfrm>
            <a:prstGeom prst="line">
              <a:avLst/>
            </a:prstGeom>
            <a:noFill/>
            <a:ln w="44450">
              <a:solidFill>
                <a:srgbClr val="000080"/>
              </a:solidFill>
              <a:round/>
              <a:headEnd/>
              <a:tailEnd/>
            </a:ln>
          </p:spPr>
          <p:txBody>
            <a:bodyPr/>
            <a:lstStyle/>
            <a:p>
              <a:endParaRPr lang="en-US"/>
            </a:p>
          </p:txBody>
        </p:sp>
        <p:sp>
          <p:nvSpPr>
            <p:cNvPr id="28704" name="Line 230"/>
            <p:cNvSpPr>
              <a:spLocks noChangeShapeType="1"/>
            </p:cNvSpPr>
            <p:nvPr/>
          </p:nvSpPr>
          <p:spPr bwMode="auto">
            <a:xfrm>
              <a:off x="3643" y="1792"/>
              <a:ext cx="18" cy="1"/>
            </a:xfrm>
            <a:prstGeom prst="line">
              <a:avLst/>
            </a:prstGeom>
            <a:noFill/>
            <a:ln w="44450">
              <a:solidFill>
                <a:srgbClr val="000080"/>
              </a:solidFill>
              <a:round/>
              <a:headEnd/>
              <a:tailEnd/>
            </a:ln>
          </p:spPr>
          <p:txBody>
            <a:bodyPr/>
            <a:lstStyle/>
            <a:p>
              <a:endParaRPr lang="en-US"/>
            </a:p>
          </p:txBody>
        </p:sp>
        <p:sp>
          <p:nvSpPr>
            <p:cNvPr id="28705" name="Freeform 231"/>
            <p:cNvSpPr>
              <a:spLocks/>
            </p:cNvSpPr>
            <p:nvPr/>
          </p:nvSpPr>
          <p:spPr bwMode="auto">
            <a:xfrm>
              <a:off x="3661" y="1783"/>
              <a:ext cx="9" cy="9"/>
            </a:xfrm>
            <a:custGeom>
              <a:avLst/>
              <a:gdLst>
                <a:gd name="T0" fmla="*/ 0 w 9"/>
                <a:gd name="T1" fmla="*/ 9 h 9"/>
                <a:gd name="T2" fmla="*/ 9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9" y="0"/>
                  </a:lnTo>
                </a:path>
              </a:pathLst>
            </a:custGeom>
            <a:noFill/>
            <a:ln w="44450">
              <a:solidFill>
                <a:srgbClr val="000080"/>
              </a:solidFill>
              <a:prstDash val="solid"/>
              <a:round/>
              <a:headEnd/>
              <a:tailEnd/>
            </a:ln>
          </p:spPr>
          <p:txBody>
            <a:bodyPr/>
            <a:lstStyle/>
            <a:p>
              <a:endParaRPr lang="en-US"/>
            </a:p>
          </p:txBody>
        </p:sp>
        <p:sp>
          <p:nvSpPr>
            <p:cNvPr id="28706" name="Line 232"/>
            <p:cNvSpPr>
              <a:spLocks noChangeShapeType="1"/>
            </p:cNvSpPr>
            <p:nvPr/>
          </p:nvSpPr>
          <p:spPr bwMode="auto">
            <a:xfrm>
              <a:off x="3670" y="1783"/>
              <a:ext cx="8" cy="1"/>
            </a:xfrm>
            <a:prstGeom prst="line">
              <a:avLst/>
            </a:prstGeom>
            <a:noFill/>
            <a:ln w="44450">
              <a:solidFill>
                <a:srgbClr val="000080"/>
              </a:solidFill>
              <a:round/>
              <a:headEnd/>
              <a:tailEnd/>
            </a:ln>
          </p:spPr>
          <p:txBody>
            <a:bodyPr/>
            <a:lstStyle/>
            <a:p>
              <a:endParaRPr lang="en-US"/>
            </a:p>
          </p:txBody>
        </p:sp>
        <p:sp>
          <p:nvSpPr>
            <p:cNvPr id="28707" name="Line 233"/>
            <p:cNvSpPr>
              <a:spLocks noChangeShapeType="1"/>
            </p:cNvSpPr>
            <p:nvPr/>
          </p:nvSpPr>
          <p:spPr bwMode="auto">
            <a:xfrm>
              <a:off x="3678" y="1783"/>
              <a:ext cx="9" cy="1"/>
            </a:xfrm>
            <a:prstGeom prst="line">
              <a:avLst/>
            </a:prstGeom>
            <a:noFill/>
            <a:ln w="44450">
              <a:solidFill>
                <a:srgbClr val="000080"/>
              </a:solidFill>
              <a:round/>
              <a:headEnd/>
              <a:tailEnd/>
            </a:ln>
          </p:spPr>
          <p:txBody>
            <a:bodyPr/>
            <a:lstStyle/>
            <a:p>
              <a:endParaRPr lang="en-US"/>
            </a:p>
          </p:txBody>
        </p:sp>
        <p:sp>
          <p:nvSpPr>
            <p:cNvPr id="28708" name="Freeform 234"/>
            <p:cNvSpPr>
              <a:spLocks/>
            </p:cNvSpPr>
            <p:nvPr/>
          </p:nvSpPr>
          <p:spPr bwMode="auto">
            <a:xfrm>
              <a:off x="3687" y="1774"/>
              <a:ext cx="10" cy="9"/>
            </a:xfrm>
            <a:custGeom>
              <a:avLst/>
              <a:gdLst>
                <a:gd name="T0" fmla="*/ 0 w 10"/>
                <a:gd name="T1" fmla="*/ 9 h 9"/>
                <a:gd name="T2" fmla="*/ 0 w 10"/>
                <a:gd name="T3" fmla="*/ 0 h 9"/>
                <a:gd name="T4" fmla="*/ 10 w 10"/>
                <a:gd name="T5" fmla="*/ 0 h 9"/>
                <a:gd name="T6" fmla="*/ 0 60000 65536"/>
                <a:gd name="T7" fmla="*/ 0 60000 65536"/>
                <a:gd name="T8" fmla="*/ 0 60000 65536"/>
                <a:gd name="T9" fmla="*/ 0 w 10"/>
                <a:gd name="T10" fmla="*/ 0 h 9"/>
                <a:gd name="T11" fmla="*/ 10 w 10"/>
                <a:gd name="T12" fmla="*/ 9 h 9"/>
              </a:gdLst>
              <a:ahLst/>
              <a:cxnLst>
                <a:cxn ang="T6">
                  <a:pos x="T0" y="T1"/>
                </a:cxn>
                <a:cxn ang="T7">
                  <a:pos x="T2" y="T3"/>
                </a:cxn>
                <a:cxn ang="T8">
                  <a:pos x="T4" y="T5"/>
                </a:cxn>
              </a:cxnLst>
              <a:rect l="T9" t="T10" r="T11" b="T12"/>
              <a:pathLst>
                <a:path w="10" h="9">
                  <a:moveTo>
                    <a:pt x="0" y="9"/>
                  </a:moveTo>
                  <a:lnTo>
                    <a:pt x="0" y="0"/>
                  </a:lnTo>
                  <a:lnTo>
                    <a:pt x="10" y="0"/>
                  </a:lnTo>
                </a:path>
              </a:pathLst>
            </a:custGeom>
            <a:noFill/>
            <a:ln w="44450">
              <a:solidFill>
                <a:srgbClr val="000080"/>
              </a:solidFill>
              <a:prstDash val="solid"/>
              <a:round/>
              <a:headEnd/>
              <a:tailEnd/>
            </a:ln>
          </p:spPr>
          <p:txBody>
            <a:bodyPr/>
            <a:lstStyle/>
            <a:p>
              <a:endParaRPr lang="en-US"/>
            </a:p>
          </p:txBody>
        </p:sp>
        <p:sp>
          <p:nvSpPr>
            <p:cNvPr id="28709" name="Line 235"/>
            <p:cNvSpPr>
              <a:spLocks noChangeShapeType="1"/>
            </p:cNvSpPr>
            <p:nvPr/>
          </p:nvSpPr>
          <p:spPr bwMode="auto">
            <a:xfrm>
              <a:off x="3697" y="1774"/>
              <a:ext cx="9" cy="1"/>
            </a:xfrm>
            <a:prstGeom prst="line">
              <a:avLst/>
            </a:prstGeom>
            <a:noFill/>
            <a:ln w="44450">
              <a:solidFill>
                <a:srgbClr val="000080"/>
              </a:solidFill>
              <a:round/>
              <a:headEnd/>
              <a:tailEnd/>
            </a:ln>
          </p:spPr>
          <p:txBody>
            <a:bodyPr/>
            <a:lstStyle/>
            <a:p>
              <a:endParaRPr lang="en-US"/>
            </a:p>
          </p:txBody>
        </p:sp>
        <p:sp>
          <p:nvSpPr>
            <p:cNvPr id="28710" name="Line 236"/>
            <p:cNvSpPr>
              <a:spLocks noChangeShapeType="1"/>
            </p:cNvSpPr>
            <p:nvPr/>
          </p:nvSpPr>
          <p:spPr bwMode="auto">
            <a:xfrm>
              <a:off x="3706" y="1774"/>
              <a:ext cx="8" cy="1"/>
            </a:xfrm>
            <a:prstGeom prst="line">
              <a:avLst/>
            </a:prstGeom>
            <a:noFill/>
            <a:ln w="44450">
              <a:solidFill>
                <a:srgbClr val="000080"/>
              </a:solidFill>
              <a:round/>
              <a:headEnd/>
              <a:tailEnd/>
            </a:ln>
          </p:spPr>
          <p:txBody>
            <a:bodyPr/>
            <a:lstStyle/>
            <a:p>
              <a:endParaRPr lang="en-US"/>
            </a:p>
          </p:txBody>
        </p:sp>
        <p:sp>
          <p:nvSpPr>
            <p:cNvPr id="28711" name="Freeform 237"/>
            <p:cNvSpPr>
              <a:spLocks/>
            </p:cNvSpPr>
            <p:nvPr/>
          </p:nvSpPr>
          <p:spPr bwMode="auto">
            <a:xfrm>
              <a:off x="3714" y="1765"/>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712" name="Line 238"/>
            <p:cNvSpPr>
              <a:spLocks noChangeShapeType="1"/>
            </p:cNvSpPr>
            <p:nvPr/>
          </p:nvSpPr>
          <p:spPr bwMode="auto">
            <a:xfrm>
              <a:off x="3723" y="1765"/>
              <a:ext cx="18" cy="1"/>
            </a:xfrm>
            <a:prstGeom prst="line">
              <a:avLst/>
            </a:prstGeom>
            <a:noFill/>
            <a:ln w="44450">
              <a:solidFill>
                <a:srgbClr val="000080"/>
              </a:solidFill>
              <a:round/>
              <a:headEnd/>
              <a:tailEnd/>
            </a:ln>
          </p:spPr>
          <p:txBody>
            <a:bodyPr/>
            <a:lstStyle/>
            <a:p>
              <a:endParaRPr lang="en-US"/>
            </a:p>
          </p:txBody>
        </p:sp>
        <p:sp>
          <p:nvSpPr>
            <p:cNvPr id="28713" name="Line 239"/>
            <p:cNvSpPr>
              <a:spLocks noChangeShapeType="1"/>
            </p:cNvSpPr>
            <p:nvPr/>
          </p:nvSpPr>
          <p:spPr bwMode="auto">
            <a:xfrm>
              <a:off x="3741" y="1765"/>
              <a:ext cx="9" cy="1"/>
            </a:xfrm>
            <a:prstGeom prst="line">
              <a:avLst/>
            </a:prstGeom>
            <a:noFill/>
            <a:ln w="44450">
              <a:solidFill>
                <a:srgbClr val="000080"/>
              </a:solidFill>
              <a:round/>
              <a:headEnd/>
              <a:tailEnd/>
            </a:ln>
          </p:spPr>
          <p:txBody>
            <a:bodyPr/>
            <a:lstStyle/>
            <a:p>
              <a:endParaRPr lang="en-US"/>
            </a:p>
          </p:txBody>
        </p:sp>
        <p:sp>
          <p:nvSpPr>
            <p:cNvPr id="28714" name="Freeform 240"/>
            <p:cNvSpPr>
              <a:spLocks/>
            </p:cNvSpPr>
            <p:nvPr/>
          </p:nvSpPr>
          <p:spPr bwMode="auto">
            <a:xfrm>
              <a:off x="3750" y="1755"/>
              <a:ext cx="9" cy="10"/>
            </a:xfrm>
            <a:custGeom>
              <a:avLst/>
              <a:gdLst>
                <a:gd name="T0" fmla="*/ 0 w 9"/>
                <a:gd name="T1" fmla="*/ 10 h 10"/>
                <a:gd name="T2" fmla="*/ 0 w 9"/>
                <a:gd name="T3" fmla="*/ 0 h 10"/>
                <a:gd name="T4" fmla="*/ 9 w 9"/>
                <a:gd name="T5" fmla="*/ 0 h 10"/>
                <a:gd name="T6" fmla="*/ 0 60000 65536"/>
                <a:gd name="T7" fmla="*/ 0 60000 65536"/>
                <a:gd name="T8" fmla="*/ 0 60000 65536"/>
                <a:gd name="T9" fmla="*/ 0 w 9"/>
                <a:gd name="T10" fmla="*/ 0 h 10"/>
                <a:gd name="T11" fmla="*/ 9 w 9"/>
                <a:gd name="T12" fmla="*/ 10 h 10"/>
              </a:gdLst>
              <a:ahLst/>
              <a:cxnLst>
                <a:cxn ang="T6">
                  <a:pos x="T0" y="T1"/>
                </a:cxn>
                <a:cxn ang="T7">
                  <a:pos x="T2" y="T3"/>
                </a:cxn>
                <a:cxn ang="T8">
                  <a:pos x="T4" y="T5"/>
                </a:cxn>
              </a:cxnLst>
              <a:rect l="T9" t="T10" r="T11" b="T12"/>
              <a:pathLst>
                <a:path w="9" h="10">
                  <a:moveTo>
                    <a:pt x="0" y="10"/>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715" name="Line 241"/>
            <p:cNvSpPr>
              <a:spLocks noChangeShapeType="1"/>
            </p:cNvSpPr>
            <p:nvPr/>
          </p:nvSpPr>
          <p:spPr bwMode="auto">
            <a:xfrm>
              <a:off x="3759" y="1755"/>
              <a:ext cx="9" cy="1"/>
            </a:xfrm>
            <a:prstGeom prst="line">
              <a:avLst/>
            </a:prstGeom>
            <a:noFill/>
            <a:ln w="44450">
              <a:solidFill>
                <a:srgbClr val="000080"/>
              </a:solidFill>
              <a:round/>
              <a:headEnd/>
              <a:tailEnd/>
            </a:ln>
          </p:spPr>
          <p:txBody>
            <a:bodyPr/>
            <a:lstStyle/>
            <a:p>
              <a:endParaRPr lang="en-US"/>
            </a:p>
          </p:txBody>
        </p:sp>
        <p:sp>
          <p:nvSpPr>
            <p:cNvPr id="28716" name="Line 242"/>
            <p:cNvSpPr>
              <a:spLocks noChangeShapeType="1"/>
            </p:cNvSpPr>
            <p:nvPr/>
          </p:nvSpPr>
          <p:spPr bwMode="auto">
            <a:xfrm>
              <a:off x="3768" y="1755"/>
              <a:ext cx="9" cy="1"/>
            </a:xfrm>
            <a:prstGeom prst="line">
              <a:avLst/>
            </a:prstGeom>
            <a:noFill/>
            <a:ln w="44450">
              <a:solidFill>
                <a:srgbClr val="000080"/>
              </a:solidFill>
              <a:round/>
              <a:headEnd/>
              <a:tailEnd/>
            </a:ln>
          </p:spPr>
          <p:txBody>
            <a:bodyPr/>
            <a:lstStyle/>
            <a:p>
              <a:endParaRPr lang="en-US"/>
            </a:p>
          </p:txBody>
        </p:sp>
        <p:sp>
          <p:nvSpPr>
            <p:cNvPr id="28717" name="Freeform 243"/>
            <p:cNvSpPr>
              <a:spLocks/>
            </p:cNvSpPr>
            <p:nvPr/>
          </p:nvSpPr>
          <p:spPr bwMode="auto">
            <a:xfrm>
              <a:off x="3777" y="1746"/>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718" name="Line 244"/>
            <p:cNvSpPr>
              <a:spLocks noChangeShapeType="1"/>
            </p:cNvSpPr>
            <p:nvPr/>
          </p:nvSpPr>
          <p:spPr bwMode="auto">
            <a:xfrm>
              <a:off x="3786" y="1746"/>
              <a:ext cx="9" cy="1"/>
            </a:xfrm>
            <a:prstGeom prst="line">
              <a:avLst/>
            </a:prstGeom>
            <a:noFill/>
            <a:ln w="44450">
              <a:solidFill>
                <a:srgbClr val="000080"/>
              </a:solidFill>
              <a:round/>
              <a:headEnd/>
              <a:tailEnd/>
            </a:ln>
          </p:spPr>
          <p:txBody>
            <a:bodyPr/>
            <a:lstStyle/>
            <a:p>
              <a:endParaRPr lang="en-US"/>
            </a:p>
          </p:txBody>
        </p:sp>
        <p:sp>
          <p:nvSpPr>
            <p:cNvPr id="28719" name="Line 245"/>
            <p:cNvSpPr>
              <a:spLocks noChangeShapeType="1"/>
            </p:cNvSpPr>
            <p:nvPr/>
          </p:nvSpPr>
          <p:spPr bwMode="auto">
            <a:xfrm>
              <a:off x="3795" y="1746"/>
              <a:ext cx="18" cy="1"/>
            </a:xfrm>
            <a:prstGeom prst="line">
              <a:avLst/>
            </a:prstGeom>
            <a:noFill/>
            <a:ln w="44450">
              <a:solidFill>
                <a:srgbClr val="000080"/>
              </a:solidFill>
              <a:round/>
              <a:headEnd/>
              <a:tailEnd/>
            </a:ln>
          </p:spPr>
          <p:txBody>
            <a:bodyPr/>
            <a:lstStyle/>
            <a:p>
              <a:endParaRPr lang="en-US"/>
            </a:p>
          </p:txBody>
        </p:sp>
        <p:sp>
          <p:nvSpPr>
            <p:cNvPr id="28720" name="Line 246"/>
            <p:cNvSpPr>
              <a:spLocks noChangeShapeType="1"/>
            </p:cNvSpPr>
            <p:nvPr/>
          </p:nvSpPr>
          <p:spPr bwMode="auto">
            <a:xfrm>
              <a:off x="3813" y="1746"/>
              <a:ext cx="9" cy="1"/>
            </a:xfrm>
            <a:prstGeom prst="line">
              <a:avLst/>
            </a:prstGeom>
            <a:noFill/>
            <a:ln w="44450">
              <a:solidFill>
                <a:srgbClr val="000080"/>
              </a:solidFill>
              <a:round/>
              <a:headEnd/>
              <a:tailEnd/>
            </a:ln>
          </p:spPr>
          <p:txBody>
            <a:bodyPr/>
            <a:lstStyle/>
            <a:p>
              <a:endParaRPr lang="en-US"/>
            </a:p>
          </p:txBody>
        </p:sp>
        <p:sp>
          <p:nvSpPr>
            <p:cNvPr id="28721" name="Freeform 247"/>
            <p:cNvSpPr>
              <a:spLocks/>
            </p:cNvSpPr>
            <p:nvPr/>
          </p:nvSpPr>
          <p:spPr bwMode="auto">
            <a:xfrm>
              <a:off x="3822" y="1737"/>
              <a:ext cx="8" cy="9"/>
            </a:xfrm>
            <a:custGeom>
              <a:avLst/>
              <a:gdLst>
                <a:gd name="T0" fmla="*/ 0 w 9"/>
                <a:gd name="T1" fmla="*/ 9 h 9"/>
                <a:gd name="T2" fmla="*/ 0 w 9"/>
                <a:gd name="T3" fmla="*/ 0 h 9"/>
                <a:gd name="T4" fmla="*/ 6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722" name="Line 248"/>
            <p:cNvSpPr>
              <a:spLocks noChangeShapeType="1"/>
            </p:cNvSpPr>
            <p:nvPr/>
          </p:nvSpPr>
          <p:spPr bwMode="auto">
            <a:xfrm>
              <a:off x="3830" y="1737"/>
              <a:ext cx="10" cy="1"/>
            </a:xfrm>
            <a:prstGeom prst="line">
              <a:avLst/>
            </a:prstGeom>
            <a:noFill/>
            <a:ln w="44450">
              <a:solidFill>
                <a:srgbClr val="000080"/>
              </a:solidFill>
              <a:round/>
              <a:headEnd/>
              <a:tailEnd/>
            </a:ln>
          </p:spPr>
          <p:txBody>
            <a:bodyPr/>
            <a:lstStyle/>
            <a:p>
              <a:endParaRPr lang="en-US"/>
            </a:p>
          </p:txBody>
        </p:sp>
        <p:sp>
          <p:nvSpPr>
            <p:cNvPr id="28723" name="Line 249"/>
            <p:cNvSpPr>
              <a:spLocks noChangeShapeType="1"/>
            </p:cNvSpPr>
            <p:nvPr/>
          </p:nvSpPr>
          <p:spPr bwMode="auto">
            <a:xfrm>
              <a:off x="3840" y="1737"/>
              <a:ext cx="9" cy="1"/>
            </a:xfrm>
            <a:prstGeom prst="line">
              <a:avLst/>
            </a:prstGeom>
            <a:noFill/>
            <a:ln w="44450">
              <a:solidFill>
                <a:srgbClr val="000080"/>
              </a:solidFill>
              <a:round/>
              <a:headEnd/>
              <a:tailEnd/>
            </a:ln>
          </p:spPr>
          <p:txBody>
            <a:bodyPr/>
            <a:lstStyle/>
            <a:p>
              <a:endParaRPr lang="en-US"/>
            </a:p>
          </p:txBody>
        </p:sp>
        <p:sp>
          <p:nvSpPr>
            <p:cNvPr id="28724" name="Freeform 250"/>
            <p:cNvSpPr>
              <a:spLocks/>
            </p:cNvSpPr>
            <p:nvPr/>
          </p:nvSpPr>
          <p:spPr bwMode="auto">
            <a:xfrm>
              <a:off x="3849" y="1728"/>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725" name="Line 251"/>
            <p:cNvSpPr>
              <a:spLocks noChangeShapeType="1"/>
            </p:cNvSpPr>
            <p:nvPr/>
          </p:nvSpPr>
          <p:spPr bwMode="auto">
            <a:xfrm>
              <a:off x="3858" y="1728"/>
              <a:ext cx="8" cy="1"/>
            </a:xfrm>
            <a:prstGeom prst="line">
              <a:avLst/>
            </a:prstGeom>
            <a:noFill/>
            <a:ln w="44450">
              <a:solidFill>
                <a:srgbClr val="000080"/>
              </a:solidFill>
              <a:round/>
              <a:headEnd/>
              <a:tailEnd/>
            </a:ln>
          </p:spPr>
          <p:txBody>
            <a:bodyPr/>
            <a:lstStyle/>
            <a:p>
              <a:endParaRPr lang="en-US"/>
            </a:p>
          </p:txBody>
        </p:sp>
        <p:sp>
          <p:nvSpPr>
            <p:cNvPr id="28726" name="Line 252"/>
            <p:cNvSpPr>
              <a:spLocks noChangeShapeType="1"/>
            </p:cNvSpPr>
            <p:nvPr/>
          </p:nvSpPr>
          <p:spPr bwMode="auto">
            <a:xfrm>
              <a:off x="3866" y="1728"/>
              <a:ext cx="10" cy="1"/>
            </a:xfrm>
            <a:prstGeom prst="line">
              <a:avLst/>
            </a:prstGeom>
            <a:noFill/>
            <a:ln w="44450">
              <a:solidFill>
                <a:srgbClr val="000080"/>
              </a:solidFill>
              <a:round/>
              <a:headEnd/>
              <a:tailEnd/>
            </a:ln>
          </p:spPr>
          <p:txBody>
            <a:bodyPr/>
            <a:lstStyle/>
            <a:p>
              <a:endParaRPr lang="en-US"/>
            </a:p>
          </p:txBody>
        </p:sp>
        <p:sp>
          <p:nvSpPr>
            <p:cNvPr id="28727" name="Freeform 253"/>
            <p:cNvSpPr>
              <a:spLocks/>
            </p:cNvSpPr>
            <p:nvPr/>
          </p:nvSpPr>
          <p:spPr bwMode="auto">
            <a:xfrm>
              <a:off x="3876" y="1718"/>
              <a:ext cx="17" cy="10"/>
            </a:xfrm>
            <a:custGeom>
              <a:avLst/>
              <a:gdLst>
                <a:gd name="T0" fmla="*/ 0 w 18"/>
                <a:gd name="T1" fmla="*/ 10 h 10"/>
                <a:gd name="T2" fmla="*/ 9 w 18"/>
                <a:gd name="T3" fmla="*/ 0 h 10"/>
                <a:gd name="T4" fmla="*/ 15 w 18"/>
                <a:gd name="T5" fmla="*/ 0 h 10"/>
                <a:gd name="T6" fmla="*/ 0 60000 65536"/>
                <a:gd name="T7" fmla="*/ 0 60000 65536"/>
                <a:gd name="T8" fmla="*/ 0 60000 65536"/>
                <a:gd name="T9" fmla="*/ 0 w 18"/>
                <a:gd name="T10" fmla="*/ 0 h 10"/>
                <a:gd name="T11" fmla="*/ 18 w 18"/>
                <a:gd name="T12" fmla="*/ 10 h 10"/>
              </a:gdLst>
              <a:ahLst/>
              <a:cxnLst>
                <a:cxn ang="T6">
                  <a:pos x="T0" y="T1"/>
                </a:cxn>
                <a:cxn ang="T7">
                  <a:pos x="T2" y="T3"/>
                </a:cxn>
                <a:cxn ang="T8">
                  <a:pos x="T4" y="T5"/>
                </a:cxn>
              </a:cxnLst>
              <a:rect l="T9" t="T10" r="T11" b="T12"/>
              <a:pathLst>
                <a:path w="18" h="10">
                  <a:moveTo>
                    <a:pt x="0" y="10"/>
                  </a:moveTo>
                  <a:lnTo>
                    <a:pt x="9" y="0"/>
                  </a:lnTo>
                  <a:lnTo>
                    <a:pt x="18" y="0"/>
                  </a:lnTo>
                </a:path>
              </a:pathLst>
            </a:custGeom>
            <a:noFill/>
            <a:ln w="44450">
              <a:solidFill>
                <a:srgbClr val="000080"/>
              </a:solidFill>
              <a:prstDash val="solid"/>
              <a:round/>
              <a:headEnd/>
              <a:tailEnd/>
            </a:ln>
          </p:spPr>
          <p:txBody>
            <a:bodyPr/>
            <a:lstStyle/>
            <a:p>
              <a:endParaRPr lang="en-US"/>
            </a:p>
          </p:txBody>
        </p:sp>
        <p:sp>
          <p:nvSpPr>
            <p:cNvPr id="28728" name="Line 254"/>
            <p:cNvSpPr>
              <a:spLocks noChangeShapeType="1"/>
            </p:cNvSpPr>
            <p:nvPr/>
          </p:nvSpPr>
          <p:spPr bwMode="auto">
            <a:xfrm>
              <a:off x="3893" y="1718"/>
              <a:ext cx="9" cy="1"/>
            </a:xfrm>
            <a:prstGeom prst="line">
              <a:avLst/>
            </a:prstGeom>
            <a:noFill/>
            <a:ln w="44450">
              <a:solidFill>
                <a:srgbClr val="000080"/>
              </a:solidFill>
              <a:round/>
              <a:headEnd/>
              <a:tailEnd/>
            </a:ln>
          </p:spPr>
          <p:txBody>
            <a:bodyPr/>
            <a:lstStyle/>
            <a:p>
              <a:endParaRPr lang="en-US"/>
            </a:p>
          </p:txBody>
        </p:sp>
        <p:sp>
          <p:nvSpPr>
            <p:cNvPr id="28729" name="Line 255"/>
            <p:cNvSpPr>
              <a:spLocks noChangeShapeType="1"/>
            </p:cNvSpPr>
            <p:nvPr/>
          </p:nvSpPr>
          <p:spPr bwMode="auto">
            <a:xfrm>
              <a:off x="3902" y="1718"/>
              <a:ext cx="10" cy="1"/>
            </a:xfrm>
            <a:prstGeom prst="line">
              <a:avLst/>
            </a:prstGeom>
            <a:noFill/>
            <a:ln w="44450">
              <a:solidFill>
                <a:srgbClr val="000080"/>
              </a:solidFill>
              <a:round/>
              <a:headEnd/>
              <a:tailEnd/>
            </a:ln>
          </p:spPr>
          <p:txBody>
            <a:bodyPr/>
            <a:lstStyle/>
            <a:p>
              <a:endParaRPr lang="en-US"/>
            </a:p>
          </p:txBody>
        </p:sp>
        <p:sp>
          <p:nvSpPr>
            <p:cNvPr id="28730" name="Freeform 256"/>
            <p:cNvSpPr>
              <a:spLocks/>
            </p:cNvSpPr>
            <p:nvPr/>
          </p:nvSpPr>
          <p:spPr bwMode="auto">
            <a:xfrm>
              <a:off x="3912" y="1709"/>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731" name="Line 257"/>
            <p:cNvSpPr>
              <a:spLocks noChangeShapeType="1"/>
            </p:cNvSpPr>
            <p:nvPr/>
          </p:nvSpPr>
          <p:spPr bwMode="auto">
            <a:xfrm>
              <a:off x="3921" y="1709"/>
              <a:ext cx="8" cy="1"/>
            </a:xfrm>
            <a:prstGeom prst="line">
              <a:avLst/>
            </a:prstGeom>
            <a:noFill/>
            <a:ln w="44450">
              <a:solidFill>
                <a:srgbClr val="000080"/>
              </a:solidFill>
              <a:round/>
              <a:headEnd/>
              <a:tailEnd/>
            </a:ln>
          </p:spPr>
          <p:txBody>
            <a:bodyPr/>
            <a:lstStyle/>
            <a:p>
              <a:endParaRPr lang="en-US"/>
            </a:p>
          </p:txBody>
        </p:sp>
        <p:sp>
          <p:nvSpPr>
            <p:cNvPr id="28732" name="Line 258"/>
            <p:cNvSpPr>
              <a:spLocks noChangeShapeType="1"/>
            </p:cNvSpPr>
            <p:nvPr/>
          </p:nvSpPr>
          <p:spPr bwMode="auto">
            <a:xfrm>
              <a:off x="3929" y="1709"/>
              <a:ext cx="9" cy="1"/>
            </a:xfrm>
            <a:prstGeom prst="line">
              <a:avLst/>
            </a:prstGeom>
            <a:noFill/>
            <a:ln w="44450">
              <a:solidFill>
                <a:srgbClr val="000080"/>
              </a:solidFill>
              <a:round/>
              <a:headEnd/>
              <a:tailEnd/>
            </a:ln>
          </p:spPr>
          <p:txBody>
            <a:bodyPr/>
            <a:lstStyle/>
            <a:p>
              <a:endParaRPr lang="en-US"/>
            </a:p>
          </p:txBody>
        </p:sp>
        <p:sp>
          <p:nvSpPr>
            <p:cNvPr id="28733" name="Line 259"/>
            <p:cNvSpPr>
              <a:spLocks noChangeShapeType="1"/>
            </p:cNvSpPr>
            <p:nvPr/>
          </p:nvSpPr>
          <p:spPr bwMode="auto">
            <a:xfrm>
              <a:off x="3938" y="1709"/>
              <a:ext cx="10" cy="1"/>
            </a:xfrm>
            <a:prstGeom prst="line">
              <a:avLst/>
            </a:prstGeom>
            <a:noFill/>
            <a:ln w="44450">
              <a:solidFill>
                <a:srgbClr val="000080"/>
              </a:solidFill>
              <a:round/>
              <a:headEnd/>
              <a:tailEnd/>
            </a:ln>
          </p:spPr>
          <p:txBody>
            <a:bodyPr/>
            <a:lstStyle/>
            <a:p>
              <a:endParaRPr lang="en-US"/>
            </a:p>
          </p:txBody>
        </p:sp>
        <p:sp>
          <p:nvSpPr>
            <p:cNvPr id="28734" name="Freeform 260"/>
            <p:cNvSpPr>
              <a:spLocks/>
            </p:cNvSpPr>
            <p:nvPr/>
          </p:nvSpPr>
          <p:spPr bwMode="auto">
            <a:xfrm>
              <a:off x="3948" y="1700"/>
              <a:ext cx="17" cy="9"/>
            </a:xfrm>
            <a:custGeom>
              <a:avLst/>
              <a:gdLst>
                <a:gd name="T0" fmla="*/ 0 w 18"/>
                <a:gd name="T1" fmla="*/ 9 h 9"/>
                <a:gd name="T2" fmla="*/ 9 w 18"/>
                <a:gd name="T3" fmla="*/ 0 h 9"/>
                <a:gd name="T4" fmla="*/ 15 w 18"/>
                <a:gd name="T5" fmla="*/ 0 h 9"/>
                <a:gd name="T6" fmla="*/ 0 60000 65536"/>
                <a:gd name="T7" fmla="*/ 0 60000 65536"/>
                <a:gd name="T8" fmla="*/ 0 60000 65536"/>
                <a:gd name="T9" fmla="*/ 0 w 18"/>
                <a:gd name="T10" fmla="*/ 0 h 9"/>
                <a:gd name="T11" fmla="*/ 18 w 18"/>
                <a:gd name="T12" fmla="*/ 9 h 9"/>
              </a:gdLst>
              <a:ahLst/>
              <a:cxnLst>
                <a:cxn ang="T6">
                  <a:pos x="T0" y="T1"/>
                </a:cxn>
                <a:cxn ang="T7">
                  <a:pos x="T2" y="T3"/>
                </a:cxn>
                <a:cxn ang="T8">
                  <a:pos x="T4" y="T5"/>
                </a:cxn>
              </a:cxnLst>
              <a:rect l="T9" t="T10" r="T11" b="T12"/>
              <a:pathLst>
                <a:path w="18" h="9">
                  <a:moveTo>
                    <a:pt x="0" y="9"/>
                  </a:moveTo>
                  <a:lnTo>
                    <a:pt x="9" y="0"/>
                  </a:lnTo>
                  <a:lnTo>
                    <a:pt x="18" y="0"/>
                  </a:lnTo>
                </a:path>
              </a:pathLst>
            </a:custGeom>
            <a:noFill/>
            <a:ln w="44450">
              <a:solidFill>
                <a:srgbClr val="000080"/>
              </a:solidFill>
              <a:prstDash val="solid"/>
              <a:round/>
              <a:headEnd/>
              <a:tailEnd/>
            </a:ln>
          </p:spPr>
          <p:txBody>
            <a:bodyPr/>
            <a:lstStyle/>
            <a:p>
              <a:endParaRPr lang="en-US"/>
            </a:p>
          </p:txBody>
        </p:sp>
        <p:sp>
          <p:nvSpPr>
            <p:cNvPr id="28735" name="Line 261"/>
            <p:cNvSpPr>
              <a:spLocks noChangeShapeType="1"/>
            </p:cNvSpPr>
            <p:nvPr/>
          </p:nvSpPr>
          <p:spPr bwMode="auto">
            <a:xfrm>
              <a:off x="3965" y="1700"/>
              <a:ext cx="9" cy="1"/>
            </a:xfrm>
            <a:prstGeom prst="line">
              <a:avLst/>
            </a:prstGeom>
            <a:noFill/>
            <a:ln w="44450">
              <a:solidFill>
                <a:srgbClr val="000080"/>
              </a:solidFill>
              <a:round/>
              <a:headEnd/>
              <a:tailEnd/>
            </a:ln>
          </p:spPr>
          <p:txBody>
            <a:bodyPr/>
            <a:lstStyle/>
            <a:p>
              <a:endParaRPr lang="en-US"/>
            </a:p>
          </p:txBody>
        </p:sp>
        <p:sp>
          <p:nvSpPr>
            <p:cNvPr id="28736" name="Line 262"/>
            <p:cNvSpPr>
              <a:spLocks noChangeShapeType="1"/>
            </p:cNvSpPr>
            <p:nvPr/>
          </p:nvSpPr>
          <p:spPr bwMode="auto">
            <a:xfrm>
              <a:off x="3974" y="1700"/>
              <a:ext cx="9" cy="1"/>
            </a:xfrm>
            <a:prstGeom prst="line">
              <a:avLst/>
            </a:prstGeom>
            <a:noFill/>
            <a:ln w="44450">
              <a:solidFill>
                <a:srgbClr val="000080"/>
              </a:solidFill>
              <a:round/>
              <a:headEnd/>
              <a:tailEnd/>
            </a:ln>
          </p:spPr>
          <p:txBody>
            <a:bodyPr/>
            <a:lstStyle/>
            <a:p>
              <a:endParaRPr lang="en-US"/>
            </a:p>
          </p:txBody>
        </p:sp>
        <p:sp>
          <p:nvSpPr>
            <p:cNvPr id="28737" name="Freeform 263"/>
            <p:cNvSpPr>
              <a:spLocks/>
            </p:cNvSpPr>
            <p:nvPr/>
          </p:nvSpPr>
          <p:spPr bwMode="auto">
            <a:xfrm>
              <a:off x="3983" y="1691"/>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738" name="Line 264"/>
            <p:cNvSpPr>
              <a:spLocks noChangeShapeType="1"/>
            </p:cNvSpPr>
            <p:nvPr/>
          </p:nvSpPr>
          <p:spPr bwMode="auto">
            <a:xfrm>
              <a:off x="3992" y="1691"/>
              <a:ext cx="9" cy="1"/>
            </a:xfrm>
            <a:prstGeom prst="line">
              <a:avLst/>
            </a:prstGeom>
            <a:noFill/>
            <a:ln w="44450">
              <a:solidFill>
                <a:srgbClr val="000080"/>
              </a:solidFill>
              <a:round/>
              <a:headEnd/>
              <a:tailEnd/>
            </a:ln>
          </p:spPr>
          <p:txBody>
            <a:bodyPr/>
            <a:lstStyle/>
            <a:p>
              <a:endParaRPr lang="en-US"/>
            </a:p>
          </p:txBody>
        </p:sp>
        <p:sp>
          <p:nvSpPr>
            <p:cNvPr id="28739" name="Line 265"/>
            <p:cNvSpPr>
              <a:spLocks noChangeShapeType="1"/>
            </p:cNvSpPr>
            <p:nvPr/>
          </p:nvSpPr>
          <p:spPr bwMode="auto">
            <a:xfrm>
              <a:off x="4001" y="1691"/>
              <a:ext cx="9" cy="1"/>
            </a:xfrm>
            <a:prstGeom prst="line">
              <a:avLst/>
            </a:prstGeom>
            <a:noFill/>
            <a:ln w="44450">
              <a:solidFill>
                <a:srgbClr val="000080"/>
              </a:solidFill>
              <a:round/>
              <a:headEnd/>
              <a:tailEnd/>
            </a:ln>
          </p:spPr>
          <p:txBody>
            <a:bodyPr/>
            <a:lstStyle/>
            <a:p>
              <a:endParaRPr lang="en-US"/>
            </a:p>
          </p:txBody>
        </p:sp>
        <p:sp>
          <p:nvSpPr>
            <p:cNvPr id="28740" name="Freeform 266"/>
            <p:cNvSpPr>
              <a:spLocks/>
            </p:cNvSpPr>
            <p:nvPr/>
          </p:nvSpPr>
          <p:spPr bwMode="auto">
            <a:xfrm>
              <a:off x="4010" y="1681"/>
              <a:ext cx="9" cy="10"/>
            </a:xfrm>
            <a:custGeom>
              <a:avLst/>
              <a:gdLst>
                <a:gd name="T0" fmla="*/ 0 w 10"/>
                <a:gd name="T1" fmla="*/ 10 h 10"/>
                <a:gd name="T2" fmla="*/ 0 w 10"/>
                <a:gd name="T3" fmla="*/ 0 h 10"/>
                <a:gd name="T4" fmla="*/ 7 w 10"/>
                <a:gd name="T5" fmla="*/ 0 h 10"/>
                <a:gd name="T6" fmla="*/ 0 60000 65536"/>
                <a:gd name="T7" fmla="*/ 0 60000 65536"/>
                <a:gd name="T8" fmla="*/ 0 60000 65536"/>
                <a:gd name="T9" fmla="*/ 0 w 10"/>
                <a:gd name="T10" fmla="*/ 0 h 10"/>
                <a:gd name="T11" fmla="*/ 10 w 10"/>
                <a:gd name="T12" fmla="*/ 10 h 10"/>
              </a:gdLst>
              <a:ahLst/>
              <a:cxnLst>
                <a:cxn ang="T6">
                  <a:pos x="T0" y="T1"/>
                </a:cxn>
                <a:cxn ang="T7">
                  <a:pos x="T2" y="T3"/>
                </a:cxn>
                <a:cxn ang="T8">
                  <a:pos x="T4" y="T5"/>
                </a:cxn>
              </a:cxnLst>
              <a:rect l="T9" t="T10" r="T11" b="T12"/>
              <a:pathLst>
                <a:path w="10" h="10">
                  <a:moveTo>
                    <a:pt x="0" y="10"/>
                  </a:moveTo>
                  <a:lnTo>
                    <a:pt x="0" y="0"/>
                  </a:lnTo>
                  <a:lnTo>
                    <a:pt x="10" y="0"/>
                  </a:lnTo>
                </a:path>
              </a:pathLst>
            </a:custGeom>
            <a:noFill/>
            <a:ln w="44450">
              <a:solidFill>
                <a:srgbClr val="000080"/>
              </a:solidFill>
              <a:prstDash val="solid"/>
              <a:round/>
              <a:headEnd/>
              <a:tailEnd/>
            </a:ln>
          </p:spPr>
          <p:txBody>
            <a:bodyPr/>
            <a:lstStyle/>
            <a:p>
              <a:endParaRPr lang="en-US"/>
            </a:p>
          </p:txBody>
        </p:sp>
        <p:sp>
          <p:nvSpPr>
            <p:cNvPr id="28741" name="Line 267"/>
            <p:cNvSpPr>
              <a:spLocks noChangeShapeType="1"/>
            </p:cNvSpPr>
            <p:nvPr/>
          </p:nvSpPr>
          <p:spPr bwMode="auto">
            <a:xfrm>
              <a:off x="4019" y="1681"/>
              <a:ext cx="9" cy="1"/>
            </a:xfrm>
            <a:prstGeom prst="line">
              <a:avLst/>
            </a:prstGeom>
            <a:noFill/>
            <a:ln w="44450">
              <a:solidFill>
                <a:srgbClr val="000080"/>
              </a:solidFill>
              <a:round/>
              <a:headEnd/>
              <a:tailEnd/>
            </a:ln>
          </p:spPr>
          <p:txBody>
            <a:bodyPr/>
            <a:lstStyle/>
            <a:p>
              <a:endParaRPr lang="en-US"/>
            </a:p>
          </p:txBody>
        </p:sp>
        <p:sp>
          <p:nvSpPr>
            <p:cNvPr id="28742" name="Line 268"/>
            <p:cNvSpPr>
              <a:spLocks noChangeShapeType="1"/>
            </p:cNvSpPr>
            <p:nvPr/>
          </p:nvSpPr>
          <p:spPr bwMode="auto">
            <a:xfrm>
              <a:off x="4028" y="1681"/>
              <a:ext cx="17" cy="1"/>
            </a:xfrm>
            <a:prstGeom prst="line">
              <a:avLst/>
            </a:prstGeom>
            <a:noFill/>
            <a:ln w="44450">
              <a:solidFill>
                <a:srgbClr val="000080"/>
              </a:solidFill>
              <a:round/>
              <a:headEnd/>
              <a:tailEnd/>
            </a:ln>
          </p:spPr>
          <p:txBody>
            <a:bodyPr/>
            <a:lstStyle/>
            <a:p>
              <a:endParaRPr lang="en-US"/>
            </a:p>
          </p:txBody>
        </p:sp>
        <p:sp>
          <p:nvSpPr>
            <p:cNvPr id="28743" name="Freeform 269"/>
            <p:cNvSpPr>
              <a:spLocks/>
            </p:cNvSpPr>
            <p:nvPr/>
          </p:nvSpPr>
          <p:spPr bwMode="auto">
            <a:xfrm>
              <a:off x="4045" y="1672"/>
              <a:ext cx="10" cy="9"/>
            </a:xfrm>
            <a:custGeom>
              <a:avLst/>
              <a:gdLst>
                <a:gd name="T0" fmla="*/ 0 w 10"/>
                <a:gd name="T1" fmla="*/ 9 h 9"/>
                <a:gd name="T2" fmla="*/ 10 w 10"/>
                <a:gd name="T3" fmla="*/ 0 h 9"/>
                <a:gd name="T4" fmla="*/ 10 w 10"/>
                <a:gd name="T5" fmla="*/ 0 h 9"/>
                <a:gd name="T6" fmla="*/ 0 60000 65536"/>
                <a:gd name="T7" fmla="*/ 0 60000 65536"/>
                <a:gd name="T8" fmla="*/ 0 60000 65536"/>
                <a:gd name="T9" fmla="*/ 0 w 10"/>
                <a:gd name="T10" fmla="*/ 0 h 9"/>
                <a:gd name="T11" fmla="*/ 10 w 10"/>
                <a:gd name="T12" fmla="*/ 9 h 9"/>
              </a:gdLst>
              <a:ahLst/>
              <a:cxnLst>
                <a:cxn ang="T6">
                  <a:pos x="T0" y="T1"/>
                </a:cxn>
                <a:cxn ang="T7">
                  <a:pos x="T2" y="T3"/>
                </a:cxn>
                <a:cxn ang="T8">
                  <a:pos x="T4" y="T5"/>
                </a:cxn>
              </a:cxnLst>
              <a:rect l="T9" t="T10" r="T11" b="T12"/>
              <a:pathLst>
                <a:path w="10" h="9">
                  <a:moveTo>
                    <a:pt x="0" y="9"/>
                  </a:moveTo>
                  <a:lnTo>
                    <a:pt x="10" y="0"/>
                  </a:lnTo>
                </a:path>
              </a:pathLst>
            </a:custGeom>
            <a:noFill/>
            <a:ln w="44450">
              <a:solidFill>
                <a:srgbClr val="000080"/>
              </a:solidFill>
              <a:prstDash val="solid"/>
              <a:round/>
              <a:headEnd/>
              <a:tailEnd/>
            </a:ln>
          </p:spPr>
          <p:txBody>
            <a:bodyPr/>
            <a:lstStyle/>
            <a:p>
              <a:endParaRPr lang="en-US"/>
            </a:p>
          </p:txBody>
        </p:sp>
        <p:sp>
          <p:nvSpPr>
            <p:cNvPr id="28744" name="Line 270"/>
            <p:cNvSpPr>
              <a:spLocks noChangeShapeType="1"/>
            </p:cNvSpPr>
            <p:nvPr/>
          </p:nvSpPr>
          <p:spPr bwMode="auto">
            <a:xfrm>
              <a:off x="4055" y="1672"/>
              <a:ext cx="9" cy="1"/>
            </a:xfrm>
            <a:prstGeom prst="line">
              <a:avLst/>
            </a:prstGeom>
            <a:noFill/>
            <a:ln w="44450">
              <a:solidFill>
                <a:srgbClr val="000080"/>
              </a:solidFill>
              <a:round/>
              <a:headEnd/>
              <a:tailEnd/>
            </a:ln>
          </p:spPr>
          <p:txBody>
            <a:bodyPr/>
            <a:lstStyle/>
            <a:p>
              <a:endParaRPr lang="en-US"/>
            </a:p>
          </p:txBody>
        </p:sp>
        <p:sp>
          <p:nvSpPr>
            <p:cNvPr id="28745" name="Line 271"/>
            <p:cNvSpPr>
              <a:spLocks noChangeShapeType="1"/>
            </p:cNvSpPr>
            <p:nvPr/>
          </p:nvSpPr>
          <p:spPr bwMode="auto">
            <a:xfrm>
              <a:off x="4064" y="1672"/>
              <a:ext cx="9" cy="1"/>
            </a:xfrm>
            <a:prstGeom prst="line">
              <a:avLst/>
            </a:prstGeom>
            <a:noFill/>
            <a:ln w="44450">
              <a:solidFill>
                <a:srgbClr val="000080"/>
              </a:solidFill>
              <a:round/>
              <a:headEnd/>
              <a:tailEnd/>
            </a:ln>
          </p:spPr>
          <p:txBody>
            <a:bodyPr/>
            <a:lstStyle/>
            <a:p>
              <a:endParaRPr lang="en-US"/>
            </a:p>
          </p:txBody>
        </p:sp>
        <p:sp>
          <p:nvSpPr>
            <p:cNvPr id="28746" name="Line 272"/>
            <p:cNvSpPr>
              <a:spLocks noChangeShapeType="1"/>
            </p:cNvSpPr>
            <p:nvPr/>
          </p:nvSpPr>
          <p:spPr bwMode="auto">
            <a:xfrm>
              <a:off x="4073" y="1672"/>
              <a:ext cx="8" cy="1"/>
            </a:xfrm>
            <a:prstGeom prst="line">
              <a:avLst/>
            </a:prstGeom>
            <a:noFill/>
            <a:ln w="44450">
              <a:solidFill>
                <a:srgbClr val="000080"/>
              </a:solidFill>
              <a:round/>
              <a:headEnd/>
              <a:tailEnd/>
            </a:ln>
          </p:spPr>
          <p:txBody>
            <a:bodyPr/>
            <a:lstStyle/>
            <a:p>
              <a:endParaRPr lang="en-US"/>
            </a:p>
          </p:txBody>
        </p:sp>
        <p:sp>
          <p:nvSpPr>
            <p:cNvPr id="28747" name="Freeform 273"/>
            <p:cNvSpPr>
              <a:spLocks/>
            </p:cNvSpPr>
            <p:nvPr/>
          </p:nvSpPr>
          <p:spPr bwMode="auto">
            <a:xfrm>
              <a:off x="4081" y="1663"/>
              <a:ext cx="10" cy="9"/>
            </a:xfrm>
            <a:custGeom>
              <a:avLst/>
              <a:gdLst>
                <a:gd name="T0" fmla="*/ 0 w 10"/>
                <a:gd name="T1" fmla="*/ 9 h 9"/>
                <a:gd name="T2" fmla="*/ 0 w 10"/>
                <a:gd name="T3" fmla="*/ 0 h 9"/>
                <a:gd name="T4" fmla="*/ 10 w 10"/>
                <a:gd name="T5" fmla="*/ 0 h 9"/>
                <a:gd name="T6" fmla="*/ 0 60000 65536"/>
                <a:gd name="T7" fmla="*/ 0 60000 65536"/>
                <a:gd name="T8" fmla="*/ 0 60000 65536"/>
                <a:gd name="T9" fmla="*/ 0 w 10"/>
                <a:gd name="T10" fmla="*/ 0 h 9"/>
                <a:gd name="T11" fmla="*/ 10 w 10"/>
                <a:gd name="T12" fmla="*/ 9 h 9"/>
              </a:gdLst>
              <a:ahLst/>
              <a:cxnLst>
                <a:cxn ang="T6">
                  <a:pos x="T0" y="T1"/>
                </a:cxn>
                <a:cxn ang="T7">
                  <a:pos x="T2" y="T3"/>
                </a:cxn>
                <a:cxn ang="T8">
                  <a:pos x="T4" y="T5"/>
                </a:cxn>
              </a:cxnLst>
              <a:rect l="T9" t="T10" r="T11" b="T12"/>
              <a:pathLst>
                <a:path w="10" h="9">
                  <a:moveTo>
                    <a:pt x="0" y="9"/>
                  </a:moveTo>
                  <a:lnTo>
                    <a:pt x="0" y="0"/>
                  </a:lnTo>
                  <a:lnTo>
                    <a:pt x="10" y="0"/>
                  </a:lnTo>
                </a:path>
              </a:pathLst>
            </a:custGeom>
            <a:noFill/>
            <a:ln w="44450">
              <a:solidFill>
                <a:srgbClr val="000080"/>
              </a:solidFill>
              <a:prstDash val="solid"/>
              <a:round/>
              <a:headEnd/>
              <a:tailEnd/>
            </a:ln>
          </p:spPr>
          <p:txBody>
            <a:bodyPr/>
            <a:lstStyle/>
            <a:p>
              <a:endParaRPr lang="en-US"/>
            </a:p>
          </p:txBody>
        </p:sp>
        <p:sp>
          <p:nvSpPr>
            <p:cNvPr id="28748" name="Line 274"/>
            <p:cNvSpPr>
              <a:spLocks noChangeShapeType="1"/>
            </p:cNvSpPr>
            <p:nvPr/>
          </p:nvSpPr>
          <p:spPr bwMode="auto">
            <a:xfrm>
              <a:off x="4091" y="1663"/>
              <a:ext cx="9" cy="1"/>
            </a:xfrm>
            <a:prstGeom prst="line">
              <a:avLst/>
            </a:prstGeom>
            <a:noFill/>
            <a:ln w="44450">
              <a:solidFill>
                <a:srgbClr val="000080"/>
              </a:solidFill>
              <a:round/>
              <a:headEnd/>
              <a:tailEnd/>
            </a:ln>
          </p:spPr>
          <p:txBody>
            <a:bodyPr/>
            <a:lstStyle/>
            <a:p>
              <a:endParaRPr lang="en-US"/>
            </a:p>
          </p:txBody>
        </p:sp>
        <p:sp>
          <p:nvSpPr>
            <p:cNvPr id="28749" name="Line 275"/>
            <p:cNvSpPr>
              <a:spLocks noChangeShapeType="1"/>
            </p:cNvSpPr>
            <p:nvPr/>
          </p:nvSpPr>
          <p:spPr bwMode="auto">
            <a:xfrm>
              <a:off x="4100" y="1663"/>
              <a:ext cx="8" cy="1"/>
            </a:xfrm>
            <a:prstGeom prst="line">
              <a:avLst/>
            </a:prstGeom>
            <a:noFill/>
            <a:ln w="44450">
              <a:solidFill>
                <a:srgbClr val="000080"/>
              </a:solidFill>
              <a:round/>
              <a:headEnd/>
              <a:tailEnd/>
            </a:ln>
          </p:spPr>
          <p:txBody>
            <a:bodyPr/>
            <a:lstStyle/>
            <a:p>
              <a:endParaRPr lang="en-US"/>
            </a:p>
          </p:txBody>
        </p:sp>
        <p:sp>
          <p:nvSpPr>
            <p:cNvPr id="28750" name="Freeform 276"/>
            <p:cNvSpPr>
              <a:spLocks/>
            </p:cNvSpPr>
            <p:nvPr/>
          </p:nvSpPr>
          <p:spPr bwMode="auto">
            <a:xfrm>
              <a:off x="4108" y="1654"/>
              <a:ext cx="19" cy="9"/>
            </a:xfrm>
            <a:custGeom>
              <a:avLst/>
              <a:gdLst>
                <a:gd name="T0" fmla="*/ 0 w 19"/>
                <a:gd name="T1" fmla="*/ 9 h 9"/>
                <a:gd name="T2" fmla="*/ 9 w 19"/>
                <a:gd name="T3" fmla="*/ 0 h 9"/>
                <a:gd name="T4" fmla="*/ 19 w 19"/>
                <a:gd name="T5" fmla="*/ 0 h 9"/>
                <a:gd name="T6" fmla="*/ 0 60000 65536"/>
                <a:gd name="T7" fmla="*/ 0 60000 65536"/>
                <a:gd name="T8" fmla="*/ 0 60000 65536"/>
                <a:gd name="T9" fmla="*/ 0 w 19"/>
                <a:gd name="T10" fmla="*/ 0 h 9"/>
                <a:gd name="T11" fmla="*/ 19 w 19"/>
                <a:gd name="T12" fmla="*/ 9 h 9"/>
              </a:gdLst>
              <a:ahLst/>
              <a:cxnLst>
                <a:cxn ang="T6">
                  <a:pos x="T0" y="T1"/>
                </a:cxn>
                <a:cxn ang="T7">
                  <a:pos x="T2" y="T3"/>
                </a:cxn>
                <a:cxn ang="T8">
                  <a:pos x="T4" y="T5"/>
                </a:cxn>
              </a:cxnLst>
              <a:rect l="T9" t="T10" r="T11" b="T12"/>
              <a:pathLst>
                <a:path w="19" h="9">
                  <a:moveTo>
                    <a:pt x="0" y="9"/>
                  </a:moveTo>
                  <a:lnTo>
                    <a:pt x="9" y="0"/>
                  </a:lnTo>
                  <a:lnTo>
                    <a:pt x="19" y="0"/>
                  </a:lnTo>
                </a:path>
              </a:pathLst>
            </a:custGeom>
            <a:noFill/>
            <a:ln w="44450">
              <a:solidFill>
                <a:srgbClr val="000080"/>
              </a:solidFill>
              <a:prstDash val="solid"/>
              <a:round/>
              <a:headEnd/>
              <a:tailEnd/>
            </a:ln>
          </p:spPr>
          <p:txBody>
            <a:bodyPr/>
            <a:lstStyle/>
            <a:p>
              <a:endParaRPr lang="en-US"/>
            </a:p>
          </p:txBody>
        </p:sp>
        <p:sp>
          <p:nvSpPr>
            <p:cNvPr id="28751" name="Line 277"/>
            <p:cNvSpPr>
              <a:spLocks noChangeShapeType="1"/>
            </p:cNvSpPr>
            <p:nvPr/>
          </p:nvSpPr>
          <p:spPr bwMode="auto">
            <a:xfrm>
              <a:off x="4127" y="1654"/>
              <a:ext cx="8" cy="1"/>
            </a:xfrm>
            <a:prstGeom prst="line">
              <a:avLst/>
            </a:prstGeom>
            <a:noFill/>
            <a:ln w="44450">
              <a:solidFill>
                <a:srgbClr val="000080"/>
              </a:solidFill>
              <a:round/>
              <a:headEnd/>
              <a:tailEnd/>
            </a:ln>
          </p:spPr>
          <p:txBody>
            <a:bodyPr/>
            <a:lstStyle/>
            <a:p>
              <a:endParaRPr lang="en-US"/>
            </a:p>
          </p:txBody>
        </p:sp>
        <p:sp>
          <p:nvSpPr>
            <p:cNvPr id="28752" name="Line 278"/>
            <p:cNvSpPr>
              <a:spLocks noChangeShapeType="1"/>
            </p:cNvSpPr>
            <p:nvPr/>
          </p:nvSpPr>
          <p:spPr bwMode="auto">
            <a:xfrm>
              <a:off x="4135" y="1654"/>
              <a:ext cx="9" cy="1"/>
            </a:xfrm>
            <a:prstGeom prst="line">
              <a:avLst/>
            </a:prstGeom>
            <a:noFill/>
            <a:ln w="44450">
              <a:solidFill>
                <a:srgbClr val="000080"/>
              </a:solidFill>
              <a:round/>
              <a:headEnd/>
              <a:tailEnd/>
            </a:ln>
          </p:spPr>
          <p:txBody>
            <a:bodyPr/>
            <a:lstStyle/>
            <a:p>
              <a:endParaRPr lang="en-US"/>
            </a:p>
          </p:txBody>
        </p:sp>
        <p:sp>
          <p:nvSpPr>
            <p:cNvPr id="28753" name="Line 279"/>
            <p:cNvSpPr>
              <a:spLocks noChangeShapeType="1"/>
            </p:cNvSpPr>
            <p:nvPr/>
          </p:nvSpPr>
          <p:spPr bwMode="auto">
            <a:xfrm>
              <a:off x="4144" y="1654"/>
              <a:ext cx="9" cy="1"/>
            </a:xfrm>
            <a:prstGeom prst="line">
              <a:avLst/>
            </a:prstGeom>
            <a:noFill/>
            <a:ln w="44450">
              <a:solidFill>
                <a:srgbClr val="000080"/>
              </a:solidFill>
              <a:round/>
              <a:headEnd/>
              <a:tailEnd/>
            </a:ln>
          </p:spPr>
          <p:txBody>
            <a:bodyPr/>
            <a:lstStyle/>
            <a:p>
              <a:endParaRPr lang="en-US"/>
            </a:p>
          </p:txBody>
        </p:sp>
        <p:sp>
          <p:nvSpPr>
            <p:cNvPr id="28754" name="Freeform 280"/>
            <p:cNvSpPr>
              <a:spLocks/>
            </p:cNvSpPr>
            <p:nvPr/>
          </p:nvSpPr>
          <p:spPr bwMode="auto">
            <a:xfrm>
              <a:off x="4153" y="1644"/>
              <a:ext cx="10" cy="10"/>
            </a:xfrm>
            <a:custGeom>
              <a:avLst/>
              <a:gdLst>
                <a:gd name="T0" fmla="*/ 0 w 10"/>
                <a:gd name="T1" fmla="*/ 10 h 10"/>
                <a:gd name="T2" fmla="*/ 0 w 10"/>
                <a:gd name="T3" fmla="*/ 0 h 10"/>
                <a:gd name="T4" fmla="*/ 10 w 10"/>
                <a:gd name="T5" fmla="*/ 0 h 10"/>
                <a:gd name="T6" fmla="*/ 0 60000 65536"/>
                <a:gd name="T7" fmla="*/ 0 60000 65536"/>
                <a:gd name="T8" fmla="*/ 0 60000 65536"/>
                <a:gd name="T9" fmla="*/ 0 w 10"/>
                <a:gd name="T10" fmla="*/ 0 h 10"/>
                <a:gd name="T11" fmla="*/ 10 w 10"/>
                <a:gd name="T12" fmla="*/ 10 h 10"/>
              </a:gdLst>
              <a:ahLst/>
              <a:cxnLst>
                <a:cxn ang="T6">
                  <a:pos x="T0" y="T1"/>
                </a:cxn>
                <a:cxn ang="T7">
                  <a:pos x="T2" y="T3"/>
                </a:cxn>
                <a:cxn ang="T8">
                  <a:pos x="T4" y="T5"/>
                </a:cxn>
              </a:cxnLst>
              <a:rect l="T9" t="T10" r="T11" b="T12"/>
              <a:pathLst>
                <a:path w="10" h="10">
                  <a:moveTo>
                    <a:pt x="0" y="10"/>
                  </a:moveTo>
                  <a:lnTo>
                    <a:pt x="0" y="0"/>
                  </a:lnTo>
                  <a:lnTo>
                    <a:pt x="10" y="0"/>
                  </a:lnTo>
                </a:path>
              </a:pathLst>
            </a:custGeom>
            <a:noFill/>
            <a:ln w="44450">
              <a:solidFill>
                <a:srgbClr val="000080"/>
              </a:solidFill>
              <a:prstDash val="solid"/>
              <a:round/>
              <a:headEnd/>
              <a:tailEnd/>
            </a:ln>
          </p:spPr>
          <p:txBody>
            <a:bodyPr/>
            <a:lstStyle/>
            <a:p>
              <a:endParaRPr lang="en-US"/>
            </a:p>
          </p:txBody>
        </p:sp>
        <p:sp>
          <p:nvSpPr>
            <p:cNvPr id="28755" name="Line 281"/>
            <p:cNvSpPr>
              <a:spLocks noChangeShapeType="1"/>
            </p:cNvSpPr>
            <p:nvPr/>
          </p:nvSpPr>
          <p:spPr bwMode="auto">
            <a:xfrm>
              <a:off x="4163" y="1644"/>
              <a:ext cx="8" cy="1"/>
            </a:xfrm>
            <a:prstGeom prst="line">
              <a:avLst/>
            </a:prstGeom>
            <a:noFill/>
            <a:ln w="44450">
              <a:solidFill>
                <a:srgbClr val="000080"/>
              </a:solidFill>
              <a:round/>
              <a:headEnd/>
              <a:tailEnd/>
            </a:ln>
          </p:spPr>
          <p:txBody>
            <a:bodyPr/>
            <a:lstStyle/>
            <a:p>
              <a:endParaRPr lang="en-US"/>
            </a:p>
          </p:txBody>
        </p:sp>
        <p:sp>
          <p:nvSpPr>
            <p:cNvPr id="28756" name="Line 282"/>
            <p:cNvSpPr>
              <a:spLocks noChangeShapeType="1"/>
            </p:cNvSpPr>
            <p:nvPr/>
          </p:nvSpPr>
          <p:spPr bwMode="auto">
            <a:xfrm>
              <a:off x="4171" y="1644"/>
              <a:ext cx="9" cy="1"/>
            </a:xfrm>
            <a:prstGeom prst="line">
              <a:avLst/>
            </a:prstGeom>
            <a:noFill/>
            <a:ln w="44450">
              <a:solidFill>
                <a:srgbClr val="000080"/>
              </a:solidFill>
              <a:round/>
              <a:headEnd/>
              <a:tailEnd/>
            </a:ln>
          </p:spPr>
          <p:txBody>
            <a:bodyPr/>
            <a:lstStyle/>
            <a:p>
              <a:endParaRPr lang="en-US"/>
            </a:p>
          </p:txBody>
        </p:sp>
        <p:sp>
          <p:nvSpPr>
            <p:cNvPr id="28757" name="Freeform 283"/>
            <p:cNvSpPr>
              <a:spLocks/>
            </p:cNvSpPr>
            <p:nvPr/>
          </p:nvSpPr>
          <p:spPr bwMode="auto">
            <a:xfrm>
              <a:off x="4180" y="1635"/>
              <a:ext cx="18" cy="9"/>
            </a:xfrm>
            <a:custGeom>
              <a:avLst/>
              <a:gdLst>
                <a:gd name="T0" fmla="*/ 0 w 19"/>
                <a:gd name="T1" fmla="*/ 9 h 9"/>
                <a:gd name="T2" fmla="*/ 9 w 19"/>
                <a:gd name="T3" fmla="*/ 0 h 9"/>
                <a:gd name="T4" fmla="*/ 16 w 19"/>
                <a:gd name="T5" fmla="*/ 0 h 9"/>
                <a:gd name="T6" fmla="*/ 0 60000 65536"/>
                <a:gd name="T7" fmla="*/ 0 60000 65536"/>
                <a:gd name="T8" fmla="*/ 0 60000 65536"/>
                <a:gd name="T9" fmla="*/ 0 w 19"/>
                <a:gd name="T10" fmla="*/ 0 h 9"/>
                <a:gd name="T11" fmla="*/ 19 w 19"/>
                <a:gd name="T12" fmla="*/ 9 h 9"/>
              </a:gdLst>
              <a:ahLst/>
              <a:cxnLst>
                <a:cxn ang="T6">
                  <a:pos x="T0" y="T1"/>
                </a:cxn>
                <a:cxn ang="T7">
                  <a:pos x="T2" y="T3"/>
                </a:cxn>
                <a:cxn ang="T8">
                  <a:pos x="T4" y="T5"/>
                </a:cxn>
              </a:cxnLst>
              <a:rect l="T9" t="T10" r="T11" b="T12"/>
              <a:pathLst>
                <a:path w="19" h="9">
                  <a:moveTo>
                    <a:pt x="0" y="9"/>
                  </a:moveTo>
                  <a:lnTo>
                    <a:pt x="9" y="0"/>
                  </a:lnTo>
                  <a:lnTo>
                    <a:pt x="19" y="0"/>
                  </a:lnTo>
                </a:path>
              </a:pathLst>
            </a:custGeom>
            <a:noFill/>
            <a:ln w="44450">
              <a:solidFill>
                <a:srgbClr val="000080"/>
              </a:solidFill>
              <a:prstDash val="solid"/>
              <a:round/>
              <a:headEnd/>
              <a:tailEnd/>
            </a:ln>
          </p:spPr>
          <p:txBody>
            <a:bodyPr/>
            <a:lstStyle/>
            <a:p>
              <a:endParaRPr lang="en-US"/>
            </a:p>
          </p:txBody>
        </p:sp>
        <p:sp>
          <p:nvSpPr>
            <p:cNvPr id="28758" name="Line 284"/>
            <p:cNvSpPr>
              <a:spLocks noChangeShapeType="1"/>
            </p:cNvSpPr>
            <p:nvPr/>
          </p:nvSpPr>
          <p:spPr bwMode="auto">
            <a:xfrm>
              <a:off x="4198" y="1635"/>
              <a:ext cx="9" cy="1"/>
            </a:xfrm>
            <a:prstGeom prst="line">
              <a:avLst/>
            </a:prstGeom>
            <a:noFill/>
            <a:ln w="44450">
              <a:solidFill>
                <a:srgbClr val="000080"/>
              </a:solidFill>
              <a:round/>
              <a:headEnd/>
              <a:tailEnd/>
            </a:ln>
          </p:spPr>
          <p:txBody>
            <a:bodyPr/>
            <a:lstStyle/>
            <a:p>
              <a:endParaRPr lang="en-US"/>
            </a:p>
          </p:txBody>
        </p:sp>
        <p:sp>
          <p:nvSpPr>
            <p:cNvPr id="28759" name="Line 285"/>
            <p:cNvSpPr>
              <a:spLocks noChangeShapeType="1"/>
            </p:cNvSpPr>
            <p:nvPr/>
          </p:nvSpPr>
          <p:spPr bwMode="auto">
            <a:xfrm>
              <a:off x="4207" y="1635"/>
              <a:ext cx="9" cy="1"/>
            </a:xfrm>
            <a:prstGeom prst="line">
              <a:avLst/>
            </a:prstGeom>
            <a:noFill/>
            <a:ln w="44450">
              <a:solidFill>
                <a:srgbClr val="000080"/>
              </a:solidFill>
              <a:round/>
              <a:headEnd/>
              <a:tailEnd/>
            </a:ln>
          </p:spPr>
          <p:txBody>
            <a:bodyPr/>
            <a:lstStyle/>
            <a:p>
              <a:endParaRPr lang="en-US"/>
            </a:p>
          </p:txBody>
        </p:sp>
        <p:sp>
          <p:nvSpPr>
            <p:cNvPr id="28760" name="Freeform 286"/>
            <p:cNvSpPr>
              <a:spLocks/>
            </p:cNvSpPr>
            <p:nvPr/>
          </p:nvSpPr>
          <p:spPr bwMode="auto">
            <a:xfrm>
              <a:off x="4216" y="1626"/>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761" name="Line 287"/>
            <p:cNvSpPr>
              <a:spLocks noChangeShapeType="1"/>
            </p:cNvSpPr>
            <p:nvPr/>
          </p:nvSpPr>
          <p:spPr bwMode="auto">
            <a:xfrm>
              <a:off x="4225" y="1626"/>
              <a:ext cx="9" cy="1"/>
            </a:xfrm>
            <a:prstGeom prst="line">
              <a:avLst/>
            </a:prstGeom>
            <a:noFill/>
            <a:ln w="44450">
              <a:solidFill>
                <a:srgbClr val="000080"/>
              </a:solidFill>
              <a:round/>
              <a:headEnd/>
              <a:tailEnd/>
            </a:ln>
          </p:spPr>
          <p:txBody>
            <a:bodyPr/>
            <a:lstStyle/>
            <a:p>
              <a:endParaRPr lang="en-US"/>
            </a:p>
          </p:txBody>
        </p:sp>
        <p:sp>
          <p:nvSpPr>
            <p:cNvPr id="28762" name="Line 288"/>
            <p:cNvSpPr>
              <a:spLocks noChangeShapeType="1"/>
            </p:cNvSpPr>
            <p:nvPr/>
          </p:nvSpPr>
          <p:spPr bwMode="auto">
            <a:xfrm>
              <a:off x="4234" y="1626"/>
              <a:ext cx="9" cy="1"/>
            </a:xfrm>
            <a:prstGeom prst="line">
              <a:avLst/>
            </a:prstGeom>
            <a:noFill/>
            <a:ln w="44450">
              <a:solidFill>
                <a:srgbClr val="000080"/>
              </a:solidFill>
              <a:round/>
              <a:headEnd/>
              <a:tailEnd/>
            </a:ln>
          </p:spPr>
          <p:txBody>
            <a:bodyPr/>
            <a:lstStyle/>
            <a:p>
              <a:endParaRPr lang="en-US"/>
            </a:p>
          </p:txBody>
        </p:sp>
        <p:sp>
          <p:nvSpPr>
            <p:cNvPr id="28763" name="Line 289"/>
            <p:cNvSpPr>
              <a:spLocks noChangeShapeType="1"/>
            </p:cNvSpPr>
            <p:nvPr/>
          </p:nvSpPr>
          <p:spPr bwMode="auto">
            <a:xfrm>
              <a:off x="4243" y="1626"/>
              <a:ext cx="9" cy="1"/>
            </a:xfrm>
            <a:prstGeom prst="line">
              <a:avLst/>
            </a:prstGeom>
            <a:noFill/>
            <a:ln w="44450">
              <a:solidFill>
                <a:srgbClr val="000080"/>
              </a:solidFill>
              <a:round/>
              <a:headEnd/>
              <a:tailEnd/>
            </a:ln>
          </p:spPr>
          <p:txBody>
            <a:bodyPr/>
            <a:lstStyle/>
            <a:p>
              <a:endParaRPr lang="en-US"/>
            </a:p>
          </p:txBody>
        </p:sp>
        <p:sp>
          <p:nvSpPr>
            <p:cNvPr id="28764" name="Freeform 290"/>
            <p:cNvSpPr>
              <a:spLocks/>
            </p:cNvSpPr>
            <p:nvPr/>
          </p:nvSpPr>
          <p:spPr bwMode="auto">
            <a:xfrm>
              <a:off x="4252" y="1617"/>
              <a:ext cx="8" cy="9"/>
            </a:xfrm>
            <a:custGeom>
              <a:avLst/>
              <a:gdLst>
                <a:gd name="T0" fmla="*/ 0 w 9"/>
                <a:gd name="T1" fmla="*/ 9 h 9"/>
                <a:gd name="T2" fmla="*/ 0 w 9"/>
                <a:gd name="T3" fmla="*/ 0 h 9"/>
                <a:gd name="T4" fmla="*/ 6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765" name="Line 291"/>
            <p:cNvSpPr>
              <a:spLocks noChangeShapeType="1"/>
            </p:cNvSpPr>
            <p:nvPr/>
          </p:nvSpPr>
          <p:spPr bwMode="auto">
            <a:xfrm>
              <a:off x="4260" y="1617"/>
              <a:ext cx="19" cy="1"/>
            </a:xfrm>
            <a:prstGeom prst="line">
              <a:avLst/>
            </a:prstGeom>
            <a:noFill/>
            <a:ln w="44450">
              <a:solidFill>
                <a:srgbClr val="000080"/>
              </a:solidFill>
              <a:round/>
              <a:headEnd/>
              <a:tailEnd/>
            </a:ln>
          </p:spPr>
          <p:txBody>
            <a:bodyPr/>
            <a:lstStyle/>
            <a:p>
              <a:endParaRPr lang="en-US"/>
            </a:p>
          </p:txBody>
        </p:sp>
        <p:sp>
          <p:nvSpPr>
            <p:cNvPr id="28766" name="Line 292"/>
            <p:cNvSpPr>
              <a:spLocks noChangeShapeType="1"/>
            </p:cNvSpPr>
            <p:nvPr/>
          </p:nvSpPr>
          <p:spPr bwMode="auto">
            <a:xfrm>
              <a:off x="4279" y="1617"/>
              <a:ext cx="9" cy="1"/>
            </a:xfrm>
            <a:prstGeom prst="line">
              <a:avLst/>
            </a:prstGeom>
            <a:noFill/>
            <a:ln w="44450">
              <a:solidFill>
                <a:srgbClr val="000080"/>
              </a:solidFill>
              <a:round/>
              <a:headEnd/>
              <a:tailEnd/>
            </a:ln>
          </p:spPr>
          <p:txBody>
            <a:bodyPr/>
            <a:lstStyle/>
            <a:p>
              <a:endParaRPr lang="en-US"/>
            </a:p>
          </p:txBody>
        </p:sp>
        <p:sp>
          <p:nvSpPr>
            <p:cNvPr id="28767" name="Freeform 293"/>
            <p:cNvSpPr>
              <a:spLocks/>
            </p:cNvSpPr>
            <p:nvPr/>
          </p:nvSpPr>
          <p:spPr bwMode="auto">
            <a:xfrm>
              <a:off x="4288" y="1607"/>
              <a:ext cx="8" cy="10"/>
            </a:xfrm>
            <a:custGeom>
              <a:avLst/>
              <a:gdLst>
                <a:gd name="T0" fmla="*/ 0 w 9"/>
                <a:gd name="T1" fmla="*/ 10 h 10"/>
                <a:gd name="T2" fmla="*/ 0 w 9"/>
                <a:gd name="T3" fmla="*/ 0 h 10"/>
                <a:gd name="T4" fmla="*/ 6 w 9"/>
                <a:gd name="T5" fmla="*/ 0 h 10"/>
                <a:gd name="T6" fmla="*/ 0 60000 65536"/>
                <a:gd name="T7" fmla="*/ 0 60000 65536"/>
                <a:gd name="T8" fmla="*/ 0 60000 65536"/>
                <a:gd name="T9" fmla="*/ 0 w 9"/>
                <a:gd name="T10" fmla="*/ 0 h 10"/>
                <a:gd name="T11" fmla="*/ 9 w 9"/>
                <a:gd name="T12" fmla="*/ 10 h 10"/>
              </a:gdLst>
              <a:ahLst/>
              <a:cxnLst>
                <a:cxn ang="T6">
                  <a:pos x="T0" y="T1"/>
                </a:cxn>
                <a:cxn ang="T7">
                  <a:pos x="T2" y="T3"/>
                </a:cxn>
                <a:cxn ang="T8">
                  <a:pos x="T4" y="T5"/>
                </a:cxn>
              </a:cxnLst>
              <a:rect l="T9" t="T10" r="T11" b="T12"/>
              <a:pathLst>
                <a:path w="9" h="10">
                  <a:moveTo>
                    <a:pt x="0" y="10"/>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768" name="Line 294"/>
            <p:cNvSpPr>
              <a:spLocks noChangeShapeType="1"/>
            </p:cNvSpPr>
            <p:nvPr/>
          </p:nvSpPr>
          <p:spPr bwMode="auto">
            <a:xfrm>
              <a:off x="4296" y="1607"/>
              <a:ext cx="10" cy="1"/>
            </a:xfrm>
            <a:prstGeom prst="line">
              <a:avLst/>
            </a:prstGeom>
            <a:noFill/>
            <a:ln w="44450">
              <a:solidFill>
                <a:srgbClr val="000080"/>
              </a:solidFill>
              <a:round/>
              <a:headEnd/>
              <a:tailEnd/>
            </a:ln>
          </p:spPr>
          <p:txBody>
            <a:bodyPr/>
            <a:lstStyle/>
            <a:p>
              <a:endParaRPr lang="en-US"/>
            </a:p>
          </p:txBody>
        </p:sp>
        <p:sp>
          <p:nvSpPr>
            <p:cNvPr id="28769" name="Line 295"/>
            <p:cNvSpPr>
              <a:spLocks noChangeShapeType="1"/>
            </p:cNvSpPr>
            <p:nvPr/>
          </p:nvSpPr>
          <p:spPr bwMode="auto">
            <a:xfrm>
              <a:off x="4306" y="1607"/>
              <a:ext cx="9" cy="1"/>
            </a:xfrm>
            <a:prstGeom prst="line">
              <a:avLst/>
            </a:prstGeom>
            <a:noFill/>
            <a:ln w="44450">
              <a:solidFill>
                <a:srgbClr val="000080"/>
              </a:solidFill>
              <a:round/>
              <a:headEnd/>
              <a:tailEnd/>
            </a:ln>
          </p:spPr>
          <p:txBody>
            <a:bodyPr/>
            <a:lstStyle/>
            <a:p>
              <a:endParaRPr lang="en-US"/>
            </a:p>
          </p:txBody>
        </p:sp>
        <p:sp>
          <p:nvSpPr>
            <p:cNvPr id="28770" name="Line 296"/>
            <p:cNvSpPr>
              <a:spLocks noChangeShapeType="1"/>
            </p:cNvSpPr>
            <p:nvPr/>
          </p:nvSpPr>
          <p:spPr bwMode="auto">
            <a:xfrm>
              <a:off x="4315" y="1607"/>
              <a:ext cx="8" cy="1"/>
            </a:xfrm>
            <a:prstGeom prst="line">
              <a:avLst/>
            </a:prstGeom>
            <a:noFill/>
            <a:ln w="44450">
              <a:solidFill>
                <a:srgbClr val="000080"/>
              </a:solidFill>
              <a:round/>
              <a:headEnd/>
              <a:tailEnd/>
            </a:ln>
          </p:spPr>
          <p:txBody>
            <a:bodyPr/>
            <a:lstStyle/>
            <a:p>
              <a:endParaRPr lang="en-US"/>
            </a:p>
          </p:txBody>
        </p:sp>
        <p:sp>
          <p:nvSpPr>
            <p:cNvPr id="28771" name="Freeform 297"/>
            <p:cNvSpPr>
              <a:spLocks/>
            </p:cNvSpPr>
            <p:nvPr/>
          </p:nvSpPr>
          <p:spPr bwMode="auto">
            <a:xfrm>
              <a:off x="4323" y="1598"/>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772" name="Line 298"/>
            <p:cNvSpPr>
              <a:spLocks noChangeShapeType="1"/>
            </p:cNvSpPr>
            <p:nvPr/>
          </p:nvSpPr>
          <p:spPr bwMode="auto">
            <a:xfrm>
              <a:off x="4332" y="1598"/>
              <a:ext cx="10" cy="1"/>
            </a:xfrm>
            <a:prstGeom prst="line">
              <a:avLst/>
            </a:prstGeom>
            <a:noFill/>
            <a:ln w="44450">
              <a:solidFill>
                <a:srgbClr val="000080"/>
              </a:solidFill>
              <a:round/>
              <a:headEnd/>
              <a:tailEnd/>
            </a:ln>
          </p:spPr>
          <p:txBody>
            <a:bodyPr/>
            <a:lstStyle/>
            <a:p>
              <a:endParaRPr lang="en-US"/>
            </a:p>
          </p:txBody>
        </p:sp>
        <p:sp>
          <p:nvSpPr>
            <p:cNvPr id="28773" name="Line 299"/>
            <p:cNvSpPr>
              <a:spLocks noChangeShapeType="1"/>
            </p:cNvSpPr>
            <p:nvPr/>
          </p:nvSpPr>
          <p:spPr bwMode="auto">
            <a:xfrm>
              <a:off x="4342" y="1598"/>
              <a:ext cx="17" cy="1"/>
            </a:xfrm>
            <a:prstGeom prst="line">
              <a:avLst/>
            </a:prstGeom>
            <a:noFill/>
            <a:ln w="44450">
              <a:solidFill>
                <a:srgbClr val="000080"/>
              </a:solidFill>
              <a:round/>
              <a:headEnd/>
              <a:tailEnd/>
            </a:ln>
          </p:spPr>
          <p:txBody>
            <a:bodyPr/>
            <a:lstStyle/>
            <a:p>
              <a:endParaRPr lang="en-US"/>
            </a:p>
          </p:txBody>
        </p:sp>
        <p:sp>
          <p:nvSpPr>
            <p:cNvPr id="28774" name="Freeform 300"/>
            <p:cNvSpPr>
              <a:spLocks/>
            </p:cNvSpPr>
            <p:nvPr/>
          </p:nvSpPr>
          <p:spPr bwMode="auto">
            <a:xfrm>
              <a:off x="4359" y="1589"/>
              <a:ext cx="9" cy="9"/>
            </a:xfrm>
            <a:custGeom>
              <a:avLst/>
              <a:gdLst>
                <a:gd name="T0" fmla="*/ 0 w 9"/>
                <a:gd name="T1" fmla="*/ 9 h 9"/>
                <a:gd name="T2" fmla="*/ 9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9" y="0"/>
                  </a:lnTo>
                </a:path>
              </a:pathLst>
            </a:custGeom>
            <a:noFill/>
            <a:ln w="44450">
              <a:solidFill>
                <a:srgbClr val="000080"/>
              </a:solidFill>
              <a:prstDash val="solid"/>
              <a:round/>
              <a:headEnd/>
              <a:tailEnd/>
            </a:ln>
          </p:spPr>
          <p:txBody>
            <a:bodyPr/>
            <a:lstStyle/>
            <a:p>
              <a:endParaRPr lang="en-US"/>
            </a:p>
          </p:txBody>
        </p:sp>
        <p:sp>
          <p:nvSpPr>
            <p:cNvPr id="28775" name="Line 301"/>
            <p:cNvSpPr>
              <a:spLocks noChangeShapeType="1"/>
            </p:cNvSpPr>
            <p:nvPr/>
          </p:nvSpPr>
          <p:spPr bwMode="auto">
            <a:xfrm>
              <a:off x="4368" y="1589"/>
              <a:ext cx="10" cy="1"/>
            </a:xfrm>
            <a:prstGeom prst="line">
              <a:avLst/>
            </a:prstGeom>
            <a:noFill/>
            <a:ln w="44450">
              <a:solidFill>
                <a:srgbClr val="000080"/>
              </a:solidFill>
              <a:round/>
              <a:headEnd/>
              <a:tailEnd/>
            </a:ln>
          </p:spPr>
          <p:txBody>
            <a:bodyPr/>
            <a:lstStyle/>
            <a:p>
              <a:endParaRPr lang="en-US"/>
            </a:p>
          </p:txBody>
        </p:sp>
        <p:sp>
          <p:nvSpPr>
            <p:cNvPr id="28776" name="Line 302"/>
            <p:cNvSpPr>
              <a:spLocks noChangeShapeType="1"/>
            </p:cNvSpPr>
            <p:nvPr/>
          </p:nvSpPr>
          <p:spPr bwMode="auto">
            <a:xfrm>
              <a:off x="4378" y="1589"/>
              <a:ext cx="8" cy="1"/>
            </a:xfrm>
            <a:prstGeom prst="line">
              <a:avLst/>
            </a:prstGeom>
            <a:noFill/>
            <a:ln w="44450">
              <a:solidFill>
                <a:srgbClr val="000080"/>
              </a:solidFill>
              <a:round/>
              <a:headEnd/>
              <a:tailEnd/>
            </a:ln>
          </p:spPr>
          <p:txBody>
            <a:bodyPr/>
            <a:lstStyle/>
            <a:p>
              <a:endParaRPr lang="en-US"/>
            </a:p>
          </p:txBody>
        </p:sp>
        <p:sp>
          <p:nvSpPr>
            <p:cNvPr id="28777" name="Line 303"/>
            <p:cNvSpPr>
              <a:spLocks noChangeShapeType="1"/>
            </p:cNvSpPr>
            <p:nvPr/>
          </p:nvSpPr>
          <p:spPr bwMode="auto">
            <a:xfrm>
              <a:off x="4386" y="1589"/>
              <a:ext cx="9" cy="1"/>
            </a:xfrm>
            <a:prstGeom prst="line">
              <a:avLst/>
            </a:prstGeom>
            <a:noFill/>
            <a:ln w="44450">
              <a:solidFill>
                <a:srgbClr val="000080"/>
              </a:solidFill>
              <a:round/>
              <a:headEnd/>
              <a:tailEnd/>
            </a:ln>
          </p:spPr>
          <p:txBody>
            <a:bodyPr/>
            <a:lstStyle/>
            <a:p>
              <a:endParaRPr lang="en-US"/>
            </a:p>
          </p:txBody>
        </p:sp>
        <p:sp>
          <p:nvSpPr>
            <p:cNvPr id="28778" name="Freeform 304"/>
            <p:cNvSpPr>
              <a:spLocks/>
            </p:cNvSpPr>
            <p:nvPr/>
          </p:nvSpPr>
          <p:spPr bwMode="auto">
            <a:xfrm>
              <a:off x="4395" y="1580"/>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779" name="Line 305"/>
            <p:cNvSpPr>
              <a:spLocks noChangeShapeType="1"/>
            </p:cNvSpPr>
            <p:nvPr/>
          </p:nvSpPr>
          <p:spPr bwMode="auto">
            <a:xfrm>
              <a:off x="4404" y="1580"/>
              <a:ext cx="9" cy="1"/>
            </a:xfrm>
            <a:prstGeom prst="line">
              <a:avLst/>
            </a:prstGeom>
            <a:noFill/>
            <a:ln w="44450">
              <a:solidFill>
                <a:srgbClr val="000080"/>
              </a:solidFill>
              <a:round/>
              <a:headEnd/>
              <a:tailEnd/>
            </a:ln>
          </p:spPr>
          <p:txBody>
            <a:bodyPr/>
            <a:lstStyle/>
            <a:p>
              <a:endParaRPr lang="en-US"/>
            </a:p>
          </p:txBody>
        </p:sp>
        <p:sp>
          <p:nvSpPr>
            <p:cNvPr id="28780" name="Line 306"/>
            <p:cNvSpPr>
              <a:spLocks noChangeShapeType="1"/>
            </p:cNvSpPr>
            <p:nvPr/>
          </p:nvSpPr>
          <p:spPr bwMode="auto">
            <a:xfrm>
              <a:off x="4413" y="1580"/>
              <a:ext cx="18" cy="1"/>
            </a:xfrm>
            <a:prstGeom prst="line">
              <a:avLst/>
            </a:prstGeom>
            <a:noFill/>
            <a:ln w="44450">
              <a:solidFill>
                <a:srgbClr val="000080"/>
              </a:solidFill>
              <a:round/>
              <a:headEnd/>
              <a:tailEnd/>
            </a:ln>
          </p:spPr>
          <p:txBody>
            <a:bodyPr/>
            <a:lstStyle/>
            <a:p>
              <a:endParaRPr lang="en-US"/>
            </a:p>
          </p:txBody>
        </p:sp>
        <p:sp>
          <p:nvSpPr>
            <p:cNvPr id="28781" name="Freeform 307"/>
            <p:cNvSpPr>
              <a:spLocks/>
            </p:cNvSpPr>
            <p:nvPr/>
          </p:nvSpPr>
          <p:spPr bwMode="auto">
            <a:xfrm>
              <a:off x="4431" y="1570"/>
              <a:ext cx="9" cy="10"/>
            </a:xfrm>
            <a:custGeom>
              <a:avLst/>
              <a:gdLst>
                <a:gd name="T0" fmla="*/ 0 w 9"/>
                <a:gd name="T1" fmla="*/ 10 h 10"/>
                <a:gd name="T2" fmla="*/ 9 w 9"/>
                <a:gd name="T3" fmla="*/ 0 h 10"/>
                <a:gd name="T4" fmla="*/ 9 w 9"/>
                <a:gd name="T5" fmla="*/ 0 h 10"/>
                <a:gd name="T6" fmla="*/ 0 60000 65536"/>
                <a:gd name="T7" fmla="*/ 0 60000 65536"/>
                <a:gd name="T8" fmla="*/ 0 60000 65536"/>
                <a:gd name="T9" fmla="*/ 0 w 9"/>
                <a:gd name="T10" fmla="*/ 0 h 10"/>
                <a:gd name="T11" fmla="*/ 9 w 9"/>
                <a:gd name="T12" fmla="*/ 10 h 10"/>
              </a:gdLst>
              <a:ahLst/>
              <a:cxnLst>
                <a:cxn ang="T6">
                  <a:pos x="T0" y="T1"/>
                </a:cxn>
                <a:cxn ang="T7">
                  <a:pos x="T2" y="T3"/>
                </a:cxn>
                <a:cxn ang="T8">
                  <a:pos x="T4" y="T5"/>
                </a:cxn>
              </a:cxnLst>
              <a:rect l="T9" t="T10" r="T11" b="T12"/>
              <a:pathLst>
                <a:path w="9" h="10">
                  <a:moveTo>
                    <a:pt x="0" y="10"/>
                  </a:moveTo>
                  <a:lnTo>
                    <a:pt x="9" y="0"/>
                  </a:lnTo>
                </a:path>
              </a:pathLst>
            </a:custGeom>
            <a:noFill/>
            <a:ln w="44450">
              <a:solidFill>
                <a:srgbClr val="000080"/>
              </a:solidFill>
              <a:prstDash val="solid"/>
              <a:round/>
              <a:headEnd/>
              <a:tailEnd/>
            </a:ln>
          </p:spPr>
          <p:txBody>
            <a:bodyPr/>
            <a:lstStyle/>
            <a:p>
              <a:endParaRPr lang="en-US"/>
            </a:p>
          </p:txBody>
        </p:sp>
        <p:sp>
          <p:nvSpPr>
            <p:cNvPr id="28782" name="Line 308"/>
            <p:cNvSpPr>
              <a:spLocks noChangeShapeType="1"/>
            </p:cNvSpPr>
            <p:nvPr/>
          </p:nvSpPr>
          <p:spPr bwMode="auto">
            <a:xfrm>
              <a:off x="4440" y="1570"/>
              <a:ext cx="9" cy="1"/>
            </a:xfrm>
            <a:prstGeom prst="line">
              <a:avLst/>
            </a:prstGeom>
            <a:noFill/>
            <a:ln w="44450">
              <a:solidFill>
                <a:srgbClr val="000080"/>
              </a:solidFill>
              <a:round/>
              <a:headEnd/>
              <a:tailEnd/>
            </a:ln>
          </p:spPr>
          <p:txBody>
            <a:bodyPr/>
            <a:lstStyle/>
            <a:p>
              <a:endParaRPr lang="en-US"/>
            </a:p>
          </p:txBody>
        </p:sp>
        <p:sp>
          <p:nvSpPr>
            <p:cNvPr id="28783" name="Line 309"/>
            <p:cNvSpPr>
              <a:spLocks noChangeShapeType="1"/>
            </p:cNvSpPr>
            <p:nvPr/>
          </p:nvSpPr>
          <p:spPr bwMode="auto">
            <a:xfrm>
              <a:off x="4449" y="1570"/>
              <a:ext cx="9" cy="1"/>
            </a:xfrm>
            <a:prstGeom prst="line">
              <a:avLst/>
            </a:prstGeom>
            <a:noFill/>
            <a:ln w="44450">
              <a:solidFill>
                <a:srgbClr val="000080"/>
              </a:solidFill>
              <a:round/>
              <a:headEnd/>
              <a:tailEnd/>
            </a:ln>
          </p:spPr>
          <p:txBody>
            <a:bodyPr/>
            <a:lstStyle/>
            <a:p>
              <a:endParaRPr lang="en-US"/>
            </a:p>
          </p:txBody>
        </p:sp>
        <p:sp>
          <p:nvSpPr>
            <p:cNvPr id="28784" name="Line 310"/>
            <p:cNvSpPr>
              <a:spLocks noChangeShapeType="1"/>
            </p:cNvSpPr>
            <p:nvPr/>
          </p:nvSpPr>
          <p:spPr bwMode="auto">
            <a:xfrm>
              <a:off x="4458" y="1570"/>
              <a:ext cx="9" cy="1"/>
            </a:xfrm>
            <a:prstGeom prst="line">
              <a:avLst/>
            </a:prstGeom>
            <a:noFill/>
            <a:ln w="44450">
              <a:solidFill>
                <a:srgbClr val="000080"/>
              </a:solidFill>
              <a:round/>
              <a:headEnd/>
              <a:tailEnd/>
            </a:ln>
          </p:spPr>
          <p:txBody>
            <a:bodyPr/>
            <a:lstStyle/>
            <a:p>
              <a:endParaRPr lang="en-US"/>
            </a:p>
          </p:txBody>
        </p:sp>
        <p:sp>
          <p:nvSpPr>
            <p:cNvPr id="28785" name="Freeform 311"/>
            <p:cNvSpPr>
              <a:spLocks/>
            </p:cNvSpPr>
            <p:nvPr/>
          </p:nvSpPr>
          <p:spPr bwMode="auto">
            <a:xfrm>
              <a:off x="4467" y="1561"/>
              <a:ext cx="8" cy="9"/>
            </a:xfrm>
            <a:custGeom>
              <a:avLst/>
              <a:gdLst>
                <a:gd name="T0" fmla="*/ 0 w 9"/>
                <a:gd name="T1" fmla="*/ 9 h 9"/>
                <a:gd name="T2" fmla="*/ 0 w 9"/>
                <a:gd name="T3" fmla="*/ 0 h 9"/>
                <a:gd name="T4" fmla="*/ 6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786" name="Line 312"/>
            <p:cNvSpPr>
              <a:spLocks noChangeShapeType="1"/>
            </p:cNvSpPr>
            <p:nvPr/>
          </p:nvSpPr>
          <p:spPr bwMode="auto">
            <a:xfrm>
              <a:off x="4475" y="1561"/>
              <a:ext cx="10" cy="1"/>
            </a:xfrm>
            <a:prstGeom prst="line">
              <a:avLst/>
            </a:prstGeom>
            <a:noFill/>
            <a:ln w="44450">
              <a:solidFill>
                <a:srgbClr val="000080"/>
              </a:solidFill>
              <a:round/>
              <a:headEnd/>
              <a:tailEnd/>
            </a:ln>
          </p:spPr>
          <p:txBody>
            <a:bodyPr/>
            <a:lstStyle/>
            <a:p>
              <a:endParaRPr lang="en-US"/>
            </a:p>
          </p:txBody>
        </p:sp>
        <p:sp>
          <p:nvSpPr>
            <p:cNvPr id="28787" name="Line 313"/>
            <p:cNvSpPr>
              <a:spLocks noChangeShapeType="1"/>
            </p:cNvSpPr>
            <p:nvPr/>
          </p:nvSpPr>
          <p:spPr bwMode="auto">
            <a:xfrm>
              <a:off x="4485" y="1561"/>
              <a:ext cx="9" cy="1"/>
            </a:xfrm>
            <a:prstGeom prst="line">
              <a:avLst/>
            </a:prstGeom>
            <a:noFill/>
            <a:ln w="44450">
              <a:solidFill>
                <a:srgbClr val="000080"/>
              </a:solidFill>
              <a:round/>
              <a:headEnd/>
              <a:tailEnd/>
            </a:ln>
          </p:spPr>
          <p:txBody>
            <a:bodyPr/>
            <a:lstStyle/>
            <a:p>
              <a:endParaRPr lang="en-US"/>
            </a:p>
          </p:txBody>
        </p:sp>
        <p:sp>
          <p:nvSpPr>
            <p:cNvPr id="28788" name="Freeform 314"/>
            <p:cNvSpPr>
              <a:spLocks/>
            </p:cNvSpPr>
            <p:nvPr/>
          </p:nvSpPr>
          <p:spPr bwMode="auto">
            <a:xfrm>
              <a:off x="4494" y="1552"/>
              <a:ext cx="17" cy="9"/>
            </a:xfrm>
            <a:custGeom>
              <a:avLst/>
              <a:gdLst>
                <a:gd name="T0" fmla="*/ 0 w 18"/>
                <a:gd name="T1" fmla="*/ 9 h 9"/>
                <a:gd name="T2" fmla="*/ 9 w 18"/>
                <a:gd name="T3" fmla="*/ 0 h 9"/>
                <a:gd name="T4" fmla="*/ 15 w 18"/>
                <a:gd name="T5" fmla="*/ 0 h 9"/>
                <a:gd name="T6" fmla="*/ 0 60000 65536"/>
                <a:gd name="T7" fmla="*/ 0 60000 65536"/>
                <a:gd name="T8" fmla="*/ 0 60000 65536"/>
                <a:gd name="T9" fmla="*/ 0 w 18"/>
                <a:gd name="T10" fmla="*/ 0 h 9"/>
                <a:gd name="T11" fmla="*/ 18 w 18"/>
                <a:gd name="T12" fmla="*/ 9 h 9"/>
              </a:gdLst>
              <a:ahLst/>
              <a:cxnLst>
                <a:cxn ang="T6">
                  <a:pos x="T0" y="T1"/>
                </a:cxn>
                <a:cxn ang="T7">
                  <a:pos x="T2" y="T3"/>
                </a:cxn>
                <a:cxn ang="T8">
                  <a:pos x="T4" y="T5"/>
                </a:cxn>
              </a:cxnLst>
              <a:rect l="T9" t="T10" r="T11" b="T12"/>
              <a:pathLst>
                <a:path w="18" h="9">
                  <a:moveTo>
                    <a:pt x="0" y="9"/>
                  </a:moveTo>
                  <a:lnTo>
                    <a:pt x="9" y="0"/>
                  </a:lnTo>
                  <a:lnTo>
                    <a:pt x="18" y="0"/>
                  </a:lnTo>
                </a:path>
              </a:pathLst>
            </a:custGeom>
            <a:noFill/>
            <a:ln w="44450">
              <a:solidFill>
                <a:srgbClr val="000080"/>
              </a:solidFill>
              <a:prstDash val="solid"/>
              <a:round/>
              <a:headEnd/>
              <a:tailEnd/>
            </a:ln>
          </p:spPr>
          <p:txBody>
            <a:bodyPr/>
            <a:lstStyle/>
            <a:p>
              <a:endParaRPr lang="en-US"/>
            </a:p>
          </p:txBody>
        </p:sp>
        <p:sp>
          <p:nvSpPr>
            <p:cNvPr id="28789" name="Line 315"/>
            <p:cNvSpPr>
              <a:spLocks noChangeShapeType="1"/>
            </p:cNvSpPr>
            <p:nvPr/>
          </p:nvSpPr>
          <p:spPr bwMode="auto">
            <a:xfrm>
              <a:off x="4511" y="1552"/>
              <a:ext cx="10" cy="1"/>
            </a:xfrm>
            <a:prstGeom prst="line">
              <a:avLst/>
            </a:prstGeom>
            <a:noFill/>
            <a:ln w="44450">
              <a:solidFill>
                <a:srgbClr val="000080"/>
              </a:solidFill>
              <a:round/>
              <a:headEnd/>
              <a:tailEnd/>
            </a:ln>
          </p:spPr>
          <p:txBody>
            <a:bodyPr/>
            <a:lstStyle/>
            <a:p>
              <a:endParaRPr lang="en-US"/>
            </a:p>
          </p:txBody>
        </p:sp>
        <p:sp>
          <p:nvSpPr>
            <p:cNvPr id="28790" name="Line 316"/>
            <p:cNvSpPr>
              <a:spLocks noChangeShapeType="1"/>
            </p:cNvSpPr>
            <p:nvPr/>
          </p:nvSpPr>
          <p:spPr bwMode="auto">
            <a:xfrm>
              <a:off x="4521" y="1552"/>
              <a:ext cx="9" cy="1"/>
            </a:xfrm>
            <a:prstGeom prst="line">
              <a:avLst/>
            </a:prstGeom>
            <a:noFill/>
            <a:ln w="44450">
              <a:solidFill>
                <a:srgbClr val="000080"/>
              </a:solidFill>
              <a:round/>
              <a:headEnd/>
              <a:tailEnd/>
            </a:ln>
          </p:spPr>
          <p:txBody>
            <a:bodyPr/>
            <a:lstStyle/>
            <a:p>
              <a:endParaRPr lang="en-US"/>
            </a:p>
          </p:txBody>
        </p:sp>
        <p:sp>
          <p:nvSpPr>
            <p:cNvPr id="28791" name="Line 317"/>
            <p:cNvSpPr>
              <a:spLocks noChangeShapeType="1"/>
            </p:cNvSpPr>
            <p:nvPr/>
          </p:nvSpPr>
          <p:spPr bwMode="auto">
            <a:xfrm>
              <a:off x="4530" y="1552"/>
              <a:ext cx="8" cy="1"/>
            </a:xfrm>
            <a:prstGeom prst="line">
              <a:avLst/>
            </a:prstGeom>
            <a:noFill/>
            <a:ln w="44450">
              <a:solidFill>
                <a:srgbClr val="000080"/>
              </a:solidFill>
              <a:round/>
              <a:headEnd/>
              <a:tailEnd/>
            </a:ln>
          </p:spPr>
          <p:txBody>
            <a:bodyPr/>
            <a:lstStyle/>
            <a:p>
              <a:endParaRPr lang="en-US"/>
            </a:p>
          </p:txBody>
        </p:sp>
        <p:sp>
          <p:nvSpPr>
            <p:cNvPr id="28792" name="Freeform 318"/>
            <p:cNvSpPr>
              <a:spLocks/>
            </p:cNvSpPr>
            <p:nvPr/>
          </p:nvSpPr>
          <p:spPr bwMode="auto">
            <a:xfrm>
              <a:off x="4538" y="1543"/>
              <a:ext cx="9" cy="9"/>
            </a:xfrm>
            <a:custGeom>
              <a:avLst/>
              <a:gdLst>
                <a:gd name="T0" fmla="*/ 0 w 9"/>
                <a:gd name="T1" fmla="*/ 9 h 9"/>
                <a:gd name="T2" fmla="*/ 0 w 9"/>
                <a:gd name="T3" fmla="*/ 0 h 9"/>
                <a:gd name="T4" fmla="*/ 9 w 9"/>
                <a:gd name="T5" fmla="*/ 0 h 9"/>
                <a:gd name="T6" fmla="*/ 0 60000 65536"/>
                <a:gd name="T7" fmla="*/ 0 60000 65536"/>
                <a:gd name="T8" fmla="*/ 0 60000 65536"/>
                <a:gd name="T9" fmla="*/ 0 w 9"/>
                <a:gd name="T10" fmla="*/ 0 h 9"/>
                <a:gd name="T11" fmla="*/ 9 w 9"/>
                <a:gd name="T12" fmla="*/ 9 h 9"/>
              </a:gdLst>
              <a:ahLst/>
              <a:cxnLst>
                <a:cxn ang="T6">
                  <a:pos x="T0" y="T1"/>
                </a:cxn>
                <a:cxn ang="T7">
                  <a:pos x="T2" y="T3"/>
                </a:cxn>
                <a:cxn ang="T8">
                  <a:pos x="T4" y="T5"/>
                </a:cxn>
              </a:cxnLst>
              <a:rect l="T9" t="T10" r="T11" b="T12"/>
              <a:pathLst>
                <a:path w="9" h="9">
                  <a:moveTo>
                    <a:pt x="0" y="9"/>
                  </a:moveTo>
                  <a:lnTo>
                    <a:pt x="0" y="0"/>
                  </a:lnTo>
                  <a:lnTo>
                    <a:pt x="9" y="0"/>
                  </a:lnTo>
                </a:path>
              </a:pathLst>
            </a:custGeom>
            <a:noFill/>
            <a:ln w="44450">
              <a:solidFill>
                <a:srgbClr val="000080"/>
              </a:solidFill>
              <a:prstDash val="solid"/>
              <a:round/>
              <a:headEnd/>
              <a:tailEnd/>
            </a:ln>
          </p:spPr>
          <p:txBody>
            <a:bodyPr/>
            <a:lstStyle/>
            <a:p>
              <a:endParaRPr lang="en-US"/>
            </a:p>
          </p:txBody>
        </p:sp>
        <p:sp>
          <p:nvSpPr>
            <p:cNvPr id="28793" name="Line 319"/>
            <p:cNvSpPr>
              <a:spLocks noChangeShapeType="1"/>
            </p:cNvSpPr>
            <p:nvPr/>
          </p:nvSpPr>
          <p:spPr bwMode="auto">
            <a:xfrm>
              <a:off x="4547" y="1543"/>
              <a:ext cx="10" cy="1"/>
            </a:xfrm>
            <a:prstGeom prst="line">
              <a:avLst/>
            </a:prstGeom>
            <a:noFill/>
            <a:ln w="44450">
              <a:solidFill>
                <a:srgbClr val="000080"/>
              </a:solidFill>
              <a:round/>
              <a:headEnd/>
              <a:tailEnd/>
            </a:ln>
          </p:spPr>
          <p:txBody>
            <a:bodyPr/>
            <a:lstStyle/>
            <a:p>
              <a:endParaRPr lang="en-US"/>
            </a:p>
          </p:txBody>
        </p:sp>
        <p:sp>
          <p:nvSpPr>
            <p:cNvPr id="28794" name="Line 320"/>
            <p:cNvSpPr>
              <a:spLocks noChangeShapeType="1"/>
            </p:cNvSpPr>
            <p:nvPr/>
          </p:nvSpPr>
          <p:spPr bwMode="auto">
            <a:xfrm>
              <a:off x="4557" y="1543"/>
              <a:ext cx="8" cy="1"/>
            </a:xfrm>
            <a:prstGeom prst="line">
              <a:avLst/>
            </a:prstGeom>
            <a:noFill/>
            <a:ln w="44450">
              <a:solidFill>
                <a:srgbClr val="000080"/>
              </a:solidFill>
              <a:round/>
              <a:headEnd/>
              <a:tailEnd/>
            </a:ln>
          </p:spPr>
          <p:txBody>
            <a:bodyPr/>
            <a:lstStyle/>
            <a:p>
              <a:endParaRPr lang="en-US"/>
            </a:p>
          </p:txBody>
        </p:sp>
        <p:sp>
          <p:nvSpPr>
            <p:cNvPr id="28795" name="Rectangle 321"/>
            <p:cNvSpPr>
              <a:spLocks noChangeArrowheads="1"/>
            </p:cNvSpPr>
            <p:nvPr/>
          </p:nvSpPr>
          <p:spPr bwMode="auto">
            <a:xfrm>
              <a:off x="1179" y="3023"/>
              <a:ext cx="107" cy="144"/>
            </a:xfrm>
            <a:prstGeom prst="rect">
              <a:avLst/>
            </a:prstGeom>
            <a:noFill/>
            <a:ln w="9525">
              <a:noFill/>
              <a:miter lim="800000"/>
              <a:headEnd/>
              <a:tailEnd/>
            </a:ln>
          </p:spPr>
          <p:txBody>
            <a:bodyPr wrap="none" lIns="0" tIns="0" rIns="0" bIns="0">
              <a:spAutoFit/>
            </a:bodyPr>
            <a:lstStyle/>
            <a:p>
              <a:r>
                <a:rPr lang="en-US" sz="1500">
                  <a:solidFill>
                    <a:srgbClr val="000000"/>
                  </a:solidFill>
                  <a:latin typeface="Arial" charset="0"/>
                </a:rPr>
                <a:t>$-</a:t>
              </a:r>
              <a:endParaRPr lang="en-US"/>
            </a:p>
          </p:txBody>
        </p:sp>
        <p:sp>
          <p:nvSpPr>
            <p:cNvPr id="28796" name="Rectangle 322"/>
            <p:cNvSpPr>
              <a:spLocks noChangeArrowheads="1"/>
            </p:cNvSpPr>
            <p:nvPr/>
          </p:nvSpPr>
          <p:spPr bwMode="auto">
            <a:xfrm>
              <a:off x="1215" y="2828"/>
              <a:ext cx="201" cy="144"/>
            </a:xfrm>
            <a:prstGeom prst="rect">
              <a:avLst/>
            </a:prstGeom>
            <a:noFill/>
            <a:ln w="9525">
              <a:noFill/>
              <a:miter lim="800000"/>
              <a:headEnd/>
              <a:tailEnd/>
            </a:ln>
          </p:spPr>
          <p:txBody>
            <a:bodyPr wrap="none" lIns="0" tIns="0" rIns="0" bIns="0">
              <a:spAutoFit/>
            </a:bodyPr>
            <a:lstStyle/>
            <a:p>
              <a:r>
                <a:rPr lang="en-US" sz="1500">
                  <a:solidFill>
                    <a:srgbClr val="000000"/>
                  </a:solidFill>
                  <a:latin typeface="Arial" charset="0"/>
                </a:rPr>
                <a:t>$10</a:t>
              </a:r>
              <a:endParaRPr lang="en-US"/>
            </a:p>
          </p:txBody>
        </p:sp>
        <p:sp>
          <p:nvSpPr>
            <p:cNvPr id="28797" name="Rectangle 323"/>
            <p:cNvSpPr>
              <a:spLocks noChangeArrowheads="1"/>
            </p:cNvSpPr>
            <p:nvPr/>
          </p:nvSpPr>
          <p:spPr bwMode="auto">
            <a:xfrm>
              <a:off x="1215" y="2625"/>
              <a:ext cx="201" cy="144"/>
            </a:xfrm>
            <a:prstGeom prst="rect">
              <a:avLst/>
            </a:prstGeom>
            <a:noFill/>
            <a:ln w="9525">
              <a:noFill/>
              <a:miter lim="800000"/>
              <a:headEnd/>
              <a:tailEnd/>
            </a:ln>
          </p:spPr>
          <p:txBody>
            <a:bodyPr wrap="none" lIns="0" tIns="0" rIns="0" bIns="0">
              <a:spAutoFit/>
            </a:bodyPr>
            <a:lstStyle/>
            <a:p>
              <a:r>
                <a:rPr lang="en-US" sz="1500">
                  <a:solidFill>
                    <a:srgbClr val="000000"/>
                  </a:solidFill>
                  <a:latin typeface="Arial" charset="0"/>
                </a:rPr>
                <a:t>$20</a:t>
              </a:r>
              <a:endParaRPr lang="en-US"/>
            </a:p>
          </p:txBody>
        </p:sp>
        <p:sp>
          <p:nvSpPr>
            <p:cNvPr id="28798" name="Rectangle 324"/>
            <p:cNvSpPr>
              <a:spLocks noChangeArrowheads="1"/>
            </p:cNvSpPr>
            <p:nvPr/>
          </p:nvSpPr>
          <p:spPr bwMode="auto">
            <a:xfrm>
              <a:off x="1215" y="2431"/>
              <a:ext cx="201" cy="144"/>
            </a:xfrm>
            <a:prstGeom prst="rect">
              <a:avLst/>
            </a:prstGeom>
            <a:noFill/>
            <a:ln w="9525">
              <a:noFill/>
              <a:miter lim="800000"/>
              <a:headEnd/>
              <a:tailEnd/>
            </a:ln>
          </p:spPr>
          <p:txBody>
            <a:bodyPr wrap="none" lIns="0" tIns="0" rIns="0" bIns="0">
              <a:spAutoFit/>
            </a:bodyPr>
            <a:lstStyle/>
            <a:p>
              <a:r>
                <a:rPr lang="en-US" sz="1500">
                  <a:solidFill>
                    <a:srgbClr val="000000"/>
                  </a:solidFill>
                  <a:latin typeface="Arial" charset="0"/>
                </a:rPr>
                <a:t>$30</a:t>
              </a:r>
              <a:endParaRPr lang="en-US"/>
            </a:p>
          </p:txBody>
        </p:sp>
        <p:sp>
          <p:nvSpPr>
            <p:cNvPr id="28799" name="Rectangle 325"/>
            <p:cNvSpPr>
              <a:spLocks noChangeArrowheads="1"/>
            </p:cNvSpPr>
            <p:nvPr/>
          </p:nvSpPr>
          <p:spPr bwMode="auto">
            <a:xfrm>
              <a:off x="1215" y="2227"/>
              <a:ext cx="201" cy="144"/>
            </a:xfrm>
            <a:prstGeom prst="rect">
              <a:avLst/>
            </a:prstGeom>
            <a:noFill/>
            <a:ln w="9525">
              <a:noFill/>
              <a:miter lim="800000"/>
              <a:headEnd/>
              <a:tailEnd/>
            </a:ln>
          </p:spPr>
          <p:txBody>
            <a:bodyPr wrap="none" lIns="0" tIns="0" rIns="0" bIns="0">
              <a:spAutoFit/>
            </a:bodyPr>
            <a:lstStyle/>
            <a:p>
              <a:r>
                <a:rPr lang="en-US" sz="1500">
                  <a:solidFill>
                    <a:srgbClr val="000000"/>
                  </a:solidFill>
                  <a:latin typeface="Arial" charset="0"/>
                </a:rPr>
                <a:t>$40</a:t>
              </a:r>
              <a:endParaRPr lang="en-US"/>
            </a:p>
          </p:txBody>
        </p:sp>
        <p:sp>
          <p:nvSpPr>
            <p:cNvPr id="28800" name="Rectangle 326"/>
            <p:cNvSpPr>
              <a:spLocks noChangeArrowheads="1"/>
            </p:cNvSpPr>
            <p:nvPr/>
          </p:nvSpPr>
          <p:spPr bwMode="auto">
            <a:xfrm>
              <a:off x="1215" y="2033"/>
              <a:ext cx="201" cy="144"/>
            </a:xfrm>
            <a:prstGeom prst="rect">
              <a:avLst/>
            </a:prstGeom>
            <a:noFill/>
            <a:ln w="9525">
              <a:noFill/>
              <a:miter lim="800000"/>
              <a:headEnd/>
              <a:tailEnd/>
            </a:ln>
          </p:spPr>
          <p:txBody>
            <a:bodyPr wrap="none" lIns="0" tIns="0" rIns="0" bIns="0">
              <a:spAutoFit/>
            </a:bodyPr>
            <a:lstStyle/>
            <a:p>
              <a:r>
                <a:rPr lang="en-US" sz="1500">
                  <a:solidFill>
                    <a:srgbClr val="000000"/>
                  </a:solidFill>
                  <a:latin typeface="Arial" charset="0"/>
                </a:rPr>
                <a:t>$50</a:t>
              </a:r>
              <a:endParaRPr lang="en-US"/>
            </a:p>
          </p:txBody>
        </p:sp>
        <p:sp>
          <p:nvSpPr>
            <p:cNvPr id="28801" name="Rectangle 327"/>
            <p:cNvSpPr>
              <a:spLocks noChangeArrowheads="1"/>
            </p:cNvSpPr>
            <p:nvPr/>
          </p:nvSpPr>
          <p:spPr bwMode="auto">
            <a:xfrm>
              <a:off x="1215" y="1829"/>
              <a:ext cx="201" cy="144"/>
            </a:xfrm>
            <a:prstGeom prst="rect">
              <a:avLst/>
            </a:prstGeom>
            <a:noFill/>
            <a:ln w="9525">
              <a:noFill/>
              <a:miter lim="800000"/>
              <a:headEnd/>
              <a:tailEnd/>
            </a:ln>
          </p:spPr>
          <p:txBody>
            <a:bodyPr wrap="none" lIns="0" tIns="0" rIns="0" bIns="0">
              <a:spAutoFit/>
            </a:bodyPr>
            <a:lstStyle/>
            <a:p>
              <a:r>
                <a:rPr lang="en-US" sz="1500">
                  <a:solidFill>
                    <a:srgbClr val="000000"/>
                  </a:solidFill>
                  <a:latin typeface="Arial" charset="0"/>
                </a:rPr>
                <a:t>$60</a:t>
              </a:r>
              <a:endParaRPr lang="en-US"/>
            </a:p>
          </p:txBody>
        </p:sp>
        <p:sp>
          <p:nvSpPr>
            <p:cNvPr id="28802" name="Rectangle 328"/>
            <p:cNvSpPr>
              <a:spLocks noChangeArrowheads="1"/>
            </p:cNvSpPr>
            <p:nvPr/>
          </p:nvSpPr>
          <p:spPr bwMode="auto">
            <a:xfrm>
              <a:off x="1215" y="1635"/>
              <a:ext cx="201" cy="144"/>
            </a:xfrm>
            <a:prstGeom prst="rect">
              <a:avLst/>
            </a:prstGeom>
            <a:noFill/>
            <a:ln w="9525">
              <a:noFill/>
              <a:miter lim="800000"/>
              <a:headEnd/>
              <a:tailEnd/>
            </a:ln>
          </p:spPr>
          <p:txBody>
            <a:bodyPr wrap="none" lIns="0" tIns="0" rIns="0" bIns="0">
              <a:spAutoFit/>
            </a:bodyPr>
            <a:lstStyle/>
            <a:p>
              <a:r>
                <a:rPr lang="en-US" sz="1500">
                  <a:solidFill>
                    <a:srgbClr val="000000"/>
                  </a:solidFill>
                  <a:latin typeface="Arial" charset="0"/>
                </a:rPr>
                <a:t>$70</a:t>
              </a:r>
              <a:endParaRPr lang="en-US"/>
            </a:p>
          </p:txBody>
        </p:sp>
        <p:sp>
          <p:nvSpPr>
            <p:cNvPr id="28803" name="Rectangle 329"/>
            <p:cNvSpPr>
              <a:spLocks noChangeArrowheads="1"/>
            </p:cNvSpPr>
            <p:nvPr/>
          </p:nvSpPr>
          <p:spPr bwMode="auto">
            <a:xfrm>
              <a:off x="1215" y="1432"/>
              <a:ext cx="201" cy="144"/>
            </a:xfrm>
            <a:prstGeom prst="rect">
              <a:avLst/>
            </a:prstGeom>
            <a:noFill/>
            <a:ln w="9525">
              <a:noFill/>
              <a:miter lim="800000"/>
              <a:headEnd/>
              <a:tailEnd/>
            </a:ln>
          </p:spPr>
          <p:txBody>
            <a:bodyPr wrap="none" lIns="0" tIns="0" rIns="0" bIns="0">
              <a:spAutoFit/>
            </a:bodyPr>
            <a:lstStyle/>
            <a:p>
              <a:r>
                <a:rPr lang="en-US" sz="1500">
                  <a:solidFill>
                    <a:srgbClr val="000000"/>
                  </a:solidFill>
                  <a:latin typeface="Arial" charset="0"/>
                </a:rPr>
                <a:t>$80</a:t>
              </a:r>
              <a:endParaRPr lang="en-US"/>
            </a:p>
          </p:txBody>
        </p:sp>
        <p:sp>
          <p:nvSpPr>
            <p:cNvPr id="28804" name="Rectangle 330"/>
            <p:cNvSpPr>
              <a:spLocks noChangeArrowheads="1"/>
            </p:cNvSpPr>
            <p:nvPr/>
          </p:nvSpPr>
          <p:spPr bwMode="auto">
            <a:xfrm>
              <a:off x="1215" y="1237"/>
              <a:ext cx="201" cy="144"/>
            </a:xfrm>
            <a:prstGeom prst="rect">
              <a:avLst/>
            </a:prstGeom>
            <a:noFill/>
            <a:ln w="9525">
              <a:noFill/>
              <a:miter lim="800000"/>
              <a:headEnd/>
              <a:tailEnd/>
            </a:ln>
          </p:spPr>
          <p:txBody>
            <a:bodyPr wrap="none" lIns="0" tIns="0" rIns="0" bIns="0">
              <a:spAutoFit/>
            </a:bodyPr>
            <a:lstStyle/>
            <a:p>
              <a:r>
                <a:rPr lang="en-US" sz="1500">
                  <a:solidFill>
                    <a:srgbClr val="000000"/>
                  </a:solidFill>
                  <a:latin typeface="Arial" charset="0"/>
                </a:rPr>
                <a:t>$90</a:t>
              </a:r>
              <a:endParaRPr lang="en-US"/>
            </a:p>
          </p:txBody>
        </p:sp>
        <p:sp>
          <p:nvSpPr>
            <p:cNvPr id="28805" name="Rectangle 331"/>
            <p:cNvSpPr>
              <a:spLocks noChangeArrowheads="1"/>
            </p:cNvSpPr>
            <p:nvPr/>
          </p:nvSpPr>
          <p:spPr bwMode="auto">
            <a:xfrm>
              <a:off x="1448" y="3198"/>
              <a:ext cx="174" cy="144"/>
            </a:xfrm>
            <a:prstGeom prst="rect">
              <a:avLst/>
            </a:prstGeom>
            <a:noFill/>
            <a:ln w="9525">
              <a:noFill/>
              <a:miter lim="800000"/>
              <a:headEnd/>
              <a:tailEnd/>
            </a:ln>
          </p:spPr>
          <p:txBody>
            <a:bodyPr wrap="none" lIns="0" tIns="0" rIns="0" bIns="0">
              <a:spAutoFit/>
            </a:bodyPr>
            <a:lstStyle/>
            <a:p>
              <a:r>
                <a:rPr lang="en-US" sz="1500">
                  <a:solidFill>
                    <a:srgbClr val="000000"/>
                  </a:solidFill>
                  <a:latin typeface="Arial" charset="0"/>
                </a:rPr>
                <a:t>0%</a:t>
              </a:r>
              <a:endParaRPr lang="en-US"/>
            </a:p>
          </p:txBody>
        </p:sp>
        <p:sp>
          <p:nvSpPr>
            <p:cNvPr id="28806" name="Rectangle 332"/>
            <p:cNvSpPr>
              <a:spLocks noChangeArrowheads="1"/>
            </p:cNvSpPr>
            <p:nvPr/>
          </p:nvSpPr>
          <p:spPr bwMode="auto">
            <a:xfrm>
              <a:off x="1851" y="3198"/>
              <a:ext cx="174" cy="144"/>
            </a:xfrm>
            <a:prstGeom prst="rect">
              <a:avLst/>
            </a:prstGeom>
            <a:noFill/>
            <a:ln w="9525">
              <a:noFill/>
              <a:miter lim="800000"/>
              <a:headEnd/>
              <a:tailEnd/>
            </a:ln>
          </p:spPr>
          <p:txBody>
            <a:bodyPr wrap="none" lIns="0" tIns="0" rIns="0" bIns="0">
              <a:spAutoFit/>
            </a:bodyPr>
            <a:lstStyle/>
            <a:p>
              <a:r>
                <a:rPr lang="en-US" sz="1500">
                  <a:solidFill>
                    <a:srgbClr val="000000"/>
                  </a:solidFill>
                  <a:latin typeface="Arial" charset="0"/>
                </a:rPr>
                <a:t>2%</a:t>
              </a:r>
              <a:endParaRPr lang="en-US"/>
            </a:p>
          </p:txBody>
        </p:sp>
        <p:sp>
          <p:nvSpPr>
            <p:cNvPr id="28807" name="Rectangle 333"/>
            <p:cNvSpPr>
              <a:spLocks noChangeArrowheads="1"/>
            </p:cNvSpPr>
            <p:nvPr/>
          </p:nvSpPr>
          <p:spPr bwMode="auto">
            <a:xfrm>
              <a:off x="2264" y="3198"/>
              <a:ext cx="174" cy="144"/>
            </a:xfrm>
            <a:prstGeom prst="rect">
              <a:avLst/>
            </a:prstGeom>
            <a:noFill/>
            <a:ln w="9525">
              <a:noFill/>
              <a:miter lim="800000"/>
              <a:headEnd/>
              <a:tailEnd/>
            </a:ln>
          </p:spPr>
          <p:txBody>
            <a:bodyPr wrap="none" lIns="0" tIns="0" rIns="0" bIns="0">
              <a:spAutoFit/>
            </a:bodyPr>
            <a:lstStyle/>
            <a:p>
              <a:r>
                <a:rPr lang="en-US" sz="1500">
                  <a:solidFill>
                    <a:srgbClr val="000000"/>
                  </a:solidFill>
                  <a:latin typeface="Arial" charset="0"/>
                </a:rPr>
                <a:t>4%</a:t>
              </a:r>
              <a:endParaRPr lang="en-US"/>
            </a:p>
          </p:txBody>
        </p:sp>
        <p:sp>
          <p:nvSpPr>
            <p:cNvPr id="28808" name="Rectangle 334"/>
            <p:cNvSpPr>
              <a:spLocks noChangeArrowheads="1"/>
            </p:cNvSpPr>
            <p:nvPr/>
          </p:nvSpPr>
          <p:spPr bwMode="auto">
            <a:xfrm>
              <a:off x="2666" y="3198"/>
              <a:ext cx="174" cy="144"/>
            </a:xfrm>
            <a:prstGeom prst="rect">
              <a:avLst/>
            </a:prstGeom>
            <a:noFill/>
            <a:ln w="9525">
              <a:noFill/>
              <a:miter lim="800000"/>
              <a:headEnd/>
              <a:tailEnd/>
            </a:ln>
          </p:spPr>
          <p:txBody>
            <a:bodyPr wrap="none" lIns="0" tIns="0" rIns="0" bIns="0">
              <a:spAutoFit/>
            </a:bodyPr>
            <a:lstStyle/>
            <a:p>
              <a:r>
                <a:rPr lang="en-US" sz="1500">
                  <a:solidFill>
                    <a:srgbClr val="000000"/>
                  </a:solidFill>
                  <a:latin typeface="Arial" charset="0"/>
                </a:rPr>
                <a:t>6%</a:t>
              </a:r>
              <a:endParaRPr lang="en-US"/>
            </a:p>
          </p:txBody>
        </p:sp>
        <p:sp>
          <p:nvSpPr>
            <p:cNvPr id="28809" name="Rectangle 335"/>
            <p:cNvSpPr>
              <a:spLocks noChangeArrowheads="1"/>
            </p:cNvSpPr>
            <p:nvPr/>
          </p:nvSpPr>
          <p:spPr bwMode="auto">
            <a:xfrm>
              <a:off x="3069" y="3198"/>
              <a:ext cx="174" cy="144"/>
            </a:xfrm>
            <a:prstGeom prst="rect">
              <a:avLst/>
            </a:prstGeom>
            <a:noFill/>
            <a:ln w="9525">
              <a:noFill/>
              <a:miter lim="800000"/>
              <a:headEnd/>
              <a:tailEnd/>
            </a:ln>
          </p:spPr>
          <p:txBody>
            <a:bodyPr wrap="none" lIns="0" tIns="0" rIns="0" bIns="0">
              <a:spAutoFit/>
            </a:bodyPr>
            <a:lstStyle/>
            <a:p>
              <a:r>
                <a:rPr lang="en-US" sz="1500">
                  <a:solidFill>
                    <a:srgbClr val="000000"/>
                  </a:solidFill>
                  <a:latin typeface="Arial" charset="0"/>
                </a:rPr>
                <a:t>8%</a:t>
              </a:r>
              <a:endParaRPr lang="en-US"/>
            </a:p>
          </p:txBody>
        </p:sp>
        <p:sp>
          <p:nvSpPr>
            <p:cNvPr id="28810" name="Rectangle 336"/>
            <p:cNvSpPr>
              <a:spLocks noChangeArrowheads="1"/>
            </p:cNvSpPr>
            <p:nvPr/>
          </p:nvSpPr>
          <p:spPr bwMode="auto">
            <a:xfrm>
              <a:off x="3436" y="3198"/>
              <a:ext cx="241" cy="144"/>
            </a:xfrm>
            <a:prstGeom prst="rect">
              <a:avLst/>
            </a:prstGeom>
            <a:noFill/>
            <a:ln w="9525">
              <a:noFill/>
              <a:miter lim="800000"/>
              <a:headEnd/>
              <a:tailEnd/>
            </a:ln>
          </p:spPr>
          <p:txBody>
            <a:bodyPr wrap="none" lIns="0" tIns="0" rIns="0" bIns="0">
              <a:spAutoFit/>
            </a:bodyPr>
            <a:lstStyle/>
            <a:p>
              <a:r>
                <a:rPr lang="en-US" sz="1500">
                  <a:solidFill>
                    <a:srgbClr val="000000"/>
                  </a:solidFill>
                  <a:latin typeface="Arial" charset="0"/>
                </a:rPr>
                <a:t>10%</a:t>
              </a:r>
              <a:endParaRPr lang="en-US"/>
            </a:p>
          </p:txBody>
        </p:sp>
        <p:sp>
          <p:nvSpPr>
            <p:cNvPr id="28811" name="Rectangle 337"/>
            <p:cNvSpPr>
              <a:spLocks noChangeArrowheads="1"/>
            </p:cNvSpPr>
            <p:nvPr/>
          </p:nvSpPr>
          <p:spPr bwMode="auto">
            <a:xfrm>
              <a:off x="3849" y="3198"/>
              <a:ext cx="241" cy="144"/>
            </a:xfrm>
            <a:prstGeom prst="rect">
              <a:avLst/>
            </a:prstGeom>
            <a:noFill/>
            <a:ln w="9525">
              <a:noFill/>
              <a:miter lim="800000"/>
              <a:headEnd/>
              <a:tailEnd/>
            </a:ln>
          </p:spPr>
          <p:txBody>
            <a:bodyPr wrap="none" lIns="0" tIns="0" rIns="0" bIns="0">
              <a:spAutoFit/>
            </a:bodyPr>
            <a:lstStyle/>
            <a:p>
              <a:r>
                <a:rPr lang="en-US" sz="1500">
                  <a:solidFill>
                    <a:srgbClr val="000000"/>
                  </a:solidFill>
                  <a:latin typeface="Arial" charset="0"/>
                </a:rPr>
                <a:t>12%</a:t>
              </a:r>
              <a:endParaRPr lang="en-US"/>
            </a:p>
          </p:txBody>
        </p:sp>
        <p:sp>
          <p:nvSpPr>
            <p:cNvPr id="28812" name="Rectangle 338"/>
            <p:cNvSpPr>
              <a:spLocks noChangeArrowheads="1"/>
            </p:cNvSpPr>
            <p:nvPr/>
          </p:nvSpPr>
          <p:spPr bwMode="auto">
            <a:xfrm>
              <a:off x="4252" y="3198"/>
              <a:ext cx="241" cy="144"/>
            </a:xfrm>
            <a:prstGeom prst="rect">
              <a:avLst/>
            </a:prstGeom>
            <a:noFill/>
            <a:ln w="9525">
              <a:noFill/>
              <a:miter lim="800000"/>
              <a:headEnd/>
              <a:tailEnd/>
            </a:ln>
          </p:spPr>
          <p:txBody>
            <a:bodyPr wrap="none" lIns="0" tIns="0" rIns="0" bIns="0">
              <a:spAutoFit/>
            </a:bodyPr>
            <a:lstStyle/>
            <a:p>
              <a:r>
                <a:rPr lang="en-US" sz="1500">
                  <a:solidFill>
                    <a:srgbClr val="000000"/>
                  </a:solidFill>
                  <a:latin typeface="Arial" charset="0"/>
                </a:rPr>
                <a:t>14%</a:t>
              </a:r>
              <a:endParaRPr lang="en-US"/>
            </a:p>
          </p:txBody>
        </p:sp>
        <p:sp>
          <p:nvSpPr>
            <p:cNvPr id="28813" name="Rectangle 339"/>
            <p:cNvSpPr>
              <a:spLocks noChangeArrowheads="1"/>
            </p:cNvSpPr>
            <p:nvPr/>
          </p:nvSpPr>
          <p:spPr bwMode="auto">
            <a:xfrm>
              <a:off x="4655" y="3198"/>
              <a:ext cx="241" cy="144"/>
            </a:xfrm>
            <a:prstGeom prst="rect">
              <a:avLst/>
            </a:prstGeom>
            <a:noFill/>
            <a:ln w="9525">
              <a:noFill/>
              <a:miter lim="800000"/>
              <a:headEnd/>
              <a:tailEnd/>
            </a:ln>
          </p:spPr>
          <p:txBody>
            <a:bodyPr wrap="none" lIns="0" tIns="0" rIns="0" bIns="0">
              <a:spAutoFit/>
            </a:bodyPr>
            <a:lstStyle/>
            <a:p>
              <a:r>
                <a:rPr lang="en-US" sz="1500">
                  <a:solidFill>
                    <a:srgbClr val="000000"/>
                  </a:solidFill>
                  <a:latin typeface="Arial" charset="0"/>
                </a:rPr>
                <a:t>16%</a:t>
              </a:r>
              <a:endParaRPr lang="en-US"/>
            </a:p>
          </p:txBody>
        </p:sp>
        <p:sp>
          <p:nvSpPr>
            <p:cNvPr id="28814" name="Rectangle 340"/>
            <p:cNvSpPr>
              <a:spLocks noChangeArrowheads="1"/>
            </p:cNvSpPr>
            <p:nvPr/>
          </p:nvSpPr>
          <p:spPr bwMode="auto">
            <a:xfrm>
              <a:off x="2755" y="3411"/>
              <a:ext cx="821" cy="144"/>
            </a:xfrm>
            <a:prstGeom prst="rect">
              <a:avLst/>
            </a:prstGeom>
            <a:noFill/>
            <a:ln w="9525">
              <a:noFill/>
              <a:miter lim="800000"/>
              <a:headEnd/>
              <a:tailEnd/>
            </a:ln>
          </p:spPr>
          <p:txBody>
            <a:bodyPr wrap="none" lIns="0" tIns="0" rIns="0" bIns="0">
              <a:spAutoFit/>
            </a:bodyPr>
            <a:lstStyle/>
            <a:p>
              <a:r>
                <a:rPr lang="en-US" sz="1500" b="1">
                  <a:solidFill>
                    <a:srgbClr val="000000"/>
                  </a:solidFill>
                  <a:latin typeface="Arial" charset="0"/>
                </a:rPr>
                <a:t>Expected Risk</a:t>
              </a:r>
              <a:endParaRPr lang="en-US"/>
            </a:p>
          </p:txBody>
        </p:sp>
        <p:sp>
          <p:nvSpPr>
            <p:cNvPr id="28815" name="Rectangle 341"/>
            <p:cNvSpPr>
              <a:spLocks noChangeArrowheads="1"/>
            </p:cNvSpPr>
            <p:nvPr/>
          </p:nvSpPr>
          <p:spPr bwMode="auto">
            <a:xfrm rot="-5400000">
              <a:off x="680" y="3312"/>
              <a:ext cx="230" cy="1"/>
            </a:xfrm>
            <a:prstGeom prst="rect">
              <a:avLst/>
            </a:prstGeom>
            <a:noFill/>
            <a:ln w="9525">
              <a:noFill/>
              <a:miter lim="800000"/>
              <a:headEnd/>
              <a:tailEnd/>
            </a:ln>
          </p:spPr>
          <p:txBody>
            <a:bodyPr vert="eaVert" wrap="none" lIns="0" tIns="0" rIns="0" bIns="0">
              <a:spAutoFit/>
            </a:bodyPr>
            <a:lstStyle/>
            <a:p>
              <a:endParaRPr lang="en-US"/>
            </a:p>
          </p:txBody>
        </p:sp>
        <p:sp>
          <p:nvSpPr>
            <p:cNvPr id="28816" name="Rectangle 342"/>
            <p:cNvSpPr>
              <a:spLocks noChangeArrowheads="1"/>
            </p:cNvSpPr>
            <p:nvPr/>
          </p:nvSpPr>
          <p:spPr bwMode="auto">
            <a:xfrm rot="-5400000">
              <a:off x="874" y="2926"/>
              <a:ext cx="144" cy="1"/>
            </a:xfrm>
            <a:prstGeom prst="rect">
              <a:avLst/>
            </a:prstGeom>
            <a:noFill/>
            <a:ln w="9525">
              <a:noFill/>
              <a:miter lim="800000"/>
              <a:headEnd/>
              <a:tailEnd/>
            </a:ln>
          </p:spPr>
          <p:txBody>
            <a:bodyPr vert="eaVert" wrap="none" lIns="0" tIns="0" rIns="0" bIns="0">
              <a:spAutoFit/>
            </a:bodyPr>
            <a:lstStyle/>
            <a:p>
              <a:endParaRPr lang="en-US" sz="1500" b="1">
                <a:solidFill>
                  <a:srgbClr val="000000"/>
                </a:solidFill>
                <a:latin typeface="Arial" charset="0"/>
              </a:endParaRPr>
            </a:p>
          </p:txBody>
        </p:sp>
      </p:grpSp>
      <p:sp>
        <p:nvSpPr>
          <p:cNvPr id="28676" name="Rectangle 343"/>
          <p:cNvSpPr>
            <a:spLocks noChangeArrowheads="1"/>
          </p:cNvSpPr>
          <p:nvPr/>
        </p:nvSpPr>
        <p:spPr bwMode="auto">
          <a:xfrm rot="-5400000">
            <a:off x="-533400" y="3048000"/>
            <a:ext cx="3657600" cy="762000"/>
          </a:xfrm>
          <a:prstGeom prst="rect">
            <a:avLst/>
          </a:prstGeom>
          <a:solidFill>
            <a:schemeClr val="bg1"/>
          </a:solidFill>
          <a:ln w="9525">
            <a:noFill/>
            <a:miter lim="800000"/>
            <a:headEnd/>
            <a:tailEnd/>
          </a:ln>
        </p:spPr>
        <p:txBody>
          <a:bodyPr wrap="none" anchor="ctr"/>
          <a:lstStyle/>
          <a:p>
            <a:pPr algn="ctr"/>
            <a:r>
              <a:rPr lang="en-US" sz="1400">
                <a:latin typeface="Arial" charset="0"/>
              </a:rPr>
              <a:t>Expected Future Real Wealth of</a:t>
            </a:r>
          </a:p>
          <a:p>
            <a:pPr algn="ctr"/>
            <a:r>
              <a:rPr lang="en-US" sz="1400">
                <a:latin typeface="Arial" charset="0"/>
              </a:rPr>
              <a:t>Children and Charitable Beneficiaries</a:t>
            </a:r>
          </a:p>
          <a:p>
            <a:pPr algn="ctr"/>
            <a:r>
              <a:rPr lang="en-US" sz="1400">
                <a:latin typeface="Arial" charset="0"/>
              </a:rPr>
              <a:t> in 25 years ($ Millions)</a:t>
            </a:r>
          </a:p>
        </p:txBody>
      </p:sp>
      <p:sp>
        <p:nvSpPr>
          <p:cNvPr id="28677" name="Text Box 344"/>
          <p:cNvSpPr txBox="1">
            <a:spLocks noChangeArrowheads="1"/>
          </p:cNvSpPr>
          <p:nvPr/>
        </p:nvSpPr>
        <p:spPr bwMode="auto">
          <a:xfrm>
            <a:off x="1524000" y="6248400"/>
            <a:ext cx="6477000" cy="228600"/>
          </a:xfrm>
          <a:prstGeom prst="rect">
            <a:avLst/>
          </a:prstGeom>
          <a:noFill/>
          <a:ln w="9525">
            <a:noFill/>
            <a:miter lim="800000"/>
            <a:headEnd/>
            <a:tailEnd/>
          </a:ln>
        </p:spPr>
        <p:txBody>
          <a:bodyPr>
            <a:spAutoFit/>
          </a:bodyPr>
          <a:lstStyle/>
          <a:p>
            <a:pPr>
              <a:spcBef>
                <a:spcPct val="50000"/>
              </a:spcBef>
            </a:pPr>
            <a:r>
              <a:rPr lang="en-US" sz="900"/>
              <a:t>* Chart reproduced from </a:t>
            </a:r>
            <a:r>
              <a:rPr lang="en-US" sz="900" i="1"/>
              <a:t>Modern Investment Management</a:t>
            </a:r>
            <a:r>
              <a:rPr lang="en-US" sz="900"/>
              <a:t> by Bob Litterman and the Quantitative Resources Group</a:t>
            </a:r>
          </a:p>
        </p:txBody>
      </p:sp>
      <p:sp>
        <p:nvSpPr>
          <p:cNvPr id="28678" name="Rectangle 346"/>
          <p:cNvSpPr>
            <a:spLocks noChangeArrowheads="1"/>
          </p:cNvSpPr>
          <p:nvPr/>
        </p:nvSpPr>
        <p:spPr bwMode="auto">
          <a:xfrm>
            <a:off x="1905000" y="1219200"/>
            <a:ext cx="7239000" cy="457200"/>
          </a:xfrm>
          <a:prstGeom prst="rect">
            <a:avLst/>
          </a:prstGeom>
          <a:noFill/>
          <a:ln w="9525">
            <a:noFill/>
            <a:miter lim="800000"/>
            <a:headEnd/>
            <a:tailEnd/>
          </a:ln>
        </p:spPr>
        <p:txBody>
          <a:bodyPr lIns="92075" tIns="46038" rIns="92075" bIns="46038"/>
          <a:lstStyle/>
          <a:p>
            <a:pPr>
              <a:spcBef>
                <a:spcPct val="10000"/>
              </a:spcBef>
            </a:pPr>
            <a:r>
              <a:rPr lang="en-US" sz="1600" b="1">
                <a:latin typeface="Arial" charset="0"/>
              </a:rPr>
              <a:t>Efficient Frontier for the Private Investor as a Steward of Wealth</a:t>
            </a:r>
          </a:p>
        </p:txBody>
      </p:sp>
      <p:sp>
        <p:nvSpPr>
          <p:cNvPr id="28679" name="Rectangle 2"/>
          <p:cNvSpPr>
            <a:spLocks noGrp="1" noChangeArrowheads="1"/>
          </p:cNvSpPr>
          <p:nvPr>
            <p:ph type="title"/>
          </p:nvPr>
        </p:nvSpPr>
        <p:spPr>
          <a:xfrm>
            <a:off x="1371600" y="304800"/>
            <a:ext cx="7772400" cy="685800"/>
          </a:xfrm>
        </p:spPr>
        <p:txBody>
          <a:bodyPr/>
          <a:lstStyle/>
          <a:p>
            <a:pPr eaLnBrk="1" hangingPunct="1">
              <a:spcBef>
                <a:spcPct val="0"/>
              </a:spcBef>
            </a:pPr>
            <a:r>
              <a:rPr lang="en-US" sz="2200" smtClean="0">
                <a:solidFill>
                  <a:schemeClr val="tx1"/>
                </a:solidFill>
              </a:rPr>
              <a:t>Why Tax Strategies Are an Important Part </a:t>
            </a:r>
            <a:r>
              <a:rPr lang="en-US" sz="2200" smtClean="0"/>
              <a:t>of Integrated Goals-Based Wealth Planning for the Private Investor</a:t>
            </a:r>
            <a:endParaRPr lang="en-US" sz="2200" smtClean="0">
              <a:solidFill>
                <a:schemeClr val="tx1"/>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Slide Number Placeholder 3"/>
          <p:cNvSpPr>
            <a:spLocks noGrp="1"/>
          </p:cNvSpPr>
          <p:nvPr>
            <p:ph type="sldNum" sz="quarter" idx="10"/>
          </p:nvPr>
        </p:nvSpPr>
        <p:spPr/>
        <p:txBody>
          <a:bodyPr/>
          <a:lstStyle/>
          <a:p>
            <a:pPr defTabSz="1019175">
              <a:defRPr/>
            </a:pPr>
            <a:fld id="{7714AACA-5F80-4ECC-8EDB-44252473BE0A}" type="slidenum">
              <a:rPr lang="en-US">
                <a:latin typeface="+mn-lt"/>
              </a:rPr>
              <a:pPr defTabSz="1019175">
                <a:defRPr/>
              </a:pPr>
              <a:t>12</a:t>
            </a:fld>
            <a:endParaRPr lang="en-US" dirty="0">
              <a:latin typeface="+mn-lt"/>
            </a:endParaRPr>
          </a:p>
        </p:txBody>
      </p:sp>
      <p:sp>
        <p:nvSpPr>
          <p:cNvPr id="29698" name="Text Box 3"/>
          <p:cNvSpPr txBox="1">
            <a:spLocks noChangeArrowheads="1"/>
          </p:cNvSpPr>
          <p:nvPr/>
        </p:nvSpPr>
        <p:spPr bwMode="auto">
          <a:xfrm>
            <a:off x="685800" y="6019800"/>
            <a:ext cx="6781800" cy="274638"/>
          </a:xfrm>
          <a:prstGeom prst="rect">
            <a:avLst/>
          </a:prstGeom>
          <a:noFill/>
          <a:ln w="9525">
            <a:noFill/>
            <a:miter lim="800000"/>
            <a:headEnd/>
            <a:tailEnd/>
          </a:ln>
        </p:spPr>
        <p:txBody>
          <a:bodyPr>
            <a:spAutoFit/>
          </a:bodyPr>
          <a:lstStyle/>
          <a:p>
            <a:pPr>
              <a:spcBef>
                <a:spcPct val="50000"/>
              </a:spcBef>
            </a:pPr>
            <a:r>
              <a:rPr lang="en-US" sz="1200">
                <a:latin typeface="Arial" charset="0"/>
              </a:rPr>
              <a:t>For illustrative purposes only. </a:t>
            </a:r>
          </a:p>
        </p:txBody>
      </p:sp>
      <p:sp>
        <p:nvSpPr>
          <p:cNvPr id="29699" name="Text Box 5"/>
          <p:cNvSpPr txBox="1">
            <a:spLocks noChangeArrowheads="1"/>
          </p:cNvSpPr>
          <p:nvPr/>
        </p:nvSpPr>
        <p:spPr bwMode="auto">
          <a:xfrm>
            <a:off x="841375" y="2127250"/>
            <a:ext cx="273050" cy="304800"/>
          </a:xfrm>
          <a:prstGeom prst="rect">
            <a:avLst/>
          </a:prstGeom>
          <a:noFill/>
          <a:ln w="9525">
            <a:noFill/>
            <a:miter lim="800000"/>
            <a:headEnd/>
            <a:tailEnd/>
          </a:ln>
        </p:spPr>
        <p:txBody>
          <a:bodyPr wrap="none">
            <a:spAutoFit/>
          </a:bodyPr>
          <a:lstStyle/>
          <a:p>
            <a:r>
              <a:rPr lang="en-US" sz="1400"/>
              <a:t>$</a:t>
            </a:r>
          </a:p>
        </p:txBody>
      </p:sp>
      <p:sp>
        <p:nvSpPr>
          <p:cNvPr id="29700" name="Text Box 6"/>
          <p:cNvSpPr txBox="1">
            <a:spLocks noChangeArrowheads="1"/>
          </p:cNvSpPr>
          <p:nvPr/>
        </p:nvSpPr>
        <p:spPr bwMode="auto">
          <a:xfrm>
            <a:off x="841375" y="2508250"/>
            <a:ext cx="273050" cy="304800"/>
          </a:xfrm>
          <a:prstGeom prst="rect">
            <a:avLst/>
          </a:prstGeom>
          <a:noFill/>
          <a:ln w="9525">
            <a:noFill/>
            <a:miter lim="800000"/>
            <a:headEnd/>
            <a:tailEnd/>
          </a:ln>
        </p:spPr>
        <p:txBody>
          <a:bodyPr wrap="none">
            <a:spAutoFit/>
          </a:bodyPr>
          <a:lstStyle/>
          <a:p>
            <a:r>
              <a:rPr lang="en-US" sz="1400"/>
              <a:t>$</a:t>
            </a:r>
          </a:p>
        </p:txBody>
      </p:sp>
      <p:sp>
        <p:nvSpPr>
          <p:cNvPr id="29701" name="Rectangle 10"/>
          <p:cNvSpPr>
            <a:spLocks noChangeArrowheads="1"/>
          </p:cNvSpPr>
          <p:nvPr/>
        </p:nvSpPr>
        <p:spPr bwMode="auto">
          <a:xfrm>
            <a:off x="1828800" y="2286000"/>
            <a:ext cx="4465638" cy="2870200"/>
          </a:xfrm>
          <a:prstGeom prst="rect">
            <a:avLst/>
          </a:prstGeom>
          <a:solidFill>
            <a:srgbClr val="FFFFCC"/>
          </a:solidFill>
          <a:ln w="9525">
            <a:noFill/>
            <a:miter lim="800000"/>
            <a:headEnd/>
            <a:tailEnd/>
          </a:ln>
        </p:spPr>
        <p:txBody>
          <a:bodyPr/>
          <a:lstStyle/>
          <a:p>
            <a:endParaRPr lang="en-US"/>
          </a:p>
        </p:txBody>
      </p:sp>
      <p:sp>
        <p:nvSpPr>
          <p:cNvPr id="29702" name="Line 11"/>
          <p:cNvSpPr>
            <a:spLocks noChangeShapeType="1"/>
          </p:cNvSpPr>
          <p:nvPr/>
        </p:nvSpPr>
        <p:spPr bwMode="auto">
          <a:xfrm>
            <a:off x="1828800" y="4749800"/>
            <a:ext cx="4465638" cy="1588"/>
          </a:xfrm>
          <a:prstGeom prst="line">
            <a:avLst/>
          </a:prstGeom>
          <a:noFill/>
          <a:ln w="0">
            <a:solidFill>
              <a:srgbClr val="000000"/>
            </a:solidFill>
            <a:round/>
            <a:headEnd/>
            <a:tailEnd/>
          </a:ln>
        </p:spPr>
        <p:txBody>
          <a:bodyPr/>
          <a:lstStyle/>
          <a:p>
            <a:endParaRPr lang="en-US"/>
          </a:p>
        </p:txBody>
      </p:sp>
      <p:sp>
        <p:nvSpPr>
          <p:cNvPr id="29703" name="Line 12"/>
          <p:cNvSpPr>
            <a:spLocks noChangeShapeType="1"/>
          </p:cNvSpPr>
          <p:nvPr/>
        </p:nvSpPr>
        <p:spPr bwMode="auto">
          <a:xfrm>
            <a:off x="1828800" y="4333875"/>
            <a:ext cx="4465638" cy="1588"/>
          </a:xfrm>
          <a:prstGeom prst="line">
            <a:avLst/>
          </a:prstGeom>
          <a:noFill/>
          <a:ln w="0">
            <a:solidFill>
              <a:srgbClr val="000000"/>
            </a:solidFill>
            <a:round/>
            <a:headEnd/>
            <a:tailEnd/>
          </a:ln>
        </p:spPr>
        <p:txBody>
          <a:bodyPr/>
          <a:lstStyle/>
          <a:p>
            <a:endParaRPr lang="en-US"/>
          </a:p>
        </p:txBody>
      </p:sp>
      <p:sp>
        <p:nvSpPr>
          <p:cNvPr id="29704" name="Line 13"/>
          <p:cNvSpPr>
            <a:spLocks noChangeShapeType="1"/>
          </p:cNvSpPr>
          <p:nvPr/>
        </p:nvSpPr>
        <p:spPr bwMode="auto">
          <a:xfrm>
            <a:off x="1828800" y="3929063"/>
            <a:ext cx="4465638" cy="1587"/>
          </a:xfrm>
          <a:prstGeom prst="line">
            <a:avLst/>
          </a:prstGeom>
          <a:noFill/>
          <a:ln w="0">
            <a:solidFill>
              <a:srgbClr val="000000"/>
            </a:solidFill>
            <a:round/>
            <a:headEnd/>
            <a:tailEnd/>
          </a:ln>
        </p:spPr>
        <p:txBody>
          <a:bodyPr/>
          <a:lstStyle/>
          <a:p>
            <a:endParaRPr lang="en-US"/>
          </a:p>
        </p:txBody>
      </p:sp>
      <p:sp>
        <p:nvSpPr>
          <p:cNvPr id="29705" name="Line 14"/>
          <p:cNvSpPr>
            <a:spLocks noChangeShapeType="1"/>
          </p:cNvSpPr>
          <p:nvPr/>
        </p:nvSpPr>
        <p:spPr bwMode="auto">
          <a:xfrm>
            <a:off x="1828800" y="3513138"/>
            <a:ext cx="4465638" cy="1587"/>
          </a:xfrm>
          <a:prstGeom prst="line">
            <a:avLst/>
          </a:prstGeom>
          <a:noFill/>
          <a:ln w="0">
            <a:solidFill>
              <a:srgbClr val="000000"/>
            </a:solidFill>
            <a:round/>
            <a:headEnd/>
            <a:tailEnd/>
          </a:ln>
        </p:spPr>
        <p:txBody>
          <a:bodyPr/>
          <a:lstStyle/>
          <a:p>
            <a:endParaRPr lang="en-US"/>
          </a:p>
        </p:txBody>
      </p:sp>
      <p:sp>
        <p:nvSpPr>
          <p:cNvPr id="29706" name="Line 15"/>
          <p:cNvSpPr>
            <a:spLocks noChangeShapeType="1"/>
          </p:cNvSpPr>
          <p:nvPr/>
        </p:nvSpPr>
        <p:spPr bwMode="auto">
          <a:xfrm>
            <a:off x="1828800" y="3106738"/>
            <a:ext cx="4465638" cy="1587"/>
          </a:xfrm>
          <a:prstGeom prst="line">
            <a:avLst/>
          </a:prstGeom>
          <a:noFill/>
          <a:ln w="0">
            <a:solidFill>
              <a:srgbClr val="000000"/>
            </a:solidFill>
            <a:round/>
            <a:headEnd/>
            <a:tailEnd/>
          </a:ln>
        </p:spPr>
        <p:txBody>
          <a:bodyPr/>
          <a:lstStyle/>
          <a:p>
            <a:endParaRPr lang="en-US"/>
          </a:p>
        </p:txBody>
      </p:sp>
      <p:sp>
        <p:nvSpPr>
          <p:cNvPr id="29707" name="Line 16"/>
          <p:cNvSpPr>
            <a:spLocks noChangeShapeType="1"/>
          </p:cNvSpPr>
          <p:nvPr/>
        </p:nvSpPr>
        <p:spPr bwMode="auto">
          <a:xfrm>
            <a:off x="1828800" y="2690813"/>
            <a:ext cx="4465638" cy="1587"/>
          </a:xfrm>
          <a:prstGeom prst="line">
            <a:avLst/>
          </a:prstGeom>
          <a:noFill/>
          <a:ln w="0">
            <a:solidFill>
              <a:srgbClr val="000000"/>
            </a:solidFill>
            <a:round/>
            <a:headEnd/>
            <a:tailEnd/>
          </a:ln>
        </p:spPr>
        <p:txBody>
          <a:bodyPr/>
          <a:lstStyle/>
          <a:p>
            <a:endParaRPr lang="en-US"/>
          </a:p>
        </p:txBody>
      </p:sp>
      <p:sp>
        <p:nvSpPr>
          <p:cNvPr id="29708" name="Line 17"/>
          <p:cNvSpPr>
            <a:spLocks noChangeShapeType="1"/>
          </p:cNvSpPr>
          <p:nvPr/>
        </p:nvSpPr>
        <p:spPr bwMode="auto">
          <a:xfrm>
            <a:off x="1828800" y="2286000"/>
            <a:ext cx="4465638" cy="1588"/>
          </a:xfrm>
          <a:prstGeom prst="line">
            <a:avLst/>
          </a:prstGeom>
          <a:noFill/>
          <a:ln w="0">
            <a:solidFill>
              <a:srgbClr val="000000"/>
            </a:solidFill>
            <a:round/>
            <a:headEnd/>
            <a:tailEnd/>
          </a:ln>
        </p:spPr>
        <p:txBody>
          <a:bodyPr/>
          <a:lstStyle/>
          <a:p>
            <a:endParaRPr lang="en-US"/>
          </a:p>
        </p:txBody>
      </p:sp>
      <p:sp>
        <p:nvSpPr>
          <p:cNvPr id="29709" name="Rectangle 18"/>
          <p:cNvSpPr>
            <a:spLocks noChangeArrowheads="1"/>
          </p:cNvSpPr>
          <p:nvPr/>
        </p:nvSpPr>
        <p:spPr bwMode="auto">
          <a:xfrm>
            <a:off x="1828800" y="2286000"/>
            <a:ext cx="4465638" cy="2870200"/>
          </a:xfrm>
          <a:prstGeom prst="rect">
            <a:avLst/>
          </a:prstGeom>
          <a:noFill/>
          <a:ln w="11113">
            <a:solidFill>
              <a:srgbClr val="808080"/>
            </a:solidFill>
            <a:miter lim="800000"/>
            <a:headEnd/>
            <a:tailEnd/>
          </a:ln>
        </p:spPr>
        <p:txBody>
          <a:bodyPr/>
          <a:lstStyle/>
          <a:p>
            <a:endParaRPr lang="en-US"/>
          </a:p>
        </p:txBody>
      </p:sp>
      <p:sp>
        <p:nvSpPr>
          <p:cNvPr id="29710" name="Line 19"/>
          <p:cNvSpPr>
            <a:spLocks noChangeShapeType="1"/>
          </p:cNvSpPr>
          <p:nvPr/>
        </p:nvSpPr>
        <p:spPr bwMode="auto">
          <a:xfrm>
            <a:off x="1828800" y="2286000"/>
            <a:ext cx="1588" cy="2870200"/>
          </a:xfrm>
          <a:prstGeom prst="line">
            <a:avLst/>
          </a:prstGeom>
          <a:noFill/>
          <a:ln w="0">
            <a:solidFill>
              <a:srgbClr val="000000"/>
            </a:solidFill>
            <a:round/>
            <a:headEnd/>
            <a:tailEnd/>
          </a:ln>
        </p:spPr>
        <p:txBody>
          <a:bodyPr/>
          <a:lstStyle/>
          <a:p>
            <a:endParaRPr lang="en-US"/>
          </a:p>
        </p:txBody>
      </p:sp>
      <p:sp>
        <p:nvSpPr>
          <p:cNvPr id="29711" name="Line 20"/>
          <p:cNvSpPr>
            <a:spLocks noChangeShapeType="1"/>
          </p:cNvSpPr>
          <p:nvPr/>
        </p:nvSpPr>
        <p:spPr bwMode="auto">
          <a:xfrm>
            <a:off x="1776413" y="5156200"/>
            <a:ext cx="52387" cy="1588"/>
          </a:xfrm>
          <a:prstGeom prst="line">
            <a:avLst/>
          </a:prstGeom>
          <a:noFill/>
          <a:ln w="0">
            <a:solidFill>
              <a:srgbClr val="000000"/>
            </a:solidFill>
            <a:round/>
            <a:headEnd/>
            <a:tailEnd/>
          </a:ln>
        </p:spPr>
        <p:txBody>
          <a:bodyPr/>
          <a:lstStyle/>
          <a:p>
            <a:endParaRPr lang="en-US"/>
          </a:p>
        </p:txBody>
      </p:sp>
      <p:sp>
        <p:nvSpPr>
          <p:cNvPr id="29712" name="Line 21"/>
          <p:cNvSpPr>
            <a:spLocks noChangeShapeType="1"/>
          </p:cNvSpPr>
          <p:nvPr/>
        </p:nvSpPr>
        <p:spPr bwMode="auto">
          <a:xfrm>
            <a:off x="1776413" y="4749800"/>
            <a:ext cx="52387" cy="1588"/>
          </a:xfrm>
          <a:prstGeom prst="line">
            <a:avLst/>
          </a:prstGeom>
          <a:noFill/>
          <a:ln w="0">
            <a:solidFill>
              <a:srgbClr val="000000"/>
            </a:solidFill>
            <a:round/>
            <a:headEnd/>
            <a:tailEnd/>
          </a:ln>
        </p:spPr>
        <p:txBody>
          <a:bodyPr/>
          <a:lstStyle/>
          <a:p>
            <a:endParaRPr lang="en-US"/>
          </a:p>
        </p:txBody>
      </p:sp>
      <p:sp>
        <p:nvSpPr>
          <p:cNvPr id="29713" name="Line 22"/>
          <p:cNvSpPr>
            <a:spLocks noChangeShapeType="1"/>
          </p:cNvSpPr>
          <p:nvPr/>
        </p:nvSpPr>
        <p:spPr bwMode="auto">
          <a:xfrm>
            <a:off x="1776413" y="4333875"/>
            <a:ext cx="52387" cy="1588"/>
          </a:xfrm>
          <a:prstGeom prst="line">
            <a:avLst/>
          </a:prstGeom>
          <a:noFill/>
          <a:ln w="0">
            <a:solidFill>
              <a:srgbClr val="000000"/>
            </a:solidFill>
            <a:round/>
            <a:headEnd/>
            <a:tailEnd/>
          </a:ln>
        </p:spPr>
        <p:txBody>
          <a:bodyPr/>
          <a:lstStyle/>
          <a:p>
            <a:endParaRPr lang="en-US"/>
          </a:p>
        </p:txBody>
      </p:sp>
      <p:sp>
        <p:nvSpPr>
          <p:cNvPr id="29714" name="Line 23"/>
          <p:cNvSpPr>
            <a:spLocks noChangeShapeType="1"/>
          </p:cNvSpPr>
          <p:nvPr/>
        </p:nvSpPr>
        <p:spPr bwMode="auto">
          <a:xfrm>
            <a:off x="1776413" y="3929063"/>
            <a:ext cx="52387" cy="1587"/>
          </a:xfrm>
          <a:prstGeom prst="line">
            <a:avLst/>
          </a:prstGeom>
          <a:noFill/>
          <a:ln w="0">
            <a:solidFill>
              <a:srgbClr val="000000"/>
            </a:solidFill>
            <a:round/>
            <a:headEnd/>
            <a:tailEnd/>
          </a:ln>
        </p:spPr>
        <p:txBody>
          <a:bodyPr/>
          <a:lstStyle/>
          <a:p>
            <a:endParaRPr lang="en-US"/>
          </a:p>
        </p:txBody>
      </p:sp>
      <p:sp>
        <p:nvSpPr>
          <p:cNvPr id="29715" name="Line 24"/>
          <p:cNvSpPr>
            <a:spLocks noChangeShapeType="1"/>
          </p:cNvSpPr>
          <p:nvPr/>
        </p:nvSpPr>
        <p:spPr bwMode="auto">
          <a:xfrm>
            <a:off x="1776413" y="3513138"/>
            <a:ext cx="52387" cy="1587"/>
          </a:xfrm>
          <a:prstGeom prst="line">
            <a:avLst/>
          </a:prstGeom>
          <a:noFill/>
          <a:ln w="0">
            <a:solidFill>
              <a:srgbClr val="000000"/>
            </a:solidFill>
            <a:round/>
            <a:headEnd/>
            <a:tailEnd/>
          </a:ln>
        </p:spPr>
        <p:txBody>
          <a:bodyPr/>
          <a:lstStyle/>
          <a:p>
            <a:endParaRPr lang="en-US"/>
          </a:p>
        </p:txBody>
      </p:sp>
      <p:sp>
        <p:nvSpPr>
          <p:cNvPr id="29716" name="Line 25"/>
          <p:cNvSpPr>
            <a:spLocks noChangeShapeType="1"/>
          </p:cNvSpPr>
          <p:nvPr/>
        </p:nvSpPr>
        <p:spPr bwMode="auto">
          <a:xfrm>
            <a:off x="1776413" y="3106738"/>
            <a:ext cx="52387" cy="1587"/>
          </a:xfrm>
          <a:prstGeom prst="line">
            <a:avLst/>
          </a:prstGeom>
          <a:noFill/>
          <a:ln w="0">
            <a:solidFill>
              <a:srgbClr val="000000"/>
            </a:solidFill>
            <a:round/>
            <a:headEnd/>
            <a:tailEnd/>
          </a:ln>
        </p:spPr>
        <p:txBody>
          <a:bodyPr/>
          <a:lstStyle/>
          <a:p>
            <a:endParaRPr lang="en-US"/>
          </a:p>
        </p:txBody>
      </p:sp>
      <p:sp>
        <p:nvSpPr>
          <p:cNvPr id="29717" name="Line 26"/>
          <p:cNvSpPr>
            <a:spLocks noChangeShapeType="1"/>
          </p:cNvSpPr>
          <p:nvPr/>
        </p:nvSpPr>
        <p:spPr bwMode="auto">
          <a:xfrm>
            <a:off x="1776413" y="2690813"/>
            <a:ext cx="52387" cy="1587"/>
          </a:xfrm>
          <a:prstGeom prst="line">
            <a:avLst/>
          </a:prstGeom>
          <a:noFill/>
          <a:ln w="0">
            <a:solidFill>
              <a:srgbClr val="000000"/>
            </a:solidFill>
            <a:round/>
            <a:headEnd/>
            <a:tailEnd/>
          </a:ln>
        </p:spPr>
        <p:txBody>
          <a:bodyPr/>
          <a:lstStyle/>
          <a:p>
            <a:endParaRPr lang="en-US"/>
          </a:p>
        </p:txBody>
      </p:sp>
      <p:sp>
        <p:nvSpPr>
          <p:cNvPr id="29718" name="Line 27"/>
          <p:cNvSpPr>
            <a:spLocks noChangeShapeType="1"/>
          </p:cNvSpPr>
          <p:nvPr/>
        </p:nvSpPr>
        <p:spPr bwMode="auto">
          <a:xfrm>
            <a:off x="1776413" y="2286000"/>
            <a:ext cx="52387" cy="1588"/>
          </a:xfrm>
          <a:prstGeom prst="line">
            <a:avLst/>
          </a:prstGeom>
          <a:noFill/>
          <a:ln w="0">
            <a:solidFill>
              <a:srgbClr val="000000"/>
            </a:solidFill>
            <a:round/>
            <a:headEnd/>
            <a:tailEnd/>
          </a:ln>
        </p:spPr>
        <p:txBody>
          <a:bodyPr/>
          <a:lstStyle/>
          <a:p>
            <a:endParaRPr lang="en-US"/>
          </a:p>
        </p:txBody>
      </p:sp>
      <p:sp>
        <p:nvSpPr>
          <p:cNvPr id="29719" name="Line 28"/>
          <p:cNvSpPr>
            <a:spLocks noChangeShapeType="1"/>
          </p:cNvSpPr>
          <p:nvPr/>
        </p:nvSpPr>
        <p:spPr bwMode="auto">
          <a:xfrm>
            <a:off x="1828800" y="5156200"/>
            <a:ext cx="4465638" cy="1588"/>
          </a:xfrm>
          <a:prstGeom prst="line">
            <a:avLst/>
          </a:prstGeom>
          <a:noFill/>
          <a:ln w="0">
            <a:solidFill>
              <a:srgbClr val="000000"/>
            </a:solidFill>
            <a:round/>
            <a:headEnd/>
            <a:tailEnd/>
          </a:ln>
        </p:spPr>
        <p:txBody>
          <a:bodyPr/>
          <a:lstStyle/>
          <a:p>
            <a:endParaRPr lang="en-US"/>
          </a:p>
        </p:txBody>
      </p:sp>
      <p:sp>
        <p:nvSpPr>
          <p:cNvPr id="29720" name="Line 29"/>
          <p:cNvSpPr>
            <a:spLocks noChangeShapeType="1"/>
          </p:cNvSpPr>
          <p:nvPr/>
        </p:nvSpPr>
        <p:spPr bwMode="auto">
          <a:xfrm flipV="1">
            <a:off x="1828800" y="5156200"/>
            <a:ext cx="1588" cy="52388"/>
          </a:xfrm>
          <a:prstGeom prst="line">
            <a:avLst/>
          </a:prstGeom>
          <a:noFill/>
          <a:ln w="0">
            <a:solidFill>
              <a:srgbClr val="000000"/>
            </a:solidFill>
            <a:round/>
            <a:headEnd/>
            <a:tailEnd/>
          </a:ln>
        </p:spPr>
        <p:txBody>
          <a:bodyPr/>
          <a:lstStyle/>
          <a:p>
            <a:endParaRPr lang="en-US"/>
          </a:p>
        </p:txBody>
      </p:sp>
      <p:sp>
        <p:nvSpPr>
          <p:cNvPr id="29721" name="Line 30"/>
          <p:cNvSpPr>
            <a:spLocks noChangeShapeType="1"/>
          </p:cNvSpPr>
          <p:nvPr/>
        </p:nvSpPr>
        <p:spPr bwMode="auto">
          <a:xfrm flipV="1">
            <a:off x="3314700" y="5156200"/>
            <a:ext cx="1588" cy="52388"/>
          </a:xfrm>
          <a:prstGeom prst="line">
            <a:avLst/>
          </a:prstGeom>
          <a:noFill/>
          <a:ln w="0">
            <a:solidFill>
              <a:srgbClr val="000000"/>
            </a:solidFill>
            <a:round/>
            <a:headEnd/>
            <a:tailEnd/>
          </a:ln>
        </p:spPr>
        <p:txBody>
          <a:bodyPr/>
          <a:lstStyle/>
          <a:p>
            <a:endParaRPr lang="en-US"/>
          </a:p>
        </p:txBody>
      </p:sp>
      <p:sp>
        <p:nvSpPr>
          <p:cNvPr id="29722" name="Line 31"/>
          <p:cNvSpPr>
            <a:spLocks noChangeShapeType="1"/>
          </p:cNvSpPr>
          <p:nvPr/>
        </p:nvSpPr>
        <p:spPr bwMode="auto">
          <a:xfrm flipV="1">
            <a:off x="4808538" y="5156200"/>
            <a:ext cx="1587" cy="52388"/>
          </a:xfrm>
          <a:prstGeom prst="line">
            <a:avLst/>
          </a:prstGeom>
          <a:noFill/>
          <a:ln w="0">
            <a:solidFill>
              <a:srgbClr val="000000"/>
            </a:solidFill>
            <a:round/>
            <a:headEnd/>
            <a:tailEnd/>
          </a:ln>
        </p:spPr>
        <p:txBody>
          <a:bodyPr/>
          <a:lstStyle/>
          <a:p>
            <a:endParaRPr lang="en-US"/>
          </a:p>
        </p:txBody>
      </p:sp>
      <p:sp>
        <p:nvSpPr>
          <p:cNvPr id="29723" name="Line 32"/>
          <p:cNvSpPr>
            <a:spLocks noChangeShapeType="1"/>
          </p:cNvSpPr>
          <p:nvPr/>
        </p:nvSpPr>
        <p:spPr bwMode="auto">
          <a:xfrm flipV="1">
            <a:off x="6294438" y="5156200"/>
            <a:ext cx="1587" cy="52388"/>
          </a:xfrm>
          <a:prstGeom prst="line">
            <a:avLst/>
          </a:prstGeom>
          <a:noFill/>
          <a:ln w="0">
            <a:solidFill>
              <a:srgbClr val="000000"/>
            </a:solidFill>
            <a:round/>
            <a:headEnd/>
            <a:tailEnd/>
          </a:ln>
        </p:spPr>
        <p:txBody>
          <a:bodyPr/>
          <a:lstStyle/>
          <a:p>
            <a:endParaRPr lang="en-US"/>
          </a:p>
        </p:txBody>
      </p:sp>
      <p:sp>
        <p:nvSpPr>
          <p:cNvPr id="29724" name="Freeform 33"/>
          <p:cNvSpPr>
            <a:spLocks/>
          </p:cNvSpPr>
          <p:nvPr/>
        </p:nvSpPr>
        <p:spPr bwMode="auto">
          <a:xfrm>
            <a:off x="2720975" y="4205288"/>
            <a:ext cx="296863" cy="139700"/>
          </a:xfrm>
          <a:custGeom>
            <a:avLst/>
            <a:gdLst>
              <a:gd name="T0" fmla="*/ 0 w 187"/>
              <a:gd name="T1" fmla="*/ 2147483647 h 88"/>
              <a:gd name="T2" fmla="*/ 2147483647 w 187"/>
              <a:gd name="T3" fmla="*/ 2147483647 h 88"/>
              <a:gd name="T4" fmla="*/ 2147483647 w 187"/>
              <a:gd name="T5" fmla="*/ 0 h 88"/>
              <a:gd name="T6" fmla="*/ 0 60000 65536"/>
              <a:gd name="T7" fmla="*/ 0 60000 65536"/>
              <a:gd name="T8" fmla="*/ 0 60000 65536"/>
              <a:gd name="T9" fmla="*/ 0 w 187"/>
              <a:gd name="T10" fmla="*/ 0 h 88"/>
              <a:gd name="T11" fmla="*/ 187 w 187"/>
              <a:gd name="T12" fmla="*/ 88 h 88"/>
            </a:gdLst>
            <a:ahLst/>
            <a:cxnLst>
              <a:cxn ang="T6">
                <a:pos x="T0" y="T1"/>
              </a:cxn>
              <a:cxn ang="T7">
                <a:pos x="T2" y="T3"/>
              </a:cxn>
              <a:cxn ang="T8">
                <a:pos x="T4" y="T5"/>
              </a:cxn>
            </a:cxnLst>
            <a:rect l="T9" t="T10" r="T11" b="T12"/>
            <a:pathLst>
              <a:path w="187" h="88">
                <a:moveTo>
                  <a:pt x="0" y="88"/>
                </a:moveTo>
                <a:lnTo>
                  <a:pt x="93" y="48"/>
                </a:lnTo>
                <a:lnTo>
                  <a:pt x="187" y="0"/>
                </a:lnTo>
              </a:path>
            </a:pathLst>
          </a:custGeom>
          <a:noFill/>
          <a:ln w="20638">
            <a:solidFill>
              <a:srgbClr val="000000"/>
            </a:solidFill>
            <a:prstDash val="solid"/>
            <a:round/>
            <a:headEnd/>
            <a:tailEnd/>
          </a:ln>
        </p:spPr>
        <p:txBody>
          <a:bodyPr/>
          <a:lstStyle/>
          <a:p>
            <a:endParaRPr lang="en-US"/>
          </a:p>
        </p:txBody>
      </p:sp>
      <p:sp>
        <p:nvSpPr>
          <p:cNvPr id="29725" name="Freeform 34"/>
          <p:cNvSpPr>
            <a:spLocks/>
          </p:cNvSpPr>
          <p:nvPr/>
        </p:nvSpPr>
        <p:spPr bwMode="auto">
          <a:xfrm>
            <a:off x="3017838" y="4046538"/>
            <a:ext cx="296862" cy="158750"/>
          </a:xfrm>
          <a:custGeom>
            <a:avLst/>
            <a:gdLst>
              <a:gd name="T0" fmla="*/ 0 w 187"/>
              <a:gd name="T1" fmla="*/ 2147483647 h 100"/>
              <a:gd name="T2" fmla="*/ 2147483647 w 187"/>
              <a:gd name="T3" fmla="*/ 2147483647 h 100"/>
              <a:gd name="T4" fmla="*/ 2147483647 w 187"/>
              <a:gd name="T5" fmla="*/ 0 h 100"/>
              <a:gd name="T6" fmla="*/ 0 60000 65536"/>
              <a:gd name="T7" fmla="*/ 0 60000 65536"/>
              <a:gd name="T8" fmla="*/ 0 60000 65536"/>
              <a:gd name="T9" fmla="*/ 0 w 187"/>
              <a:gd name="T10" fmla="*/ 0 h 100"/>
              <a:gd name="T11" fmla="*/ 187 w 187"/>
              <a:gd name="T12" fmla="*/ 100 h 100"/>
            </a:gdLst>
            <a:ahLst/>
            <a:cxnLst>
              <a:cxn ang="T6">
                <a:pos x="T0" y="T1"/>
              </a:cxn>
              <a:cxn ang="T7">
                <a:pos x="T2" y="T3"/>
              </a:cxn>
              <a:cxn ang="T8">
                <a:pos x="T4" y="T5"/>
              </a:cxn>
            </a:cxnLst>
            <a:rect l="T9" t="T10" r="T11" b="T12"/>
            <a:pathLst>
              <a:path w="187" h="100">
                <a:moveTo>
                  <a:pt x="0" y="100"/>
                </a:moveTo>
                <a:lnTo>
                  <a:pt x="93" y="53"/>
                </a:lnTo>
                <a:lnTo>
                  <a:pt x="187" y="0"/>
                </a:lnTo>
              </a:path>
            </a:pathLst>
          </a:custGeom>
          <a:noFill/>
          <a:ln w="20638">
            <a:solidFill>
              <a:srgbClr val="000000"/>
            </a:solidFill>
            <a:prstDash val="solid"/>
            <a:round/>
            <a:headEnd/>
            <a:tailEnd/>
          </a:ln>
        </p:spPr>
        <p:txBody>
          <a:bodyPr/>
          <a:lstStyle/>
          <a:p>
            <a:endParaRPr lang="en-US"/>
          </a:p>
        </p:txBody>
      </p:sp>
      <p:sp>
        <p:nvSpPr>
          <p:cNvPr id="29726" name="Line 35"/>
          <p:cNvSpPr>
            <a:spLocks noChangeShapeType="1"/>
          </p:cNvSpPr>
          <p:nvPr/>
        </p:nvSpPr>
        <p:spPr bwMode="auto">
          <a:xfrm flipV="1">
            <a:off x="3314700" y="3886200"/>
            <a:ext cx="296863" cy="160338"/>
          </a:xfrm>
          <a:prstGeom prst="line">
            <a:avLst/>
          </a:prstGeom>
          <a:noFill/>
          <a:ln w="20638">
            <a:solidFill>
              <a:srgbClr val="000000"/>
            </a:solidFill>
            <a:round/>
            <a:headEnd/>
            <a:tailEnd/>
          </a:ln>
        </p:spPr>
        <p:txBody>
          <a:bodyPr/>
          <a:lstStyle/>
          <a:p>
            <a:endParaRPr lang="en-US"/>
          </a:p>
        </p:txBody>
      </p:sp>
      <p:sp>
        <p:nvSpPr>
          <p:cNvPr id="29727" name="Line 36"/>
          <p:cNvSpPr>
            <a:spLocks noChangeShapeType="1"/>
          </p:cNvSpPr>
          <p:nvPr/>
        </p:nvSpPr>
        <p:spPr bwMode="auto">
          <a:xfrm flipV="1">
            <a:off x="3611563" y="3714750"/>
            <a:ext cx="296862" cy="171450"/>
          </a:xfrm>
          <a:prstGeom prst="line">
            <a:avLst/>
          </a:prstGeom>
          <a:noFill/>
          <a:ln w="20638">
            <a:solidFill>
              <a:srgbClr val="000000"/>
            </a:solidFill>
            <a:round/>
            <a:headEnd/>
            <a:tailEnd/>
          </a:ln>
        </p:spPr>
        <p:txBody>
          <a:bodyPr/>
          <a:lstStyle/>
          <a:p>
            <a:endParaRPr lang="en-US"/>
          </a:p>
        </p:txBody>
      </p:sp>
      <p:sp>
        <p:nvSpPr>
          <p:cNvPr id="29728" name="Line 37"/>
          <p:cNvSpPr>
            <a:spLocks noChangeShapeType="1"/>
          </p:cNvSpPr>
          <p:nvPr/>
        </p:nvSpPr>
        <p:spPr bwMode="auto">
          <a:xfrm flipV="1">
            <a:off x="3908425" y="3533775"/>
            <a:ext cx="306388" cy="180975"/>
          </a:xfrm>
          <a:prstGeom prst="line">
            <a:avLst/>
          </a:prstGeom>
          <a:noFill/>
          <a:ln w="20638">
            <a:solidFill>
              <a:srgbClr val="000000"/>
            </a:solidFill>
            <a:round/>
            <a:headEnd/>
            <a:tailEnd/>
          </a:ln>
        </p:spPr>
        <p:txBody>
          <a:bodyPr/>
          <a:lstStyle/>
          <a:p>
            <a:endParaRPr lang="en-US"/>
          </a:p>
        </p:txBody>
      </p:sp>
      <p:sp>
        <p:nvSpPr>
          <p:cNvPr id="29729" name="Line 38"/>
          <p:cNvSpPr>
            <a:spLocks noChangeShapeType="1"/>
          </p:cNvSpPr>
          <p:nvPr/>
        </p:nvSpPr>
        <p:spPr bwMode="auto">
          <a:xfrm flipV="1">
            <a:off x="4214813" y="3341688"/>
            <a:ext cx="296862" cy="192087"/>
          </a:xfrm>
          <a:prstGeom prst="line">
            <a:avLst/>
          </a:prstGeom>
          <a:noFill/>
          <a:ln w="20638">
            <a:solidFill>
              <a:srgbClr val="000000"/>
            </a:solidFill>
            <a:round/>
            <a:headEnd/>
            <a:tailEnd/>
          </a:ln>
        </p:spPr>
        <p:txBody>
          <a:bodyPr/>
          <a:lstStyle/>
          <a:p>
            <a:endParaRPr lang="en-US"/>
          </a:p>
        </p:txBody>
      </p:sp>
      <p:sp>
        <p:nvSpPr>
          <p:cNvPr id="29730" name="Freeform 39"/>
          <p:cNvSpPr>
            <a:spLocks/>
          </p:cNvSpPr>
          <p:nvPr/>
        </p:nvSpPr>
        <p:spPr bwMode="auto">
          <a:xfrm>
            <a:off x="4511675" y="3128963"/>
            <a:ext cx="296863" cy="212725"/>
          </a:xfrm>
          <a:custGeom>
            <a:avLst/>
            <a:gdLst>
              <a:gd name="T0" fmla="*/ 0 w 187"/>
              <a:gd name="T1" fmla="*/ 2147483647 h 134"/>
              <a:gd name="T2" fmla="*/ 2147483647 w 187"/>
              <a:gd name="T3" fmla="*/ 2147483647 h 134"/>
              <a:gd name="T4" fmla="*/ 2147483647 w 187"/>
              <a:gd name="T5" fmla="*/ 0 h 134"/>
              <a:gd name="T6" fmla="*/ 0 60000 65536"/>
              <a:gd name="T7" fmla="*/ 0 60000 65536"/>
              <a:gd name="T8" fmla="*/ 0 60000 65536"/>
              <a:gd name="T9" fmla="*/ 0 w 187"/>
              <a:gd name="T10" fmla="*/ 0 h 134"/>
              <a:gd name="T11" fmla="*/ 187 w 187"/>
              <a:gd name="T12" fmla="*/ 134 h 134"/>
            </a:gdLst>
            <a:ahLst/>
            <a:cxnLst>
              <a:cxn ang="T6">
                <a:pos x="T0" y="T1"/>
              </a:cxn>
              <a:cxn ang="T7">
                <a:pos x="T2" y="T3"/>
              </a:cxn>
              <a:cxn ang="T8">
                <a:pos x="T4" y="T5"/>
              </a:cxn>
            </a:cxnLst>
            <a:rect l="T9" t="T10" r="T11" b="T12"/>
            <a:pathLst>
              <a:path w="187" h="134">
                <a:moveTo>
                  <a:pt x="0" y="134"/>
                </a:moveTo>
                <a:lnTo>
                  <a:pt x="94" y="67"/>
                </a:lnTo>
                <a:lnTo>
                  <a:pt x="187" y="0"/>
                </a:lnTo>
              </a:path>
            </a:pathLst>
          </a:custGeom>
          <a:noFill/>
          <a:ln w="20638">
            <a:solidFill>
              <a:srgbClr val="000000"/>
            </a:solidFill>
            <a:prstDash val="solid"/>
            <a:round/>
            <a:headEnd/>
            <a:tailEnd/>
          </a:ln>
        </p:spPr>
        <p:txBody>
          <a:bodyPr/>
          <a:lstStyle/>
          <a:p>
            <a:endParaRPr lang="en-US"/>
          </a:p>
        </p:txBody>
      </p:sp>
      <p:sp>
        <p:nvSpPr>
          <p:cNvPr id="29731" name="Line 40"/>
          <p:cNvSpPr>
            <a:spLocks noChangeShapeType="1"/>
          </p:cNvSpPr>
          <p:nvPr/>
        </p:nvSpPr>
        <p:spPr bwMode="auto">
          <a:xfrm flipV="1">
            <a:off x="4808538" y="2914650"/>
            <a:ext cx="296862" cy="214313"/>
          </a:xfrm>
          <a:prstGeom prst="line">
            <a:avLst/>
          </a:prstGeom>
          <a:noFill/>
          <a:ln w="20638">
            <a:solidFill>
              <a:srgbClr val="000000"/>
            </a:solidFill>
            <a:round/>
            <a:headEnd/>
            <a:tailEnd/>
          </a:ln>
        </p:spPr>
        <p:txBody>
          <a:bodyPr/>
          <a:lstStyle/>
          <a:p>
            <a:endParaRPr lang="en-US"/>
          </a:p>
        </p:txBody>
      </p:sp>
      <p:sp>
        <p:nvSpPr>
          <p:cNvPr id="29732" name="Line 41"/>
          <p:cNvSpPr>
            <a:spLocks noChangeShapeType="1"/>
          </p:cNvSpPr>
          <p:nvPr/>
        </p:nvSpPr>
        <p:spPr bwMode="auto">
          <a:xfrm flipV="1">
            <a:off x="5105400" y="2690813"/>
            <a:ext cx="296863" cy="223837"/>
          </a:xfrm>
          <a:prstGeom prst="line">
            <a:avLst/>
          </a:prstGeom>
          <a:noFill/>
          <a:ln w="20638">
            <a:solidFill>
              <a:srgbClr val="000000"/>
            </a:solidFill>
            <a:round/>
            <a:headEnd/>
            <a:tailEnd/>
          </a:ln>
        </p:spPr>
        <p:txBody>
          <a:bodyPr/>
          <a:lstStyle/>
          <a:p>
            <a:endParaRPr lang="en-US"/>
          </a:p>
        </p:txBody>
      </p:sp>
      <p:sp>
        <p:nvSpPr>
          <p:cNvPr id="29733" name="Line 42"/>
          <p:cNvSpPr>
            <a:spLocks noChangeShapeType="1"/>
          </p:cNvSpPr>
          <p:nvPr/>
        </p:nvSpPr>
        <p:spPr bwMode="auto">
          <a:xfrm flipV="1">
            <a:off x="2720975" y="4238625"/>
            <a:ext cx="296863" cy="127000"/>
          </a:xfrm>
          <a:prstGeom prst="line">
            <a:avLst/>
          </a:prstGeom>
          <a:noFill/>
          <a:ln w="20638">
            <a:solidFill>
              <a:srgbClr val="008000"/>
            </a:solidFill>
            <a:round/>
            <a:headEnd/>
            <a:tailEnd/>
          </a:ln>
        </p:spPr>
        <p:txBody>
          <a:bodyPr/>
          <a:lstStyle/>
          <a:p>
            <a:endParaRPr lang="en-US"/>
          </a:p>
        </p:txBody>
      </p:sp>
      <p:sp>
        <p:nvSpPr>
          <p:cNvPr id="29734" name="Line 43"/>
          <p:cNvSpPr>
            <a:spLocks noChangeShapeType="1"/>
          </p:cNvSpPr>
          <p:nvPr/>
        </p:nvSpPr>
        <p:spPr bwMode="auto">
          <a:xfrm flipV="1">
            <a:off x="3017838" y="4098925"/>
            <a:ext cx="296862" cy="139700"/>
          </a:xfrm>
          <a:prstGeom prst="line">
            <a:avLst/>
          </a:prstGeom>
          <a:noFill/>
          <a:ln w="20638">
            <a:solidFill>
              <a:srgbClr val="008000"/>
            </a:solidFill>
            <a:round/>
            <a:headEnd/>
            <a:tailEnd/>
          </a:ln>
        </p:spPr>
        <p:txBody>
          <a:bodyPr/>
          <a:lstStyle/>
          <a:p>
            <a:endParaRPr lang="en-US"/>
          </a:p>
        </p:txBody>
      </p:sp>
      <p:sp>
        <p:nvSpPr>
          <p:cNvPr id="29735" name="Line 44"/>
          <p:cNvSpPr>
            <a:spLocks noChangeShapeType="1"/>
          </p:cNvSpPr>
          <p:nvPr/>
        </p:nvSpPr>
        <p:spPr bwMode="auto">
          <a:xfrm flipV="1">
            <a:off x="3314700" y="3949700"/>
            <a:ext cx="296863" cy="149225"/>
          </a:xfrm>
          <a:prstGeom prst="line">
            <a:avLst/>
          </a:prstGeom>
          <a:noFill/>
          <a:ln w="20638">
            <a:solidFill>
              <a:srgbClr val="008000"/>
            </a:solidFill>
            <a:round/>
            <a:headEnd/>
            <a:tailEnd/>
          </a:ln>
        </p:spPr>
        <p:txBody>
          <a:bodyPr/>
          <a:lstStyle/>
          <a:p>
            <a:endParaRPr lang="en-US"/>
          </a:p>
        </p:txBody>
      </p:sp>
      <p:sp>
        <p:nvSpPr>
          <p:cNvPr id="29736" name="Freeform 45"/>
          <p:cNvSpPr>
            <a:spLocks/>
          </p:cNvSpPr>
          <p:nvPr/>
        </p:nvSpPr>
        <p:spPr bwMode="auto">
          <a:xfrm>
            <a:off x="3611563" y="3800475"/>
            <a:ext cx="296862" cy="149225"/>
          </a:xfrm>
          <a:custGeom>
            <a:avLst/>
            <a:gdLst>
              <a:gd name="T0" fmla="*/ 0 w 187"/>
              <a:gd name="T1" fmla="*/ 2147483647 h 94"/>
              <a:gd name="T2" fmla="*/ 2147483647 w 187"/>
              <a:gd name="T3" fmla="*/ 2147483647 h 94"/>
              <a:gd name="T4" fmla="*/ 2147483647 w 187"/>
              <a:gd name="T5" fmla="*/ 0 h 94"/>
              <a:gd name="T6" fmla="*/ 0 60000 65536"/>
              <a:gd name="T7" fmla="*/ 0 60000 65536"/>
              <a:gd name="T8" fmla="*/ 0 60000 65536"/>
              <a:gd name="T9" fmla="*/ 0 w 187"/>
              <a:gd name="T10" fmla="*/ 0 h 94"/>
              <a:gd name="T11" fmla="*/ 187 w 187"/>
              <a:gd name="T12" fmla="*/ 94 h 94"/>
            </a:gdLst>
            <a:ahLst/>
            <a:cxnLst>
              <a:cxn ang="T6">
                <a:pos x="T0" y="T1"/>
              </a:cxn>
              <a:cxn ang="T7">
                <a:pos x="T2" y="T3"/>
              </a:cxn>
              <a:cxn ang="T8">
                <a:pos x="T4" y="T5"/>
              </a:cxn>
            </a:cxnLst>
            <a:rect l="T9" t="T10" r="T11" b="T12"/>
            <a:pathLst>
              <a:path w="187" h="94">
                <a:moveTo>
                  <a:pt x="0" y="94"/>
                </a:moveTo>
                <a:lnTo>
                  <a:pt x="93" y="47"/>
                </a:lnTo>
                <a:lnTo>
                  <a:pt x="187" y="0"/>
                </a:lnTo>
              </a:path>
            </a:pathLst>
          </a:custGeom>
          <a:noFill/>
          <a:ln w="20638">
            <a:solidFill>
              <a:srgbClr val="008000"/>
            </a:solidFill>
            <a:prstDash val="solid"/>
            <a:round/>
            <a:headEnd/>
            <a:tailEnd/>
          </a:ln>
        </p:spPr>
        <p:txBody>
          <a:bodyPr/>
          <a:lstStyle/>
          <a:p>
            <a:endParaRPr lang="en-US"/>
          </a:p>
        </p:txBody>
      </p:sp>
      <p:sp>
        <p:nvSpPr>
          <p:cNvPr id="29737" name="Freeform 46"/>
          <p:cNvSpPr>
            <a:spLocks/>
          </p:cNvSpPr>
          <p:nvPr/>
        </p:nvSpPr>
        <p:spPr bwMode="auto">
          <a:xfrm>
            <a:off x="3908425" y="3630613"/>
            <a:ext cx="306388" cy="169862"/>
          </a:xfrm>
          <a:custGeom>
            <a:avLst/>
            <a:gdLst>
              <a:gd name="T0" fmla="*/ 0 w 193"/>
              <a:gd name="T1" fmla="*/ 2147483647 h 107"/>
              <a:gd name="T2" fmla="*/ 2147483647 w 193"/>
              <a:gd name="T3" fmla="*/ 2147483647 h 107"/>
              <a:gd name="T4" fmla="*/ 2147483647 w 193"/>
              <a:gd name="T5" fmla="*/ 0 h 107"/>
              <a:gd name="T6" fmla="*/ 0 60000 65536"/>
              <a:gd name="T7" fmla="*/ 0 60000 65536"/>
              <a:gd name="T8" fmla="*/ 0 60000 65536"/>
              <a:gd name="T9" fmla="*/ 0 w 193"/>
              <a:gd name="T10" fmla="*/ 0 h 107"/>
              <a:gd name="T11" fmla="*/ 193 w 193"/>
              <a:gd name="T12" fmla="*/ 107 h 107"/>
            </a:gdLst>
            <a:ahLst/>
            <a:cxnLst>
              <a:cxn ang="T6">
                <a:pos x="T0" y="T1"/>
              </a:cxn>
              <a:cxn ang="T7">
                <a:pos x="T2" y="T3"/>
              </a:cxn>
              <a:cxn ang="T8">
                <a:pos x="T4" y="T5"/>
              </a:cxn>
            </a:cxnLst>
            <a:rect l="T9" t="T10" r="T11" b="T12"/>
            <a:pathLst>
              <a:path w="193" h="107">
                <a:moveTo>
                  <a:pt x="0" y="107"/>
                </a:moveTo>
                <a:lnTo>
                  <a:pt x="93" y="53"/>
                </a:lnTo>
                <a:lnTo>
                  <a:pt x="193" y="0"/>
                </a:lnTo>
              </a:path>
            </a:pathLst>
          </a:custGeom>
          <a:noFill/>
          <a:ln w="20638">
            <a:solidFill>
              <a:srgbClr val="008000"/>
            </a:solidFill>
            <a:prstDash val="solid"/>
            <a:round/>
            <a:headEnd/>
            <a:tailEnd/>
          </a:ln>
        </p:spPr>
        <p:txBody>
          <a:bodyPr/>
          <a:lstStyle/>
          <a:p>
            <a:endParaRPr lang="en-US"/>
          </a:p>
        </p:txBody>
      </p:sp>
      <p:sp>
        <p:nvSpPr>
          <p:cNvPr id="29738" name="Line 47"/>
          <p:cNvSpPr>
            <a:spLocks noChangeShapeType="1"/>
          </p:cNvSpPr>
          <p:nvPr/>
        </p:nvSpPr>
        <p:spPr bwMode="auto">
          <a:xfrm flipV="1">
            <a:off x="4214813" y="3459163"/>
            <a:ext cx="296862" cy="171450"/>
          </a:xfrm>
          <a:prstGeom prst="line">
            <a:avLst/>
          </a:prstGeom>
          <a:noFill/>
          <a:ln w="20638">
            <a:solidFill>
              <a:srgbClr val="008000"/>
            </a:solidFill>
            <a:round/>
            <a:headEnd/>
            <a:tailEnd/>
          </a:ln>
        </p:spPr>
        <p:txBody>
          <a:bodyPr/>
          <a:lstStyle/>
          <a:p>
            <a:endParaRPr lang="en-US"/>
          </a:p>
        </p:txBody>
      </p:sp>
      <p:sp>
        <p:nvSpPr>
          <p:cNvPr id="29739" name="Line 48"/>
          <p:cNvSpPr>
            <a:spLocks noChangeShapeType="1"/>
          </p:cNvSpPr>
          <p:nvPr/>
        </p:nvSpPr>
        <p:spPr bwMode="auto">
          <a:xfrm flipV="1">
            <a:off x="4511675" y="3278188"/>
            <a:ext cx="296863" cy="180975"/>
          </a:xfrm>
          <a:prstGeom prst="line">
            <a:avLst/>
          </a:prstGeom>
          <a:noFill/>
          <a:ln w="20638">
            <a:solidFill>
              <a:srgbClr val="008000"/>
            </a:solidFill>
            <a:round/>
            <a:headEnd/>
            <a:tailEnd/>
          </a:ln>
        </p:spPr>
        <p:txBody>
          <a:bodyPr/>
          <a:lstStyle/>
          <a:p>
            <a:endParaRPr lang="en-US"/>
          </a:p>
        </p:txBody>
      </p:sp>
      <p:sp>
        <p:nvSpPr>
          <p:cNvPr id="29740" name="Freeform 49"/>
          <p:cNvSpPr>
            <a:spLocks/>
          </p:cNvSpPr>
          <p:nvPr/>
        </p:nvSpPr>
        <p:spPr bwMode="auto">
          <a:xfrm>
            <a:off x="4808538" y="3097213"/>
            <a:ext cx="296862" cy="180975"/>
          </a:xfrm>
          <a:custGeom>
            <a:avLst/>
            <a:gdLst>
              <a:gd name="T0" fmla="*/ 0 w 187"/>
              <a:gd name="T1" fmla="*/ 2147483647 h 114"/>
              <a:gd name="T2" fmla="*/ 2147483647 w 187"/>
              <a:gd name="T3" fmla="*/ 2147483647 h 114"/>
              <a:gd name="T4" fmla="*/ 2147483647 w 187"/>
              <a:gd name="T5" fmla="*/ 0 h 114"/>
              <a:gd name="T6" fmla="*/ 0 60000 65536"/>
              <a:gd name="T7" fmla="*/ 0 60000 65536"/>
              <a:gd name="T8" fmla="*/ 0 60000 65536"/>
              <a:gd name="T9" fmla="*/ 0 w 187"/>
              <a:gd name="T10" fmla="*/ 0 h 114"/>
              <a:gd name="T11" fmla="*/ 187 w 187"/>
              <a:gd name="T12" fmla="*/ 114 h 114"/>
            </a:gdLst>
            <a:ahLst/>
            <a:cxnLst>
              <a:cxn ang="T6">
                <a:pos x="T0" y="T1"/>
              </a:cxn>
              <a:cxn ang="T7">
                <a:pos x="T2" y="T3"/>
              </a:cxn>
              <a:cxn ang="T8">
                <a:pos x="T4" y="T5"/>
              </a:cxn>
            </a:cxnLst>
            <a:rect l="T9" t="T10" r="T11" b="T12"/>
            <a:pathLst>
              <a:path w="187" h="114">
                <a:moveTo>
                  <a:pt x="0" y="114"/>
                </a:moveTo>
                <a:lnTo>
                  <a:pt x="94" y="60"/>
                </a:lnTo>
                <a:lnTo>
                  <a:pt x="187" y="0"/>
                </a:lnTo>
              </a:path>
            </a:pathLst>
          </a:custGeom>
          <a:noFill/>
          <a:ln w="20638">
            <a:solidFill>
              <a:srgbClr val="008000"/>
            </a:solidFill>
            <a:prstDash val="solid"/>
            <a:round/>
            <a:headEnd/>
            <a:tailEnd/>
          </a:ln>
        </p:spPr>
        <p:txBody>
          <a:bodyPr/>
          <a:lstStyle/>
          <a:p>
            <a:endParaRPr lang="en-US"/>
          </a:p>
        </p:txBody>
      </p:sp>
      <p:sp>
        <p:nvSpPr>
          <p:cNvPr id="29741" name="Freeform 50"/>
          <p:cNvSpPr>
            <a:spLocks/>
          </p:cNvSpPr>
          <p:nvPr/>
        </p:nvSpPr>
        <p:spPr bwMode="auto">
          <a:xfrm>
            <a:off x="5105400" y="2894013"/>
            <a:ext cx="296863" cy="203200"/>
          </a:xfrm>
          <a:custGeom>
            <a:avLst/>
            <a:gdLst>
              <a:gd name="T0" fmla="*/ 0 w 187"/>
              <a:gd name="T1" fmla="*/ 2147483647 h 128"/>
              <a:gd name="T2" fmla="*/ 2147483647 w 187"/>
              <a:gd name="T3" fmla="*/ 2147483647 h 128"/>
              <a:gd name="T4" fmla="*/ 2147483647 w 187"/>
              <a:gd name="T5" fmla="*/ 0 h 128"/>
              <a:gd name="T6" fmla="*/ 0 60000 65536"/>
              <a:gd name="T7" fmla="*/ 0 60000 65536"/>
              <a:gd name="T8" fmla="*/ 0 60000 65536"/>
              <a:gd name="T9" fmla="*/ 0 w 187"/>
              <a:gd name="T10" fmla="*/ 0 h 128"/>
              <a:gd name="T11" fmla="*/ 187 w 187"/>
              <a:gd name="T12" fmla="*/ 128 h 128"/>
            </a:gdLst>
            <a:ahLst/>
            <a:cxnLst>
              <a:cxn ang="T6">
                <a:pos x="T0" y="T1"/>
              </a:cxn>
              <a:cxn ang="T7">
                <a:pos x="T2" y="T3"/>
              </a:cxn>
              <a:cxn ang="T8">
                <a:pos x="T4" y="T5"/>
              </a:cxn>
            </a:cxnLst>
            <a:rect l="T9" t="T10" r="T11" b="T12"/>
            <a:pathLst>
              <a:path w="187" h="128">
                <a:moveTo>
                  <a:pt x="0" y="128"/>
                </a:moveTo>
                <a:lnTo>
                  <a:pt x="94" y="67"/>
                </a:lnTo>
                <a:lnTo>
                  <a:pt x="187" y="0"/>
                </a:lnTo>
              </a:path>
            </a:pathLst>
          </a:custGeom>
          <a:noFill/>
          <a:ln w="20638">
            <a:solidFill>
              <a:srgbClr val="008000"/>
            </a:solidFill>
            <a:prstDash val="solid"/>
            <a:round/>
            <a:headEnd/>
            <a:tailEnd/>
          </a:ln>
        </p:spPr>
        <p:txBody>
          <a:bodyPr/>
          <a:lstStyle/>
          <a:p>
            <a:endParaRPr lang="en-US"/>
          </a:p>
        </p:txBody>
      </p:sp>
      <p:sp>
        <p:nvSpPr>
          <p:cNvPr id="29742" name="Line 51"/>
          <p:cNvSpPr>
            <a:spLocks noChangeShapeType="1"/>
          </p:cNvSpPr>
          <p:nvPr/>
        </p:nvSpPr>
        <p:spPr bwMode="auto">
          <a:xfrm flipV="1">
            <a:off x="2720975" y="4333875"/>
            <a:ext cx="296863" cy="106363"/>
          </a:xfrm>
          <a:prstGeom prst="line">
            <a:avLst/>
          </a:prstGeom>
          <a:noFill/>
          <a:ln w="20638">
            <a:solidFill>
              <a:srgbClr val="FF6600"/>
            </a:solidFill>
            <a:round/>
            <a:headEnd/>
            <a:tailEnd/>
          </a:ln>
        </p:spPr>
        <p:txBody>
          <a:bodyPr/>
          <a:lstStyle/>
          <a:p>
            <a:endParaRPr lang="en-US"/>
          </a:p>
        </p:txBody>
      </p:sp>
      <p:sp>
        <p:nvSpPr>
          <p:cNvPr id="29743" name="Line 52"/>
          <p:cNvSpPr>
            <a:spLocks noChangeShapeType="1"/>
          </p:cNvSpPr>
          <p:nvPr/>
        </p:nvSpPr>
        <p:spPr bwMode="auto">
          <a:xfrm flipV="1">
            <a:off x="3017838" y="4216400"/>
            <a:ext cx="296862" cy="117475"/>
          </a:xfrm>
          <a:prstGeom prst="line">
            <a:avLst/>
          </a:prstGeom>
          <a:noFill/>
          <a:ln w="20638">
            <a:solidFill>
              <a:srgbClr val="FF6600"/>
            </a:solidFill>
            <a:round/>
            <a:headEnd/>
            <a:tailEnd/>
          </a:ln>
        </p:spPr>
        <p:txBody>
          <a:bodyPr/>
          <a:lstStyle/>
          <a:p>
            <a:endParaRPr lang="en-US"/>
          </a:p>
        </p:txBody>
      </p:sp>
      <p:sp>
        <p:nvSpPr>
          <p:cNvPr id="29744" name="Line 53"/>
          <p:cNvSpPr>
            <a:spLocks noChangeShapeType="1"/>
          </p:cNvSpPr>
          <p:nvPr/>
        </p:nvSpPr>
        <p:spPr bwMode="auto">
          <a:xfrm flipV="1">
            <a:off x="3314700" y="4089400"/>
            <a:ext cx="296863" cy="127000"/>
          </a:xfrm>
          <a:prstGeom prst="line">
            <a:avLst/>
          </a:prstGeom>
          <a:noFill/>
          <a:ln w="20638">
            <a:solidFill>
              <a:srgbClr val="FF6600"/>
            </a:solidFill>
            <a:round/>
            <a:headEnd/>
            <a:tailEnd/>
          </a:ln>
        </p:spPr>
        <p:txBody>
          <a:bodyPr/>
          <a:lstStyle/>
          <a:p>
            <a:endParaRPr lang="en-US"/>
          </a:p>
        </p:txBody>
      </p:sp>
      <p:sp>
        <p:nvSpPr>
          <p:cNvPr id="29745" name="Line 54"/>
          <p:cNvSpPr>
            <a:spLocks noChangeShapeType="1"/>
          </p:cNvSpPr>
          <p:nvPr/>
        </p:nvSpPr>
        <p:spPr bwMode="auto">
          <a:xfrm flipV="1">
            <a:off x="3611563" y="3960813"/>
            <a:ext cx="296862" cy="128587"/>
          </a:xfrm>
          <a:prstGeom prst="line">
            <a:avLst/>
          </a:prstGeom>
          <a:noFill/>
          <a:ln w="20638">
            <a:solidFill>
              <a:srgbClr val="FF6600"/>
            </a:solidFill>
            <a:round/>
            <a:headEnd/>
            <a:tailEnd/>
          </a:ln>
        </p:spPr>
        <p:txBody>
          <a:bodyPr/>
          <a:lstStyle/>
          <a:p>
            <a:endParaRPr lang="en-US"/>
          </a:p>
        </p:txBody>
      </p:sp>
      <p:sp>
        <p:nvSpPr>
          <p:cNvPr id="29746" name="Line 55"/>
          <p:cNvSpPr>
            <a:spLocks noChangeShapeType="1"/>
          </p:cNvSpPr>
          <p:nvPr/>
        </p:nvSpPr>
        <p:spPr bwMode="auto">
          <a:xfrm flipV="1">
            <a:off x="3908425" y="3822700"/>
            <a:ext cx="306388" cy="138113"/>
          </a:xfrm>
          <a:prstGeom prst="line">
            <a:avLst/>
          </a:prstGeom>
          <a:noFill/>
          <a:ln w="20638">
            <a:solidFill>
              <a:srgbClr val="FF6600"/>
            </a:solidFill>
            <a:round/>
            <a:headEnd/>
            <a:tailEnd/>
          </a:ln>
        </p:spPr>
        <p:txBody>
          <a:bodyPr/>
          <a:lstStyle/>
          <a:p>
            <a:endParaRPr lang="en-US"/>
          </a:p>
        </p:txBody>
      </p:sp>
      <p:sp>
        <p:nvSpPr>
          <p:cNvPr id="29747" name="Line 56"/>
          <p:cNvSpPr>
            <a:spLocks noChangeShapeType="1"/>
          </p:cNvSpPr>
          <p:nvPr/>
        </p:nvSpPr>
        <p:spPr bwMode="auto">
          <a:xfrm flipV="1">
            <a:off x="4214813" y="3671888"/>
            <a:ext cx="296862" cy="150812"/>
          </a:xfrm>
          <a:prstGeom prst="line">
            <a:avLst/>
          </a:prstGeom>
          <a:noFill/>
          <a:ln w="20638">
            <a:solidFill>
              <a:srgbClr val="FF6600"/>
            </a:solidFill>
            <a:round/>
            <a:headEnd/>
            <a:tailEnd/>
          </a:ln>
        </p:spPr>
        <p:txBody>
          <a:bodyPr/>
          <a:lstStyle/>
          <a:p>
            <a:endParaRPr lang="en-US"/>
          </a:p>
        </p:txBody>
      </p:sp>
      <p:sp>
        <p:nvSpPr>
          <p:cNvPr id="29748" name="Line 57"/>
          <p:cNvSpPr>
            <a:spLocks noChangeShapeType="1"/>
          </p:cNvSpPr>
          <p:nvPr/>
        </p:nvSpPr>
        <p:spPr bwMode="auto">
          <a:xfrm flipV="1">
            <a:off x="4511675" y="3513138"/>
            <a:ext cx="296863" cy="158750"/>
          </a:xfrm>
          <a:prstGeom prst="line">
            <a:avLst/>
          </a:prstGeom>
          <a:noFill/>
          <a:ln w="20638">
            <a:solidFill>
              <a:srgbClr val="FF6600"/>
            </a:solidFill>
            <a:round/>
            <a:headEnd/>
            <a:tailEnd/>
          </a:ln>
        </p:spPr>
        <p:txBody>
          <a:bodyPr/>
          <a:lstStyle/>
          <a:p>
            <a:endParaRPr lang="en-US"/>
          </a:p>
        </p:txBody>
      </p:sp>
      <p:sp>
        <p:nvSpPr>
          <p:cNvPr id="29749" name="Line 58"/>
          <p:cNvSpPr>
            <a:spLocks noChangeShapeType="1"/>
          </p:cNvSpPr>
          <p:nvPr/>
        </p:nvSpPr>
        <p:spPr bwMode="auto">
          <a:xfrm flipV="1">
            <a:off x="4808538" y="3341688"/>
            <a:ext cx="296862" cy="171450"/>
          </a:xfrm>
          <a:prstGeom prst="line">
            <a:avLst/>
          </a:prstGeom>
          <a:noFill/>
          <a:ln w="20638">
            <a:solidFill>
              <a:srgbClr val="FF6600"/>
            </a:solidFill>
            <a:round/>
            <a:headEnd/>
            <a:tailEnd/>
          </a:ln>
        </p:spPr>
        <p:txBody>
          <a:bodyPr/>
          <a:lstStyle/>
          <a:p>
            <a:endParaRPr lang="en-US"/>
          </a:p>
        </p:txBody>
      </p:sp>
      <p:sp>
        <p:nvSpPr>
          <p:cNvPr id="29750" name="Line 59"/>
          <p:cNvSpPr>
            <a:spLocks noChangeShapeType="1"/>
          </p:cNvSpPr>
          <p:nvPr/>
        </p:nvSpPr>
        <p:spPr bwMode="auto">
          <a:xfrm flipV="1">
            <a:off x="5105400" y="3171825"/>
            <a:ext cx="296863" cy="169863"/>
          </a:xfrm>
          <a:prstGeom prst="line">
            <a:avLst/>
          </a:prstGeom>
          <a:noFill/>
          <a:ln w="20638">
            <a:solidFill>
              <a:srgbClr val="FF6600"/>
            </a:solidFill>
            <a:round/>
            <a:headEnd/>
            <a:tailEnd/>
          </a:ln>
        </p:spPr>
        <p:txBody>
          <a:bodyPr/>
          <a:lstStyle/>
          <a:p>
            <a:endParaRPr lang="en-US"/>
          </a:p>
        </p:txBody>
      </p:sp>
      <p:sp>
        <p:nvSpPr>
          <p:cNvPr id="29751" name="Line 60"/>
          <p:cNvSpPr>
            <a:spLocks noChangeShapeType="1"/>
          </p:cNvSpPr>
          <p:nvPr/>
        </p:nvSpPr>
        <p:spPr bwMode="auto">
          <a:xfrm flipV="1">
            <a:off x="2720975" y="4706938"/>
            <a:ext cx="296863" cy="85725"/>
          </a:xfrm>
          <a:prstGeom prst="line">
            <a:avLst/>
          </a:prstGeom>
          <a:noFill/>
          <a:ln w="20638">
            <a:solidFill>
              <a:srgbClr val="000080"/>
            </a:solidFill>
            <a:round/>
            <a:headEnd/>
            <a:tailEnd/>
          </a:ln>
        </p:spPr>
        <p:txBody>
          <a:bodyPr/>
          <a:lstStyle/>
          <a:p>
            <a:endParaRPr lang="en-US"/>
          </a:p>
        </p:txBody>
      </p:sp>
      <p:sp>
        <p:nvSpPr>
          <p:cNvPr id="29752" name="Line 61"/>
          <p:cNvSpPr>
            <a:spLocks noChangeShapeType="1"/>
          </p:cNvSpPr>
          <p:nvPr/>
        </p:nvSpPr>
        <p:spPr bwMode="auto">
          <a:xfrm flipV="1">
            <a:off x="3017838" y="4611688"/>
            <a:ext cx="296862" cy="95250"/>
          </a:xfrm>
          <a:prstGeom prst="line">
            <a:avLst/>
          </a:prstGeom>
          <a:noFill/>
          <a:ln w="20638">
            <a:solidFill>
              <a:srgbClr val="000080"/>
            </a:solidFill>
            <a:round/>
            <a:headEnd/>
            <a:tailEnd/>
          </a:ln>
        </p:spPr>
        <p:txBody>
          <a:bodyPr/>
          <a:lstStyle/>
          <a:p>
            <a:endParaRPr lang="en-US"/>
          </a:p>
        </p:txBody>
      </p:sp>
      <p:sp>
        <p:nvSpPr>
          <p:cNvPr id="29753" name="Line 62"/>
          <p:cNvSpPr>
            <a:spLocks noChangeShapeType="1"/>
          </p:cNvSpPr>
          <p:nvPr/>
        </p:nvSpPr>
        <p:spPr bwMode="auto">
          <a:xfrm flipV="1">
            <a:off x="3314700" y="4505325"/>
            <a:ext cx="296863" cy="106363"/>
          </a:xfrm>
          <a:prstGeom prst="line">
            <a:avLst/>
          </a:prstGeom>
          <a:noFill/>
          <a:ln w="20638">
            <a:solidFill>
              <a:srgbClr val="000080"/>
            </a:solidFill>
            <a:round/>
            <a:headEnd/>
            <a:tailEnd/>
          </a:ln>
        </p:spPr>
        <p:txBody>
          <a:bodyPr/>
          <a:lstStyle/>
          <a:p>
            <a:endParaRPr lang="en-US"/>
          </a:p>
        </p:txBody>
      </p:sp>
      <p:sp>
        <p:nvSpPr>
          <p:cNvPr id="29754" name="Line 63"/>
          <p:cNvSpPr>
            <a:spLocks noChangeShapeType="1"/>
          </p:cNvSpPr>
          <p:nvPr/>
        </p:nvSpPr>
        <p:spPr bwMode="auto">
          <a:xfrm flipV="1">
            <a:off x="3611563" y="4397375"/>
            <a:ext cx="296862" cy="107950"/>
          </a:xfrm>
          <a:prstGeom prst="line">
            <a:avLst/>
          </a:prstGeom>
          <a:noFill/>
          <a:ln w="20638">
            <a:solidFill>
              <a:srgbClr val="000080"/>
            </a:solidFill>
            <a:round/>
            <a:headEnd/>
            <a:tailEnd/>
          </a:ln>
        </p:spPr>
        <p:txBody>
          <a:bodyPr/>
          <a:lstStyle/>
          <a:p>
            <a:endParaRPr lang="en-US"/>
          </a:p>
        </p:txBody>
      </p:sp>
      <p:sp>
        <p:nvSpPr>
          <p:cNvPr id="29755" name="Line 64"/>
          <p:cNvSpPr>
            <a:spLocks noChangeShapeType="1"/>
          </p:cNvSpPr>
          <p:nvPr/>
        </p:nvSpPr>
        <p:spPr bwMode="auto">
          <a:xfrm flipV="1">
            <a:off x="3908425" y="4281488"/>
            <a:ext cx="306388" cy="115887"/>
          </a:xfrm>
          <a:prstGeom prst="line">
            <a:avLst/>
          </a:prstGeom>
          <a:noFill/>
          <a:ln w="20638">
            <a:solidFill>
              <a:srgbClr val="000080"/>
            </a:solidFill>
            <a:round/>
            <a:headEnd/>
            <a:tailEnd/>
          </a:ln>
        </p:spPr>
        <p:txBody>
          <a:bodyPr/>
          <a:lstStyle/>
          <a:p>
            <a:endParaRPr lang="en-US"/>
          </a:p>
        </p:txBody>
      </p:sp>
      <p:sp>
        <p:nvSpPr>
          <p:cNvPr id="29756" name="Line 65"/>
          <p:cNvSpPr>
            <a:spLocks noChangeShapeType="1"/>
          </p:cNvSpPr>
          <p:nvPr/>
        </p:nvSpPr>
        <p:spPr bwMode="auto">
          <a:xfrm flipV="1">
            <a:off x="4214813" y="4164013"/>
            <a:ext cx="296862" cy="117475"/>
          </a:xfrm>
          <a:prstGeom prst="line">
            <a:avLst/>
          </a:prstGeom>
          <a:noFill/>
          <a:ln w="20638">
            <a:solidFill>
              <a:srgbClr val="000080"/>
            </a:solidFill>
            <a:round/>
            <a:headEnd/>
            <a:tailEnd/>
          </a:ln>
        </p:spPr>
        <p:txBody>
          <a:bodyPr/>
          <a:lstStyle/>
          <a:p>
            <a:endParaRPr lang="en-US"/>
          </a:p>
        </p:txBody>
      </p:sp>
      <p:sp>
        <p:nvSpPr>
          <p:cNvPr id="29757" name="Line 66"/>
          <p:cNvSpPr>
            <a:spLocks noChangeShapeType="1"/>
          </p:cNvSpPr>
          <p:nvPr/>
        </p:nvSpPr>
        <p:spPr bwMode="auto">
          <a:xfrm flipV="1">
            <a:off x="4511675" y="4035425"/>
            <a:ext cx="296863" cy="128588"/>
          </a:xfrm>
          <a:prstGeom prst="line">
            <a:avLst/>
          </a:prstGeom>
          <a:noFill/>
          <a:ln w="20638">
            <a:solidFill>
              <a:srgbClr val="000080"/>
            </a:solidFill>
            <a:round/>
            <a:headEnd/>
            <a:tailEnd/>
          </a:ln>
        </p:spPr>
        <p:txBody>
          <a:bodyPr/>
          <a:lstStyle/>
          <a:p>
            <a:endParaRPr lang="en-US"/>
          </a:p>
        </p:txBody>
      </p:sp>
      <p:sp>
        <p:nvSpPr>
          <p:cNvPr id="29758" name="Freeform 67"/>
          <p:cNvSpPr>
            <a:spLocks/>
          </p:cNvSpPr>
          <p:nvPr/>
        </p:nvSpPr>
        <p:spPr bwMode="auto">
          <a:xfrm>
            <a:off x="4808538" y="3897313"/>
            <a:ext cx="296862" cy="138112"/>
          </a:xfrm>
          <a:custGeom>
            <a:avLst/>
            <a:gdLst>
              <a:gd name="T0" fmla="*/ 0 w 187"/>
              <a:gd name="T1" fmla="*/ 2147483647 h 87"/>
              <a:gd name="T2" fmla="*/ 2147483647 w 187"/>
              <a:gd name="T3" fmla="*/ 2147483647 h 87"/>
              <a:gd name="T4" fmla="*/ 2147483647 w 187"/>
              <a:gd name="T5" fmla="*/ 0 h 87"/>
              <a:gd name="T6" fmla="*/ 0 60000 65536"/>
              <a:gd name="T7" fmla="*/ 0 60000 65536"/>
              <a:gd name="T8" fmla="*/ 0 60000 65536"/>
              <a:gd name="T9" fmla="*/ 0 w 187"/>
              <a:gd name="T10" fmla="*/ 0 h 87"/>
              <a:gd name="T11" fmla="*/ 187 w 187"/>
              <a:gd name="T12" fmla="*/ 87 h 87"/>
            </a:gdLst>
            <a:ahLst/>
            <a:cxnLst>
              <a:cxn ang="T6">
                <a:pos x="T0" y="T1"/>
              </a:cxn>
              <a:cxn ang="T7">
                <a:pos x="T2" y="T3"/>
              </a:cxn>
              <a:cxn ang="T8">
                <a:pos x="T4" y="T5"/>
              </a:cxn>
            </a:cxnLst>
            <a:rect l="T9" t="T10" r="T11" b="T12"/>
            <a:pathLst>
              <a:path w="187" h="87">
                <a:moveTo>
                  <a:pt x="0" y="87"/>
                </a:moveTo>
                <a:lnTo>
                  <a:pt x="94" y="40"/>
                </a:lnTo>
                <a:lnTo>
                  <a:pt x="187" y="0"/>
                </a:lnTo>
              </a:path>
            </a:pathLst>
          </a:custGeom>
          <a:noFill/>
          <a:ln w="20638">
            <a:solidFill>
              <a:srgbClr val="000080"/>
            </a:solidFill>
            <a:prstDash val="solid"/>
            <a:round/>
            <a:headEnd/>
            <a:tailEnd/>
          </a:ln>
        </p:spPr>
        <p:txBody>
          <a:bodyPr/>
          <a:lstStyle/>
          <a:p>
            <a:endParaRPr lang="en-US"/>
          </a:p>
        </p:txBody>
      </p:sp>
      <p:sp>
        <p:nvSpPr>
          <p:cNvPr id="29759" name="Line 68"/>
          <p:cNvSpPr>
            <a:spLocks noChangeShapeType="1"/>
          </p:cNvSpPr>
          <p:nvPr/>
        </p:nvSpPr>
        <p:spPr bwMode="auto">
          <a:xfrm flipV="1">
            <a:off x="5105400" y="3768725"/>
            <a:ext cx="296863" cy="128588"/>
          </a:xfrm>
          <a:prstGeom prst="line">
            <a:avLst/>
          </a:prstGeom>
          <a:noFill/>
          <a:ln w="20638">
            <a:solidFill>
              <a:srgbClr val="000080"/>
            </a:solidFill>
            <a:round/>
            <a:headEnd/>
            <a:tailEnd/>
          </a:ln>
        </p:spPr>
        <p:txBody>
          <a:bodyPr/>
          <a:lstStyle/>
          <a:p>
            <a:endParaRPr lang="en-US"/>
          </a:p>
        </p:txBody>
      </p:sp>
      <p:sp>
        <p:nvSpPr>
          <p:cNvPr id="29760" name="Rectangle 69"/>
          <p:cNvSpPr>
            <a:spLocks noChangeArrowheads="1"/>
          </p:cNvSpPr>
          <p:nvPr/>
        </p:nvSpPr>
        <p:spPr bwMode="auto">
          <a:xfrm>
            <a:off x="1905000" y="1752600"/>
            <a:ext cx="6076950" cy="198438"/>
          </a:xfrm>
          <a:prstGeom prst="rect">
            <a:avLst/>
          </a:prstGeom>
          <a:noFill/>
          <a:ln w="9525">
            <a:noFill/>
            <a:miter lim="800000"/>
            <a:headEnd/>
            <a:tailEnd/>
          </a:ln>
        </p:spPr>
        <p:txBody>
          <a:bodyPr wrap="none" lIns="0" tIns="0" rIns="0" bIns="0">
            <a:spAutoFit/>
          </a:bodyPr>
          <a:lstStyle/>
          <a:p>
            <a:r>
              <a:rPr lang="en-US" sz="1300" b="1">
                <a:solidFill>
                  <a:srgbClr val="000000"/>
                </a:solidFill>
                <a:latin typeface="Arial" charset="0"/>
              </a:rPr>
              <a:t>Expected real wealth of children in 25 years, net of income and transfer taxes</a:t>
            </a:r>
            <a:endParaRPr lang="en-US"/>
          </a:p>
        </p:txBody>
      </p:sp>
      <p:sp>
        <p:nvSpPr>
          <p:cNvPr id="29761" name="Rectangle 70"/>
          <p:cNvSpPr>
            <a:spLocks noChangeArrowheads="1"/>
          </p:cNvSpPr>
          <p:nvPr/>
        </p:nvSpPr>
        <p:spPr bwMode="auto">
          <a:xfrm>
            <a:off x="1419225" y="5059363"/>
            <a:ext cx="295275" cy="212725"/>
          </a:xfrm>
          <a:prstGeom prst="rect">
            <a:avLst/>
          </a:prstGeom>
          <a:noFill/>
          <a:ln w="9525">
            <a:noFill/>
            <a:miter lim="800000"/>
            <a:headEnd/>
            <a:tailEnd/>
          </a:ln>
        </p:spPr>
        <p:txBody>
          <a:bodyPr wrap="none" lIns="0" tIns="0" rIns="0" bIns="0">
            <a:spAutoFit/>
          </a:bodyPr>
          <a:lstStyle/>
          <a:p>
            <a:r>
              <a:rPr lang="en-US" sz="1400">
                <a:solidFill>
                  <a:srgbClr val="000000"/>
                </a:solidFill>
                <a:latin typeface="Arial" charset="0"/>
              </a:rPr>
              <a:t>$10</a:t>
            </a:r>
            <a:endParaRPr lang="en-US"/>
          </a:p>
        </p:txBody>
      </p:sp>
      <p:sp>
        <p:nvSpPr>
          <p:cNvPr id="29762" name="Rectangle 71"/>
          <p:cNvSpPr>
            <a:spLocks noChangeArrowheads="1"/>
          </p:cNvSpPr>
          <p:nvPr/>
        </p:nvSpPr>
        <p:spPr bwMode="auto">
          <a:xfrm>
            <a:off x="1419225" y="4654550"/>
            <a:ext cx="295275" cy="212725"/>
          </a:xfrm>
          <a:prstGeom prst="rect">
            <a:avLst/>
          </a:prstGeom>
          <a:noFill/>
          <a:ln w="9525">
            <a:noFill/>
            <a:miter lim="800000"/>
            <a:headEnd/>
            <a:tailEnd/>
          </a:ln>
        </p:spPr>
        <p:txBody>
          <a:bodyPr wrap="none" lIns="0" tIns="0" rIns="0" bIns="0">
            <a:spAutoFit/>
          </a:bodyPr>
          <a:lstStyle/>
          <a:p>
            <a:r>
              <a:rPr lang="en-US" sz="1400">
                <a:solidFill>
                  <a:srgbClr val="000000"/>
                </a:solidFill>
                <a:latin typeface="Arial" charset="0"/>
              </a:rPr>
              <a:t>$15</a:t>
            </a:r>
            <a:endParaRPr lang="en-US"/>
          </a:p>
        </p:txBody>
      </p:sp>
      <p:sp>
        <p:nvSpPr>
          <p:cNvPr id="29763" name="Rectangle 72"/>
          <p:cNvSpPr>
            <a:spLocks noChangeArrowheads="1"/>
          </p:cNvSpPr>
          <p:nvPr/>
        </p:nvSpPr>
        <p:spPr bwMode="auto">
          <a:xfrm>
            <a:off x="1419225" y="4238625"/>
            <a:ext cx="295275" cy="212725"/>
          </a:xfrm>
          <a:prstGeom prst="rect">
            <a:avLst/>
          </a:prstGeom>
          <a:noFill/>
          <a:ln w="9525">
            <a:noFill/>
            <a:miter lim="800000"/>
            <a:headEnd/>
            <a:tailEnd/>
          </a:ln>
        </p:spPr>
        <p:txBody>
          <a:bodyPr wrap="none" lIns="0" tIns="0" rIns="0" bIns="0">
            <a:spAutoFit/>
          </a:bodyPr>
          <a:lstStyle/>
          <a:p>
            <a:r>
              <a:rPr lang="en-US" sz="1400">
                <a:solidFill>
                  <a:srgbClr val="000000"/>
                </a:solidFill>
                <a:latin typeface="Arial" charset="0"/>
              </a:rPr>
              <a:t>$20</a:t>
            </a:r>
            <a:endParaRPr lang="en-US"/>
          </a:p>
        </p:txBody>
      </p:sp>
      <p:sp>
        <p:nvSpPr>
          <p:cNvPr id="29764" name="Rectangle 73"/>
          <p:cNvSpPr>
            <a:spLocks noChangeArrowheads="1"/>
          </p:cNvSpPr>
          <p:nvPr/>
        </p:nvSpPr>
        <p:spPr bwMode="auto">
          <a:xfrm>
            <a:off x="1419225" y="3832225"/>
            <a:ext cx="295275" cy="212725"/>
          </a:xfrm>
          <a:prstGeom prst="rect">
            <a:avLst/>
          </a:prstGeom>
          <a:noFill/>
          <a:ln w="9525">
            <a:noFill/>
            <a:miter lim="800000"/>
            <a:headEnd/>
            <a:tailEnd/>
          </a:ln>
        </p:spPr>
        <p:txBody>
          <a:bodyPr wrap="none" lIns="0" tIns="0" rIns="0" bIns="0">
            <a:spAutoFit/>
          </a:bodyPr>
          <a:lstStyle/>
          <a:p>
            <a:r>
              <a:rPr lang="en-US" sz="1400">
                <a:solidFill>
                  <a:srgbClr val="000000"/>
                </a:solidFill>
                <a:latin typeface="Arial" charset="0"/>
              </a:rPr>
              <a:t>$25</a:t>
            </a:r>
            <a:endParaRPr lang="en-US"/>
          </a:p>
        </p:txBody>
      </p:sp>
      <p:sp>
        <p:nvSpPr>
          <p:cNvPr id="29765" name="Rectangle 74"/>
          <p:cNvSpPr>
            <a:spLocks noChangeArrowheads="1"/>
          </p:cNvSpPr>
          <p:nvPr/>
        </p:nvSpPr>
        <p:spPr bwMode="auto">
          <a:xfrm>
            <a:off x="1419225" y="3416300"/>
            <a:ext cx="295275" cy="212725"/>
          </a:xfrm>
          <a:prstGeom prst="rect">
            <a:avLst/>
          </a:prstGeom>
          <a:noFill/>
          <a:ln w="9525">
            <a:noFill/>
            <a:miter lim="800000"/>
            <a:headEnd/>
            <a:tailEnd/>
          </a:ln>
        </p:spPr>
        <p:txBody>
          <a:bodyPr wrap="none" lIns="0" tIns="0" rIns="0" bIns="0">
            <a:spAutoFit/>
          </a:bodyPr>
          <a:lstStyle/>
          <a:p>
            <a:r>
              <a:rPr lang="en-US" sz="1400">
                <a:solidFill>
                  <a:srgbClr val="000000"/>
                </a:solidFill>
                <a:latin typeface="Arial" charset="0"/>
              </a:rPr>
              <a:t>$30</a:t>
            </a:r>
            <a:endParaRPr lang="en-US"/>
          </a:p>
        </p:txBody>
      </p:sp>
      <p:sp>
        <p:nvSpPr>
          <p:cNvPr id="29766" name="Rectangle 75"/>
          <p:cNvSpPr>
            <a:spLocks noChangeArrowheads="1"/>
          </p:cNvSpPr>
          <p:nvPr/>
        </p:nvSpPr>
        <p:spPr bwMode="auto">
          <a:xfrm>
            <a:off x="1419225" y="3011488"/>
            <a:ext cx="295275" cy="212725"/>
          </a:xfrm>
          <a:prstGeom prst="rect">
            <a:avLst/>
          </a:prstGeom>
          <a:noFill/>
          <a:ln w="9525">
            <a:noFill/>
            <a:miter lim="800000"/>
            <a:headEnd/>
            <a:tailEnd/>
          </a:ln>
        </p:spPr>
        <p:txBody>
          <a:bodyPr wrap="none" lIns="0" tIns="0" rIns="0" bIns="0">
            <a:spAutoFit/>
          </a:bodyPr>
          <a:lstStyle/>
          <a:p>
            <a:r>
              <a:rPr lang="en-US" sz="1400">
                <a:solidFill>
                  <a:srgbClr val="000000"/>
                </a:solidFill>
                <a:latin typeface="Arial" charset="0"/>
              </a:rPr>
              <a:t>$35</a:t>
            </a:r>
            <a:endParaRPr lang="en-US"/>
          </a:p>
        </p:txBody>
      </p:sp>
      <p:sp>
        <p:nvSpPr>
          <p:cNvPr id="29767" name="Rectangle 76"/>
          <p:cNvSpPr>
            <a:spLocks noChangeArrowheads="1"/>
          </p:cNvSpPr>
          <p:nvPr/>
        </p:nvSpPr>
        <p:spPr bwMode="auto">
          <a:xfrm>
            <a:off x="1419225" y="2595563"/>
            <a:ext cx="295275" cy="212725"/>
          </a:xfrm>
          <a:prstGeom prst="rect">
            <a:avLst/>
          </a:prstGeom>
          <a:noFill/>
          <a:ln w="9525">
            <a:noFill/>
            <a:miter lim="800000"/>
            <a:headEnd/>
            <a:tailEnd/>
          </a:ln>
        </p:spPr>
        <p:txBody>
          <a:bodyPr wrap="none" lIns="0" tIns="0" rIns="0" bIns="0">
            <a:spAutoFit/>
          </a:bodyPr>
          <a:lstStyle/>
          <a:p>
            <a:r>
              <a:rPr lang="en-US" sz="1400">
                <a:solidFill>
                  <a:srgbClr val="000000"/>
                </a:solidFill>
                <a:latin typeface="Arial" charset="0"/>
              </a:rPr>
              <a:t>$40</a:t>
            </a:r>
            <a:endParaRPr lang="en-US"/>
          </a:p>
        </p:txBody>
      </p:sp>
      <p:sp>
        <p:nvSpPr>
          <p:cNvPr id="29768" name="Rectangle 77"/>
          <p:cNvSpPr>
            <a:spLocks noChangeArrowheads="1"/>
          </p:cNvSpPr>
          <p:nvPr/>
        </p:nvSpPr>
        <p:spPr bwMode="auto">
          <a:xfrm>
            <a:off x="1419225" y="2189163"/>
            <a:ext cx="295275" cy="212725"/>
          </a:xfrm>
          <a:prstGeom prst="rect">
            <a:avLst/>
          </a:prstGeom>
          <a:noFill/>
          <a:ln w="9525">
            <a:noFill/>
            <a:miter lim="800000"/>
            <a:headEnd/>
            <a:tailEnd/>
          </a:ln>
        </p:spPr>
        <p:txBody>
          <a:bodyPr wrap="none" lIns="0" tIns="0" rIns="0" bIns="0">
            <a:spAutoFit/>
          </a:bodyPr>
          <a:lstStyle/>
          <a:p>
            <a:r>
              <a:rPr lang="en-US" sz="1400">
                <a:solidFill>
                  <a:srgbClr val="000000"/>
                </a:solidFill>
                <a:latin typeface="Arial" charset="0"/>
              </a:rPr>
              <a:t>$45</a:t>
            </a:r>
            <a:endParaRPr lang="en-US"/>
          </a:p>
        </p:txBody>
      </p:sp>
      <p:sp>
        <p:nvSpPr>
          <p:cNvPr id="29769" name="Rectangle 78"/>
          <p:cNvSpPr>
            <a:spLocks noChangeArrowheads="1"/>
          </p:cNvSpPr>
          <p:nvPr/>
        </p:nvSpPr>
        <p:spPr bwMode="auto">
          <a:xfrm>
            <a:off x="1712913" y="5305425"/>
            <a:ext cx="257175" cy="212725"/>
          </a:xfrm>
          <a:prstGeom prst="rect">
            <a:avLst/>
          </a:prstGeom>
          <a:noFill/>
          <a:ln w="9525">
            <a:noFill/>
            <a:miter lim="800000"/>
            <a:headEnd/>
            <a:tailEnd/>
          </a:ln>
        </p:spPr>
        <p:txBody>
          <a:bodyPr wrap="none" lIns="0" tIns="0" rIns="0" bIns="0">
            <a:spAutoFit/>
          </a:bodyPr>
          <a:lstStyle/>
          <a:p>
            <a:r>
              <a:rPr lang="en-US" sz="1400">
                <a:solidFill>
                  <a:srgbClr val="000000"/>
                </a:solidFill>
                <a:latin typeface="Arial" charset="0"/>
              </a:rPr>
              <a:t>0%</a:t>
            </a:r>
            <a:endParaRPr lang="en-US"/>
          </a:p>
        </p:txBody>
      </p:sp>
      <p:sp>
        <p:nvSpPr>
          <p:cNvPr id="29770" name="Rectangle 79"/>
          <p:cNvSpPr>
            <a:spLocks noChangeArrowheads="1"/>
          </p:cNvSpPr>
          <p:nvPr/>
        </p:nvSpPr>
        <p:spPr bwMode="auto">
          <a:xfrm>
            <a:off x="3197225" y="5305425"/>
            <a:ext cx="257175" cy="212725"/>
          </a:xfrm>
          <a:prstGeom prst="rect">
            <a:avLst/>
          </a:prstGeom>
          <a:noFill/>
          <a:ln w="9525">
            <a:noFill/>
            <a:miter lim="800000"/>
            <a:headEnd/>
            <a:tailEnd/>
          </a:ln>
        </p:spPr>
        <p:txBody>
          <a:bodyPr wrap="none" lIns="0" tIns="0" rIns="0" bIns="0">
            <a:spAutoFit/>
          </a:bodyPr>
          <a:lstStyle/>
          <a:p>
            <a:r>
              <a:rPr lang="en-US" sz="1400">
                <a:solidFill>
                  <a:srgbClr val="000000"/>
                </a:solidFill>
                <a:latin typeface="Arial" charset="0"/>
              </a:rPr>
              <a:t>5%</a:t>
            </a:r>
            <a:endParaRPr lang="en-US"/>
          </a:p>
        </p:txBody>
      </p:sp>
      <p:sp>
        <p:nvSpPr>
          <p:cNvPr id="29771" name="Rectangle 80"/>
          <p:cNvSpPr>
            <a:spLocks noChangeArrowheads="1"/>
          </p:cNvSpPr>
          <p:nvPr/>
        </p:nvSpPr>
        <p:spPr bwMode="auto">
          <a:xfrm>
            <a:off x="4640263" y="5305425"/>
            <a:ext cx="355600" cy="212725"/>
          </a:xfrm>
          <a:prstGeom prst="rect">
            <a:avLst/>
          </a:prstGeom>
          <a:noFill/>
          <a:ln w="9525">
            <a:noFill/>
            <a:miter lim="800000"/>
            <a:headEnd/>
            <a:tailEnd/>
          </a:ln>
        </p:spPr>
        <p:txBody>
          <a:bodyPr wrap="none" lIns="0" tIns="0" rIns="0" bIns="0">
            <a:spAutoFit/>
          </a:bodyPr>
          <a:lstStyle/>
          <a:p>
            <a:r>
              <a:rPr lang="en-US" sz="1400">
                <a:solidFill>
                  <a:srgbClr val="000000"/>
                </a:solidFill>
                <a:latin typeface="Arial" charset="0"/>
              </a:rPr>
              <a:t>10%</a:t>
            </a:r>
            <a:endParaRPr lang="en-US"/>
          </a:p>
        </p:txBody>
      </p:sp>
      <p:sp>
        <p:nvSpPr>
          <p:cNvPr id="29772" name="Rectangle 81"/>
          <p:cNvSpPr>
            <a:spLocks noChangeArrowheads="1"/>
          </p:cNvSpPr>
          <p:nvPr/>
        </p:nvSpPr>
        <p:spPr bwMode="auto">
          <a:xfrm>
            <a:off x="6124575" y="5305425"/>
            <a:ext cx="355600" cy="212725"/>
          </a:xfrm>
          <a:prstGeom prst="rect">
            <a:avLst/>
          </a:prstGeom>
          <a:noFill/>
          <a:ln w="9525">
            <a:noFill/>
            <a:miter lim="800000"/>
            <a:headEnd/>
            <a:tailEnd/>
          </a:ln>
        </p:spPr>
        <p:txBody>
          <a:bodyPr wrap="none" lIns="0" tIns="0" rIns="0" bIns="0">
            <a:spAutoFit/>
          </a:bodyPr>
          <a:lstStyle/>
          <a:p>
            <a:r>
              <a:rPr lang="en-US" sz="1400">
                <a:solidFill>
                  <a:srgbClr val="000000"/>
                </a:solidFill>
                <a:latin typeface="Arial" charset="0"/>
              </a:rPr>
              <a:t>15%</a:t>
            </a:r>
            <a:endParaRPr lang="en-US"/>
          </a:p>
        </p:txBody>
      </p:sp>
      <p:sp>
        <p:nvSpPr>
          <p:cNvPr id="29773" name="Rectangle 82"/>
          <p:cNvSpPr>
            <a:spLocks noChangeArrowheads="1"/>
          </p:cNvSpPr>
          <p:nvPr/>
        </p:nvSpPr>
        <p:spPr bwMode="auto">
          <a:xfrm>
            <a:off x="3251200" y="5592763"/>
            <a:ext cx="1711325" cy="212725"/>
          </a:xfrm>
          <a:prstGeom prst="rect">
            <a:avLst/>
          </a:prstGeom>
          <a:noFill/>
          <a:ln w="9525">
            <a:noFill/>
            <a:miter lim="800000"/>
            <a:headEnd/>
            <a:tailEnd/>
          </a:ln>
        </p:spPr>
        <p:txBody>
          <a:bodyPr wrap="none" lIns="0" tIns="0" rIns="0" bIns="0">
            <a:spAutoFit/>
          </a:bodyPr>
          <a:lstStyle/>
          <a:p>
            <a:r>
              <a:rPr lang="en-US" sz="1400" b="1">
                <a:solidFill>
                  <a:srgbClr val="000000"/>
                </a:solidFill>
                <a:latin typeface="Arial" charset="0"/>
              </a:rPr>
              <a:t>Annualized volatility</a:t>
            </a:r>
            <a:endParaRPr lang="en-US"/>
          </a:p>
        </p:txBody>
      </p:sp>
      <p:sp>
        <p:nvSpPr>
          <p:cNvPr id="29774" name="Rectangle 83"/>
          <p:cNvSpPr>
            <a:spLocks noChangeArrowheads="1"/>
          </p:cNvSpPr>
          <p:nvPr/>
        </p:nvSpPr>
        <p:spPr bwMode="auto">
          <a:xfrm>
            <a:off x="6677025" y="2813050"/>
            <a:ext cx="2162175" cy="1695450"/>
          </a:xfrm>
          <a:prstGeom prst="rect">
            <a:avLst/>
          </a:prstGeom>
          <a:solidFill>
            <a:srgbClr val="FFFFFF"/>
          </a:solidFill>
          <a:ln w="0">
            <a:solidFill>
              <a:srgbClr val="000000"/>
            </a:solidFill>
            <a:miter lim="800000"/>
            <a:headEnd/>
            <a:tailEnd/>
          </a:ln>
        </p:spPr>
        <p:txBody>
          <a:bodyPr/>
          <a:lstStyle/>
          <a:p>
            <a:endParaRPr lang="en-US"/>
          </a:p>
        </p:txBody>
      </p:sp>
      <p:sp>
        <p:nvSpPr>
          <p:cNvPr id="29775" name="Line 84"/>
          <p:cNvSpPr>
            <a:spLocks noChangeShapeType="1"/>
          </p:cNvSpPr>
          <p:nvPr/>
        </p:nvSpPr>
        <p:spPr bwMode="auto">
          <a:xfrm>
            <a:off x="6675438" y="3095625"/>
            <a:ext cx="285750" cy="1588"/>
          </a:xfrm>
          <a:prstGeom prst="line">
            <a:avLst/>
          </a:prstGeom>
          <a:noFill/>
          <a:ln w="20638">
            <a:solidFill>
              <a:srgbClr val="000000"/>
            </a:solidFill>
            <a:round/>
            <a:headEnd/>
            <a:tailEnd/>
          </a:ln>
        </p:spPr>
        <p:txBody>
          <a:bodyPr/>
          <a:lstStyle/>
          <a:p>
            <a:endParaRPr lang="en-US"/>
          </a:p>
        </p:txBody>
      </p:sp>
      <p:sp>
        <p:nvSpPr>
          <p:cNvPr id="29776" name="Rectangle 85"/>
          <p:cNvSpPr>
            <a:spLocks noChangeArrowheads="1"/>
          </p:cNvSpPr>
          <p:nvPr/>
        </p:nvSpPr>
        <p:spPr bwMode="auto">
          <a:xfrm>
            <a:off x="7004050" y="2987675"/>
            <a:ext cx="1735138" cy="212725"/>
          </a:xfrm>
          <a:prstGeom prst="rect">
            <a:avLst/>
          </a:prstGeom>
          <a:noFill/>
          <a:ln w="9525">
            <a:noFill/>
            <a:miter lim="800000"/>
            <a:headEnd/>
            <a:tailEnd/>
          </a:ln>
        </p:spPr>
        <p:txBody>
          <a:bodyPr wrap="none" lIns="0" tIns="0" rIns="0" bIns="0">
            <a:spAutoFit/>
          </a:bodyPr>
          <a:lstStyle/>
          <a:p>
            <a:r>
              <a:rPr lang="en-US" sz="1400">
                <a:solidFill>
                  <a:srgbClr val="000000"/>
                </a:solidFill>
                <a:latin typeface="Arial" charset="0"/>
              </a:rPr>
              <a:t>Tax Efficient Investing</a:t>
            </a:r>
            <a:endParaRPr lang="en-US"/>
          </a:p>
        </p:txBody>
      </p:sp>
      <p:sp>
        <p:nvSpPr>
          <p:cNvPr id="29777" name="Line 87"/>
          <p:cNvSpPr>
            <a:spLocks noChangeShapeType="1"/>
          </p:cNvSpPr>
          <p:nvPr/>
        </p:nvSpPr>
        <p:spPr bwMode="auto">
          <a:xfrm>
            <a:off x="6677025" y="3448050"/>
            <a:ext cx="285750" cy="1588"/>
          </a:xfrm>
          <a:prstGeom prst="line">
            <a:avLst/>
          </a:prstGeom>
          <a:noFill/>
          <a:ln w="20701">
            <a:solidFill>
              <a:srgbClr val="008000"/>
            </a:solidFill>
            <a:round/>
            <a:headEnd/>
            <a:tailEnd/>
          </a:ln>
        </p:spPr>
        <p:txBody>
          <a:bodyPr/>
          <a:lstStyle/>
          <a:p>
            <a:endParaRPr lang="en-US"/>
          </a:p>
        </p:txBody>
      </p:sp>
      <p:sp>
        <p:nvSpPr>
          <p:cNvPr id="29778" name="Rectangle 88"/>
          <p:cNvSpPr>
            <a:spLocks noChangeArrowheads="1"/>
          </p:cNvSpPr>
          <p:nvPr/>
        </p:nvSpPr>
        <p:spPr bwMode="auto">
          <a:xfrm>
            <a:off x="6981825" y="3346450"/>
            <a:ext cx="1517650" cy="212725"/>
          </a:xfrm>
          <a:prstGeom prst="rect">
            <a:avLst/>
          </a:prstGeom>
          <a:noFill/>
          <a:ln w="9525">
            <a:noFill/>
            <a:miter lim="800000"/>
            <a:headEnd/>
            <a:tailEnd/>
          </a:ln>
        </p:spPr>
        <p:txBody>
          <a:bodyPr wrap="none" lIns="0" tIns="0" rIns="0" bIns="0">
            <a:spAutoFit/>
          </a:bodyPr>
          <a:lstStyle/>
          <a:p>
            <a:r>
              <a:rPr lang="en-US" sz="1400">
                <a:solidFill>
                  <a:srgbClr val="000000"/>
                </a:solidFill>
                <a:latin typeface="Arial" charset="0"/>
              </a:rPr>
              <a:t>Optimized Location</a:t>
            </a:r>
            <a:endParaRPr lang="en-US"/>
          </a:p>
        </p:txBody>
      </p:sp>
      <p:sp>
        <p:nvSpPr>
          <p:cNvPr id="29779" name="Line 89"/>
          <p:cNvSpPr>
            <a:spLocks noChangeShapeType="1"/>
          </p:cNvSpPr>
          <p:nvPr/>
        </p:nvSpPr>
        <p:spPr bwMode="auto">
          <a:xfrm>
            <a:off x="6677025" y="3822700"/>
            <a:ext cx="285750" cy="1588"/>
          </a:xfrm>
          <a:prstGeom prst="line">
            <a:avLst/>
          </a:prstGeom>
          <a:noFill/>
          <a:ln w="20701">
            <a:solidFill>
              <a:srgbClr val="FF6600"/>
            </a:solidFill>
            <a:round/>
            <a:headEnd/>
            <a:tailEnd/>
          </a:ln>
        </p:spPr>
        <p:txBody>
          <a:bodyPr/>
          <a:lstStyle/>
          <a:p>
            <a:endParaRPr lang="en-US"/>
          </a:p>
        </p:txBody>
      </p:sp>
      <p:sp>
        <p:nvSpPr>
          <p:cNvPr id="29780" name="Rectangle 90"/>
          <p:cNvSpPr>
            <a:spLocks noChangeArrowheads="1"/>
          </p:cNvSpPr>
          <p:nvPr/>
        </p:nvSpPr>
        <p:spPr bwMode="auto">
          <a:xfrm>
            <a:off x="6981825" y="3727450"/>
            <a:ext cx="1243013" cy="212725"/>
          </a:xfrm>
          <a:prstGeom prst="rect">
            <a:avLst/>
          </a:prstGeom>
          <a:noFill/>
          <a:ln w="9525">
            <a:noFill/>
            <a:miter lim="800000"/>
            <a:headEnd/>
            <a:tailEnd/>
          </a:ln>
        </p:spPr>
        <p:txBody>
          <a:bodyPr wrap="none" lIns="0" tIns="0" rIns="0" bIns="0">
            <a:spAutoFit/>
          </a:bodyPr>
          <a:lstStyle/>
          <a:p>
            <a:r>
              <a:rPr lang="en-US" sz="1400">
                <a:solidFill>
                  <a:srgbClr val="000000"/>
                </a:solidFill>
                <a:latin typeface="Arial" charset="0"/>
              </a:rPr>
              <a:t>Estate Planning</a:t>
            </a:r>
            <a:endParaRPr lang="en-US"/>
          </a:p>
        </p:txBody>
      </p:sp>
      <p:sp>
        <p:nvSpPr>
          <p:cNvPr id="29781" name="Line 91"/>
          <p:cNvSpPr>
            <a:spLocks noChangeShapeType="1"/>
          </p:cNvSpPr>
          <p:nvPr/>
        </p:nvSpPr>
        <p:spPr bwMode="auto">
          <a:xfrm>
            <a:off x="6677025" y="4216400"/>
            <a:ext cx="285750" cy="1588"/>
          </a:xfrm>
          <a:prstGeom prst="line">
            <a:avLst/>
          </a:prstGeom>
          <a:noFill/>
          <a:ln w="20701">
            <a:solidFill>
              <a:srgbClr val="000080"/>
            </a:solidFill>
            <a:round/>
            <a:headEnd/>
            <a:tailEnd/>
          </a:ln>
        </p:spPr>
        <p:txBody>
          <a:bodyPr/>
          <a:lstStyle/>
          <a:p>
            <a:endParaRPr lang="en-US"/>
          </a:p>
        </p:txBody>
      </p:sp>
      <p:sp>
        <p:nvSpPr>
          <p:cNvPr id="29782" name="Rectangle 92"/>
          <p:cNvSpPr>
            <a:spLocks noChangeArrowheads="1"/>
          </p:cNvSpPr>
          <p:nvPr/>
        </p:nvSpPr>
        <p:spPr bwMode="auto">
          <a:xfrm>
            <a:off x="6981825" y="4108450"/>
            <a:ext cx="1519238" cy="212725"/>
          </a:xfrm>
          <a:prstGeom prst="rect">
            <a:avLst/>
          </a:prstGeom>
          <a:noFill/>
          <a:ln w="9525">
            <a:noFill/>
            <a:miter lim="800000"/>
            <a:headEnd/>
            <a:tailEnd/>
          </a:ln>
        </p:spPr>
        <p:txBody>
          <a:bodyPr wrap="none" lIns="0" tIns="0" rIns="0" bIns="0">
            <a:spAutoFit/>
          </a:bodyPr>
          <a:lstStyle/>
          <a:p>
            <a:r>
              <a:rPr lang="en-US" sz="1400">
                <a:solidFill>
                  <a:srgbClr val="000000"/>
                </a:solidFill>
                <a:latin typeface="Arial" charset="0"/>
              </a:rPr>
              <a:t>No Estate Planning</a:t>
            </a:r>
            <a:endParaRPr lang="en-US"/>
          </a:p>
        </p:txBody>
      </p:sp>
      <p:sp>
        <p:nvSpPr>
          <p:cNvPr id="29783" name="Rectangle 93"/>
          <p:cNvSpPr>
            <a:spLocks noChangeArrowheads="1"/>
          </p:cNvSpPr>
          <p:nvPr/>
        </p:nvSpPr>
        <p:spPr bwMode="auto">
          <a:xfrm rot="-5400000">
            <a:off x="-914400" y="3429000"/>
            <a:ext cx="3657600" cy="762000"/>
          </a:xfrm>
          <a:prstGeom prst="rect">
            <a:avLst/>
          </a:prstGeom>
          <a:solidFill>
            <a:schemeClr val="bg1"/>
          </a:solidFill>
          <a:ln w="9525">
            <a:noFill/>
            <a:miter lim="800000"/>
            <a:headEnd/>
            <a:tailEnd/>
          </a:ln>
        </p:spPr>
        <p:txBody>
          <a:bodyPr wrap="none" anchor="ctr"/>
          <a:lstStyle/>
          <a:p>
            <a:pPr algn="ctr"/>
            <a:r>
              <a:rPr lang="en-US" sz="1400">
                <a:latin typeface="Arial" charset="0"/>
              </a:rPr>
              <a:t>Expected Real Wealth of Children</a:t>
            </a:r>
          </a:p>
          <a:p>
            <a:pPr algn="ctr"/>
            <a:r>
              <a:rPr lang="en-US" sz="1400">
                <a:latin typeface="Arial" charset="0"/>
              </a:rPr>
              <a:t>and Charitable Beneficiaries</a:t>
            </a:r>
          </a:p>
          <a:p>
            <a:pPr algn="ctr"/>
            <a:r>
              <a:rPr lang="en-US" sz="1400">
                <a:latin typeface="Arial" charset="0"/>
              </a:rPr>
              <a:t> in 25 years ($ Millions)</a:t>
            </a:r>
          </a:p>
        </p:txBody>
      </p:sp>
      <p:sp>
        <p:nvSpPr>
          <p:cNvPr id="29784" name="Text Box 94"/>
          <p:cNvSpPr txBox="1">
            <a:spLocks noChangeArrowheads="1"/>
          </p:cNvSpPr>
          <p:nvPr/>
        </p:nvSpPr>
        <p:spPr bwMode="auto">
          <a:xfrm>
            <a:off x="1524000" y="6248400"/>
            <a:ext cx="6477000" cy="228600"/>
          </a:xfrm>
          <a:prstGeom prst="rect">
            <a:avLst/>
          </a:prstGeom>
          <a:noFill/>
          <a:ln w="9525">
            <a:noFill/>
            <a:miter lim="800000"/>
            <a:headEnd/>
            <a:tailEnd/>
          </a:ln>
        </p:spPr>
        <p:txBody>
          <a:bodyPr>
            <a:spAutoFit/>
          </a:bodyPr>
          <a:lstStyle/>
          <a:p>
            <a:pPr>
              <a:spcBef>
                <a:spcPct val="50000"/>
              </a:spcBef>
            </a:pPr>
            <a:r>
              <a:rPr lang="en-US" sz="900"/>
              <a:t>* Chart reproduced from </a:t>
            </a:r>
            <a:r>
              <a:rPr lang="en-US" sz="900" i="1"/>
              <a:t>Modern Investment Management</a:t>
            </a:r>
            <a:r>
              <a:rPr lang="en-US" sz="900"/>
              <a:t> by Bob Litterman and the Quantitative Resources Group</a:t>
            </a:r>
          </a:p>
        </p:txBody>
      </p:sp>
      <p:sp>
        <p:nvSpPr>
          <p:cNvPr id="29785" name="Rectangle 96"/>
          <p:cNvSpPr>
            <a:spLocks noChangeArrowheads="1"/>
          </p:cNvSpPr>
          <p:nvPr/>
        </p:nvSpPr>
        <p:spPr bwMode="auto">
          <a:xfrm>
            <a:off x="1828800" y="1219200"/>
            <a:ext cx="7010400" cy="533400"/>
          </a:xfrm>
          <a:prstGeom prst="rect">
            <a:avLst/>
          </a:prstGeom>
          <a:noFill/>
          <a:ln w="9525">
            <a:noFill/>
            <a:miter lim="800000"/>
            <a:headEnd/>
            <a:tailEnd/>
          </a:ln>
        </p:spPr>
        <p:txBody>
          <a:bodyPr lIns="92075" tIns="46038" rIns="92075" bIns="46038"/>
          <a:lstStyle/>
          <a:p>
            <a:pPr>
              <a:spcBef>
                <a:spcPct val="10000"/>
              </a:spcBef>
            </a:pPr>
            <a:r>
              <a:rPr lang="en-US" sz="1600" b="1">
                <a:latin typeface="Arial" charset="0"/>
              </a:rPr>
              <a:t>Sample Efficient Frontier for the Private Investor as a Steward of Wealth</a:t>
            </a:r>
          </a:p>
        </p:txBody>
      </p:sp>
      <p:sp>
        <p:nvSpPr>
          <p:cNvPr id="29786" name="Rectangle 2"/>
          <p:cNvSpPr>
            <a:spLocks noGrp="1" noChangeArrowheads="1"/>
          </p:cNvSpPr>
          <p:nvPr>
            <p:ph type="title"/>
          </p:nvPr>
        </p:nvSpPr>
        <p:spPr>
          <a:xfrm>
            <a:off x="1371600" y="304800"/>
            <a:ext cx="7772400" cy="685800"/>
          </a:xfrm>
        </p:spPr>
        <p:txBody>
          <a:bodyPr/>
          <a:lstStyle/>
          <a:p>
            <a:pPr eaLnBrk="1" hangingPunct="1">
              <a:spcBef>
                <a:spcPct val="0"/>
              </a:spcBef>
            </a:pPr>
            <a:r>
              <a:rPr lang="en-US" sz="2200" smtClean="0">
                <a:solidFill>
                  <a:schemeClr val="tx1"/>
                </a:solidFill>
              </a:rPr>
              <a:t>Why Tax Strategies Are an Important Part </a:t>
            </a:r>
            <a:r>
              <a:rPr lang="en-US" sz="2200" smtClean="0"/>
              <a:t>of Integrated Goals-Based Wealth Planning for the Private Investor</a:t>
            </a:r>
            <a:endParaRPr lang="en-US" sz="2200" smtClean="0">
              <a:solidFill>
                <a:schemeClr val="tx1"/>
              </a:solidFil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0"/>
          </p:nvPr>
        </p:nvSpPr>
        <p:spPr/>
        <p:txBody>
          <a:bodyPr/>
          <a:lstStyle/>
          <a:p>
            <a:pPr defTabSz="1019175">
              <a:defRPr/>
            </a:pPr>
            <a:fld id="{7CD169C1-2FBB-46C8-A5B9-B73F9C4DD76C}" type="slidenum">
              <a:rPr lang="en-US">
                <a:latin typeface="+mn-lt"/>
              </a:rPr>
              <a:pPr defTabSz="1019175">
                <a:defRPr/>
              </a:pPr>
              <a:t>13</a:t>
            </a:fld>
            <a:endParaRPr lang="en-US" dirty="0">
              <a:latin typeface="+mn-lt"/>
            </a:endParaRPr>
          </a:p>
        </p:txBody>
      </p:sp>
      <p:sp>
        <p:nvSpPr>
          <p:cNvPr id="19459" name="Rectangle 2"/>
          <p:cNvSpPr>
            <a:spLocks noGrp="1" noChangeArrowheads="1"/>
          </p:cNvSpPr>
          <p:nvPr>
            <p:ph type="body" idx="1"/>
          </p:nvPr>
        </p:nvSpPr>
        <p:spPr>
          <a:xfrm>
            <a:off x="1371600" y="2514600"/>
            <a:ext cx="7543800" cy="838200"/>
          </a:xfrm>
        </p:spPr>
        <p:txBody>
          <a:bodyPr/>
          <a:lstStyle/>
          <a:p>
            <a:pPr marL="457200" indent="-457200" eaLnBrk="1" hangingPunct="1">
              <a:defRPr/>
            </a:pPr>
            <a:r>
              <a:rPr lang="en-US" sz="2800" b="1" dirty="0" smtClean="0"/>
              <a:t>III.	Overview of Tax Environment Other Than Estate and Gift Taxes</a:t>
            </a:r>
            <a:endParaRPr lang="en-US" sz="2800" dirty="0" smtClean="0"/>
          </a:p>
          <a:p>
            <a:pPr marL="400050" indent="-400050" eaLnBrk="1" hangingPunct="1">
              <a:defRPr/>
            </a:pPr>
            <a:endParaRPr lang="en-US" sz="1300" dirty="0" smtClean="0"/>
          </a:p>
        </p:txBody>
      </p:sp>
    </p:spTree>
  </p:cSld>
  <p:clrMapOvr>
    <a:masterClrMapping/>
  </p:clrMapOvr>
  <p:transition>
    <p:pull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defTabSz="1019175">
              <a:defRPr/>
            </a:pPr>
            <a:fld id="{9B3A767B-9AC0-4A86-BE8E-9C7728A5394E}" type="slidenum">
              <a:rPr lang="en-US">
                <a:latin typeface="+mn-lt"/>
              </a:rPr>
              <a:pPr defTabSz="1019175">
                <a:defRPr/>
              </a:pPr>
              <a:t>14</a:t>
            </a:fld>
            <a:endParaRPr lang="en-US" dirty="0">
              <a:latin typeface="+mn-lt"/>
            </a:endParaRPr>
          </a:p>
        </p:txBody>
      </p:sp>
      <p:sp>
        <p:nvSpPr>
          <p:cNvPr id="32770" name="Rectangle 2"/>
          <p:cNvSpPr>
            <a:spLocks noGrp="1" noChangeArrowheads="1"/>
          </p:cNvSpPr>
          <p:nvPr>
            <p:ph type="title"/>
          </p:nvPr>
        </p:nvSpPr>
        <p:spPr>
          <a:xfrm>
            <a:off x="1371600" y="304800"/>
            <a:ext cx="6858000" cy="609600"/>
          </a:xfrm>
        </p:spPr>
        <p:txBody>
          <a:bodyPr/>
          <a:lstStyle/>
          <a:p>
            <a:r>
              <a:rPr lang="en-US" sz="2200" smtClean="0"/>
              <a:t>Overview</a:t>
            </a:r>
            <a:br>
              <a:rPr lang="en-US" sz="2200" smtClean="0"/>
            </a:br>
            <a:r>
              <a:rPr lang="en-US" sz="2200" smtClean="0"/>
              <a:t>2010 Year-End Planning Considerations</a:t>
            </a:r>
            <a:br>
              <a:rPr lang="en-US" sz="2200" smtClean="0"/>
            </a:br>
            <a:endParaRPr lang="en-US" sz="2200" smtClean="0"/>
          </a:p>
        </p:txBody>
      </p:sp>
      <p:sp>
        <p:nvSpPr>
          <p:cNvPr id="29697" name="Rectangle 1"/>
          <p:cNvSpPr>
            <a:spLocks noChangeArrowheads="1"/>
          </p:cNvSpPr>
          <p:nvPr/>
        </p:nvSpPr>
        <p:spPr bwMode="auto">
          <a:xfrm>
            <a:off x="304800" y="1279525"/>
            <a:ext cx="8686800" cy="4740275"/>
          </a:xfrm>
          <a:prstGeom prst="rect">
            <a:avLst/>
          </a:prstGeom>
          <a:noFill/>
          <a:ln w="9525">
            <a:noFill/>
            <a:miter lim="800000"/>
            <a:headEnd/>
            <a:tailEnd/>
          </a:ln>
          <a:effectLst/>
        </p:spPr>
        <p:txBody>
          <a:bodyPr>
            <a:spAutoFit/>
          </a:bodyPr>
          <a:lstStyle/>
          <a:p>
            <a:pPr algn="just">
              <a:defRPr/>
            </a:pPr>
            <a:r>
              <a:rPr lang="en-US" altLang="zh-CN" sz="1400" b="1" dirty="0" bmk="OLE_LINK8">
                <a:latin typeface="Arial" pitchFamily="34" charset="0"/>
                <a:ea typeface="SC STKaiti"/>
                <a:cs typeface="Arial" pitchFamily="34" charset="0"/>
              </a:rPr>
              <a:t>The tax cuts enacted in 2001 and 2003 are set to expire at the end of 2010.  While new tax legislation may be enacted to prevent the expiration of some of these tax cuts, barring such new legislation, it appears that tax rates will increase in 2011.</a:t>
            </a:r>
          </a:p>
          <a:p>
            <a:pPr algn="just">
              <a:defRPr/>
            </a:pPr>
            <a:endParaRPr lang="en-US" altLang="zh-CN" sz="1400" dirty="0" bmk="OLE_LINK8">
              <a:latin typeface="Arial" pitchFamily="34" charset="0"/>
              <a:cs typeface="Arial" pitchFamily="34" charset="0"/>
            </a:endParaRPr>
          </a:p>
          <a:p>
            <a:pPr algn="just" eaLnBrk="0" hangingPunct="0">
              <a:defRPr/>
            </a:pPr>
            <a:r>
              <a:rPr lang="en-US" altLang="zh-CN" sz="1400" dirty="0" bmk="OLE_LINK8">
                <a:latin typeface="Arial" pitchFamily="34" charset="0"/>
                <a:ea typeface="SC STKaiti"/>
                <a:cs typeface="Times New Roman" pitchFamily="18" charset="0"/>
              </a:rPr>
              <a:t>We have identified 10 areas that you may wish to review with your own tax and legal advisors in order that you might prepare for these potential changes:</a:t>
            </a:r>
          </a:p>
          <a:p>
            <a:pPr algn="just" eaLnBrk="0" hangingPunct="0">
              <a:defRPr/>
            </a:pPr>
            <a:endParaRPr lang="en-US" altLang="zh-CN" sz="1400" dirty="0" bmk="OLE_LINK8">
              <a:latin typeface="Arial" pitchFamily="34" charset="0"/>
              <a:ea typeface="SC STKaiti"/>
              <a:cs typeface="Times New Roman" pitchFamily="18" charset="0"/>
            </a:endParaRPr>
          </a:p>
          <a:p>
            <a:pPr marL="342900" indent="-342900">
              <a:spcBef>
                <a:spcPts val="600"/>
              </a:spcBef>
              <a:buFont typeface="+mj-lt"/>
              <a:buAutoNum type="arabicParenR"/>
              <a:defRPr/>
            </a:pPr>
            <a:r>
              <a:rPr lang="en-US" sz="1400" dirty="0">
                <a:latin typeface="+mj-lt"/>
              </a:rPr>
              <a:t>Accelerating the Sale of a Business Interest</a:t>
            </a:r>
          </a:p>
          <a:p>
            <a:pPr marL="342900" indent="-342900">
              <a:spcBef>
                <a:spcPts val="600"/>
              </a:spcBef>
              <a:buFont typeface="+mj-lt"/>
              <a:buAutoNum type="arabicParenR"/>
              <a:defRPr/>
            </a:pPr>
            <a:r>
              <a:rPr lang="en-US" sz="1400" dirty="0">
                <a:latin typeface="+mj-lt"/>
              </a:rPr>
              <a:t>Realizing Capital Gains from Investment Transactions on an Accelerated Basis at Current Tax Rates</a:t>
            </a:r>
          </a:p>
          <a:p>
            <a:pPr marL="342900" indent="-342900">
              <a:spcBef>
                <a:spcPts val="600"/>
              </a:spcBef>
              <a:buFont typeface="+mj-lt"/>
              <a:buAutoNum type="arabicParenR"/>
              <a:defRPr/>
            </a:pPr>
            <a:r>
              <a:rPr lang="en-US" sz="1400" dirty="0">
                <a:latin typeface="+mj-lt"/>
              </a:rPr>
              <a:t>Accelerating Exercise of Nonqualified Stock Options</a:t>
            </a:r>
          </a:p>
          <a:p>
            <a:pPr marL="342900" indent="-342900">
              <a:spcBef>
                <a:spcPts val="600"/>
              </a:spcBef>
              <a:buFont typeface="+mj-lt"/>
              <a:buAutoNum type="arabicParenR"/>
              <a:defRPr/>
            </a:pPr>
            <a:r>
              <a:rPr lang="en-US" sz="1400" dirty="0">
                <a:latin typeface="+mj-lt"/>
              </a:rPr>
              <a:t>Realizing Capital Losses from Investment Transactions on a Deferred Basis</a:t>
            </a:r>
          </a:p>
          <a:p>
            <a:pPr marL="342900" indent="-342900">
              <a:spcBef>
                <a:spcPts val="600"/>
              </a:spcBef>
              <a:buFont typeface="+mj-lt"/>
              <a:buAutoNum type="arabicParenR"/>
              <a:defRPr/>
            </a:pPr>
            <a:r>
              <a:rPr lang="en-US" sz="1400" dirty="0">
                <a:latin typeface="+mj-lt"/>
              </a:rPr>
              <a:t>Charitable Gift Timing</a:t>
            </a:r>
          </a:p>
          <a:p>
            <a:pPr marL="342900" indent="-342900">
              <a:spcBef>
                <a:spcPts val="600"/>
              </a:spcBef>
              <a:buFont typeface="+mj-lt"/>
              <a:buAutoNum type="arabicParenR"/>
              <a:defRPr/>
            </a:pPr>
            <a:r>
              <a:rPr lang="en-US" sz="1400" dirty="0">
                <a:latin typeface="+mj-lt"/>
              </a:rPr>
              <a:t>Making Investments with Reduced Tax Costs</a:t>
            </a:r>
          </a:p>
          <a:p>
            <a:pPr marL="342900" indent="-342900">
              <a:spcBef>
                <a:spcPts val="600"/>
              </a:spcBef>
              <a:buFont typeface="+mj-lt"/>
              <a:buAutoNum type="arabicParenR"/>
              <a:defRPr/>
            </a:pPr>
            <a:r>
              <a:rPr lang="en-US" sz="1400" dirty="0">
                <a:latin typeface="+mj-lt"/>
              </a:rPr>
              <a:t>Converting a Traditional IRA to a Roth IRA</a:t>
            </a:r>
          </a:p>
          <a:p>
            <a:pPr marL="342900" indent="-342900">
              <a:spcBef>
                <a:spcPts val="600"/>
              </a:spcBef>
              <a:buFont typeface="+mj-lt"/>
              <a:buAutoNum type="arabicParenR"/>
              <a:defRPr/>
            </a:pPr>
            <a:r>
              <a:rPr lang="en-US" sz="1400" dirty="0">
                <a:latin typeface="+mj-lt"/>
              </a:rPr>
              <a:t>Managing the Alternative Minimum Tax (AMT)</a:t>
            </a:r>
          </a:p>
          <a:p>
            <a:pPr marL="342900" indent="-342900">
              <a:spcBef>
                <a:spcPts val="600"/>
              </a:spcBef>
              <a:buFont typeface="+mj-lt"/>
              <a:buAutoNum type="arabicParenR"/>
              <a:defRPr/>
            </a:pPr>
            <a:r>
              <a:rPr lang="en-US" sz="1400" dirty="0">
                <a:latin typeface="+mj-lt"/>
              </a:rPr>
              <a:t>Managing State Taxes</a:t>
            </a:r>
          </a:p>
          <a:p>
            <a:pPr marL="342900" indent="-342900">
              <a:spcBef>
                <a:spcPts val="600"/>
              </a:spcBef>
              <a:buFont typeface="+mj-lt"/>
              <a:buAutoNum type="arabicParenR"/>
              <a:defRPr/>
            </a:pPr>
            <a:r>
              <a:rPr lang="en-US" sz="1400" dirty="0">
                <a:latin typeface="+mj-lt"/>
              </a:rPr>
              <a:t>Foreign Investments</a:t>
            </a:r>
            <a:endParaRPr lang="en-US" altLang="zh-CN" sz="1400" dirty="0" bmk="OLE_LINK8">
              <a:latin typeface="+mj-lt"/>
              <a:ea typeface="SC STKaiti"/>
              <a:cs typeface="Times New Roman" pitchFamily="18" charset="0"/>
            </a:endParaRPr>
          </a:p>
          <a:p>
            <a:pPr marL="228600" indent="-228600" algn="just" eaLnBrk="0" hangingPunct="0">
              <a:buFont typeface="+mj-lt"/>
              <a:buAutoNum type="arabicParenR"/>
              <a:defRPr/>
            </a:pPr>
            <a:endParaRPr lang="en-US" altLang="zh-CN" sz="1400" dirty="0" bmk="OLE_LINK8">
              <a:latin typeface="+mj-lt"/>
              <a:ea typeface="SC STKaiti"/>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defTabSz="1019175">
              <a:defRPr/>
            </a:pPr>
            <a:fld id="{D96C49CE-1AD4-4DFB-93BC-E35FBB4F8695}" type="slidenum">
              <a:rPr lang="en-US">
                <a:latin typeface="+mn-lt"/>
              </a:rPr>
              <a:pPr defTabSz="1019175">
                <a:defRPr/>
              </a:pPr>
              <a:t>15</a:t>
            </a:fld>
            <a:endParaRPr lang="en-US" dirty="0">
              <a:latin typeface="+mn-lt"/>
            </a:endParaRPr>
          </a:p>
        </p:txBody>
      </p:sp>
      <p:sp>
        <p:nvSpPr>
          <p:cNvPr id="33794" name="Rectangle 2"/>
          <p:cNvSpPr>
            <a:spLocks noGrp="1" noChangeArrowheads="1"/>
          </p:cNvSpPr>
          <p:nvPr>
            <p:ph type="title"/>
          </p:nvPr>
        </p:nvSpPr>
        <p:spPr>
          <a:xfrm>
            <a:off x="1371600" y="304800"/>
            <a:ext cx="7315200" cy="609600"/>
          </a:xfrm>
        </p:spPr>
        <p:txBody>
          <a:bodyPr/>
          <a:lstStyle/>
          <a:p>
            <a:r>
              <a:rPr lang="en-US" sz="2200" smtClean="0"/>
              <a:t>Tax Law Changes and Proposed Tax Law Changes</a:t>
            </a:r>
          </a:p>
        </p:txBody>
      </p:sp>
      <p:sp>
        <p:nvSpPr>
          <p:cNvPr id="29697" name="Rectangle 1"/>
          <p:cNvSpPr>
            <a:spLocks noChangeArrowheads="1"/>
          </p:cNvSpPr>
          <p:nvPr/>
        </p:nvSpPr>
        <p:spPr bwMode="auto">
          <a:xfrm>
            <a:off x="304800" y="1279525"/>
            <a:ext cx="8686800" cy="3000375"/>
          </a:xfrm>
          <a:prstGeom prst="rect">
            <a:avLst/>
          </a:prstGeom>
          <a:noFill/>
          <a:ln w="9525">
            <a:noFill/>
            <a:miter lim="800000"/>
            <a:headEnd/>
            <a:tailEnd/>
          </a:ln>
          <a:effectLst/>
        </p:spPr>
        <p:txBody>
          <a:bodyPr>
            <a:spAutoFit/>
          </a:bodyPr>
          <a:lstStyle/>
          <a:p>
            <a:pPr algn="just">
              <a:defRPr/>
            </a:pPr>
            <a:r>
              <a:rPr lang="en-US" altLang="zh-CN" sz="1200" dirty="0" bmk="OLE_LINK8">
                <a:latin typeface="Arial" pitchFamily="34" charset="0"/>
                <a:ea typeface="SC STKaiti"/>
                <a:cs typeface="Arial" pitchFamily="34" charset="0"/>
              </a:rPr>
              <a:t>What is the background?</a:t>
            </a:r>
          </a:p>
          <a:p>
            <a:pPr marL="228600" indent="-228600" algn="just">
              <a:spcBef>
                <a:spcPts val="600"/>
              </a:spcBef>
              <a:spcAft>
                <a:spcPts val="600"/>
              </a:spcAft>
              <a:buFont typeface="Arial" pitchFamily="34" charset="0"/>
              <a:buChar char="•"/>
              <a:defRPr/>
            </a:pPr>
            <a:r>
              <a:rPr lang="en-US" altLang="zh-CN" sz="1200" dirty="0" bmk="OLE_LINK8">
                <a:latin typeface="Arial" pitchFamily="34" charset="0"/>
                <a:ea typeface="SC STKaiti"/>
                <a:cs typeface="Arial" pitchFamily="34" charset="0"/>
              </a:rPr>
              <a:t>All of the primary Bush era tax cuts are scheduled to expire at the end of 2010 under the law’s “sunset” provisions.  If sunset occurs, the 2011 income tax rates for most taxpayers will increase.</a:t>
            </a:r>
          </a:p>
          <a:p>
            <a:pPr marL="228600" indent="-228600" algn="just">
              <a:spcBef>
                <a:spcPts val="600"/>
              </a:spcBef>
              <a:spcAft>
                <a:spcPts val="600"/>
              </a:spcAft>
              <a:buFont typeface="Arial" pitchFamily="34" charset="0"/>
              <a:buChar char="•"/>
              <a:defRPr/>
            </a:pPr>
            <a:r>
              <a:rPr lang="en-US" altLang="zh-CN" sz="1200" dirty="0" bmk="OLE_LINK8">
                <a:latin typeface="Arial" pitchFamily="34" charset="0"/>
                <a:ea typeface="SC STKaiti"/>
                <a:cs typeface="Arial" pitchFamily="34" charset="0"/>
              </a:rPr>
              <a:t>The Administration has proposed maintaining these tax cuts for lower bracket taxpayers (individuals with income of $200,000 or less and married couples with income of $250,000 or less), so the tax rates for many other taxpayers will likely increase in 2011 even if new tax legislation passes.</a:t>
            </a:r>
          </a:p>
          <a:p>
            <a:pPr marL="228600" indent="-228600" algn="just">
              <a:spcBef>
                <a:spcPts val="600"/>
              </a:spcBef>
              <a:spcAft>
                <a:spcPts val="600"/>
              </a:spcAft>
              <a:buFont typeface="Arial" pitchFamily="34" charset="0"/>
              <a:buChar char="•"/>
              <a:defRPr/>
            </a:pPr>
            <a:r>
              <a:rPr lang="en-US" altLang="zh-CN" sz="1200" dirty="0" bmk="OLE_LINK8">
                <a:latin typeface="Arial" pitchFamily="34" charset="0"/>
                <a:ea typeface="SC STKaiti"/>
                <a:cs typeface="Arial" pitchFamily="34" charset="0"/>
              </a:rPr>
              <a:t>While the Administration has proposed continuing to tax such dividends at capital gains rates in the future, if no action is taken and sunset occurs, qualified dividends will be taxed at ordinary income rates instead of the lower capital gains rate applicable through the end of 2010.</a:t>
            </a:r>
          </a:p>
          <a:p>
            <a:pPr marL="228600" indent="-228600" algn="just">
              <a:spcBef>
                <a:spcPts val="600"/>
              </a:spcBef>
              <a:spcAft>
                <a:spcPts val="600"/>
              </a:spcAft>
              <a:defRPr/>
            </a:pPr>
            <a:r>
              <a:rPr lang="en-US" altLang="zh-CN" sz="1200" dirty="0" bmk="OLE_LINK8">
                <a:latin typeface="Arial" pitchFamily="34" charset="0"/>
                <a:ea typeface="SC STKaiti"/>
                <a:cs typeface="Arial" pitchFamily="34" charset="0"/>
              </a:rPr>
              <a:t>What’s the consideration?</a:t>
            </a:r>
          </a:p>
          <a:p>
            <a:pPr marL="228600" indent="-228600" algn="just">
              <a:spcBef>
                <a:spcPts val="600"/>
              </a:spcBef>
              <a:spcAft>
                <a:spcPts val="600"/>
              </a:spcAft>
              <a:buFont typeface="Arial" pitchFamily="34" charset="0"/>
              <a:buChar char="•"/>
              <a:defRPr/>
            </a:pPr>
            <a:r>
              <a:rPr lang="en-US" altLang="zh-CN" sz="1200" dirty="0" bmk="OLE_LINK8">
                <a:latin typeface="Arial" pitchFamily="34" charset="0"/>
                <a:ea typeface="SC STKaiti"/>
                <a:cs typeface="Arial" pitchFamily="34" charset="0"/>
              </a:rPr>
              <a:t>Rate changes from 2010 to 2011 that would result in the event of sunset are listed below (brackets for married couples filing jointly):</a:t>
            </a:r>
          </a:p>
        </p:txBody>
      </p:sp>
      <p:graphicFrame>
        <p:nvGraphicFramePr>
          <p:cNvPr id="9" name="Table 8"/>
          <p:cNvGraphicFramePr>
            <a:graphicFrameLocks noGrp="1"/>
          </p:cNvGraphicFramePr>
          <p:nvPr/>
        </p:nvGraphicFramePr>
        <p:xfrm>
          <a:off x="2286000" y="4267200"/>
          <a:ext cx="4572000" cy="1863725"/>
        </p:xfrm>
        <a:graphic>
          <a:graphicData uri="http://schemas.openxmlformats.org/drawingml/2006/table">
            <a:tbl>
              <a:tblPr/>
              <a:tblGrid>
                <a:gridCol w="1447800"/>
                <a:gridCol w="1447800"/>
                <a:gridCol w="1676400"/>
              </a:tblGrid>
              <a:tr h="166688">
                <a:tc>
                  <a:txBody>
                    <a:body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en-US" sz="1000" b="1" i="0" u="none" strike="noStrike" cap="none" normalizeH="0" baseline="0" smtClean="0">
                          <a:ln>
                            <a:noFill/>
                          </a:ln>
                          <a:solidFill>
                            <a:srgbClr val="000080"/>
                          </a:solidFill>
                          <a:effectLst/>
                          <a:latin typeface="Arial" charset="0"/>
                          <a:ea typeface="SC STKaiti"/>
                          <a:cs typeface="Times New Roman" pitchFamily="18" charset="0"/>
                        </a:rPr>
                        <a:t>Tax Brackets</a:t>
                      </a:r>
                      <a:r>
                        <a:rPr kumimoji="0" lang="en-US" sz="1000" b="1" i="0" u="none" strike="noStrike" cap="none" normalizeH="0" baseline="30000" smtClean="0">
                          <a:ln>
                            <a:noFill/>
                          </a:ln>
                          <a:solidFill>
                            <a:srgbClr val="000080"/>
                          </a:solidFill>
                          <a:effectLst/>
                          <a:latin typeface="Arial" charset="0"/>
                          <a:ea typeface="SC STKaiti"/>
                          <a:cs typeface="Times New Roman" pitchFamily="18" charset="0"/>
                        </a:rPr>
                        <a:t>1</a:t>
                      </a:r>
                    </a:p>
                  </a:txBody>
                  <a:tcPr marL="0" marR="0" marT="0" marB="0" horzOverflow="overflow">
                    <a:lnL>
                      <a:noFill/>
                    </a:lnL>
                    <a:lnR w="12700" cap="flat" cmpd="sng" algn="ctr">
                      <a:solidFill>
                        <a:srgbClr val="000000"/>
                      </a:solidFill>
                      <a:prstDash val="dot"/>
                      <a:round/>
                      <a:headEnd type="none" w="med" len="med"/>
                      <a:tailEnd type="none" w="med" len="med"/>
                    </a:lnR>
                    <a:lnT>
                      <a:noFill/>
                    </a:lnT>
                    <a:lnB w="19050" cap="flat" cmpd="sng" algn="ctr">
                      <a:solidFill>
                        <a:srgbClr val="00008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en-US" sz="1000" b="1" i="0" u="none" strike="noStrike" cap="none" normalizeH="0" baseline="0" smtClean="0">
                          <a:ln>
                            <a:noFill/>
                          </a:ln>
                          <a:solidFill>
                            <a:srgbClr val="000080"/>
                          </a:solidFill>
                          <a:effectLst/>
                          <a:latin typeface="Arial" charset="0"/>
                          <a:ea typeface="SC STKaiti"/>
                          <a:cs typeface="Times New Roman" pitchFamily="18" charset="0"/>
                        </a:rPr>
                        <a:t>2010 Rates</a:t>
                      </a:r>
                    </a:p>
                  </a:txBody>
                  <a:tcPr marL="0" marR="0" marT="0" marB="0" horzOverflow="overflow">
                    <a:lnL w="12700" cap="flat" cmpd="sng" algn="ctr">
                      <a:solidFill>
                        <a:srgbClr val="000000"/>
                      </a:solidFill>
                      <a:prstDash val="dot"/>
                      <a:round/>
                      <a:headEnd type="none" w="med" len="med"/>
                      <a:tailEnd type="none" w="med" len="med"/>
                    </a:lnL>
                    <a:lnR>
                      <a:noFill/>
                    </a:lnR>
                    <a:lnT>
                      <a:noFill/>
                    </a:lnT>
                    <a:lnB w="19050" cap="flat" cmpd="sng" algn="ctr">
                      <a:solidFill>
                        <a:srgbClr val="00008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en-US" sz="1000" b="1" i="0" u="none" strike="noStrike" cap="none" normalizeH="0" baseline="0" smtClean="0">
                          <a:ln>
                            <a:noFill/>
                          </a:ln>
                          <a:solidFill>
                            <a:srgbClr val="000080"/>
                          </a:solidFill>
                          <a:effectLst/>
                          <a:latin typeface="Arial" charset="0"/>
                          <a:ea typeface="SC STKaiti"/>
                          <a:cs typeface="Times New Roman" pitchFamily="18" charset="0"/>
                        </a:rPr>
                        <a:t>2011 Rates</a:t>
                      </a:r>
                    </a:p>
                  </a:txBody>
                  <a:tcPr marL="0" marR="0" marT="0" marB="0" horzOverflow="overflow">
                    <a:lnL>
                      <a:noFill/>
                    </a:lnL>
                    <a:lnR>
                      <a:noFill/>
                    </a:lnR>
                    <a:lnT>
                      <a:noFill/>
                    </a:lnT>
                    <a:lnB w="19050" cap="flat" cmpd="sng" algn="ctr">
                      <a:solidFill>
                        <a:srgbClr val="000080"/>
                      </a:solidFill>
                      <a:prstDash val="solid"/>
                      <a:round/>
                      <a:headEnd type="none" w="med" len="med"/>
                      <a:tailEnd type="none" w="med" len="med"/>
                    </a:lnB>
                    <a:lnTlToBr>
                      <a:noFill/>
                    </a:lnTlToBr>
                    <a:lnBlToTr>
                      <a:noFill/>
                    </a:lnBlToTr>
                    <a:noFill/>
                  </a:tcPr>
                </a:tc>
              </a:tr>
              <a:tr h="149225">
                <a:tc>
                  <a:txBody>
                    <a:body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en-US" sz="900" b="0" i="0" u="none" strike="noStrike" cap="none" normalizeH="0" baseline="0" smtClean="0">
                          <a:ln>
                            <a:noFill/>
                          </a:ln>
                          <a:solidFill>
                            <a:schemeClr val="tx1"/>
                          </a:solidFill>
                          <a:effectLst/>
                          <a:latin typeface="Arial" charset="0"/>
                          <a:ea typeface="SC STKaiti"/>
                          <a:cs typeface="Times New Roman" pitchFamily="18" charset="0"/>
                        </a:rPr>
                        <a:t>$0 – 16,750</a:t>
                      </a:r>
                    </a:p>
                  </a:txBody>
                  <a:tcPr marL="0" marR="0" marT="0" marB="0" horzOverflow="overflow">
                    <a:lnL>
                      <a:noFill/>
                    </a:lnL>
                    <a:lnR w="12700" cap="flat" cmpd="sng" algn="ctr">
                      <a:solidFill>
                        <a:srgbClr val="000000"/>
                      </a:solidFill>
                      <a:prstDash val="dot"/>
                      <a:round/>
                      <a:headEnd type="none" w="med" len="med"/>
                      <a:tailEnd type="none" w="med" len="med"/>
                    </a:lnR>
                    <a:lnT w="19050" cap="flat" cmpd="sng" algn="ctr">
                      <a:solidFill>
                        <a:srgbClr val="00008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en-US" sz="900" b="0" i="0" u="none" strike="noStrike" cap="none" normalizeH="0" baseline="0" smtClean="0">
                          <a:ln>
                            <a:noFill/>
                          </a:ln>
                          <a:solidFill>
                            <a:schemeClr val="tx1"/>
                          </a:solidFill>
                          <a:effectLst/>
                          <a:latin typeface="Arial" charset="0"/>
                          <a:ea typeface="SC STKaiti"/>
                          <a:cs typeface="Times New Roman" pitchFamily="18" charset="0"/>
                        </a:rPr>
                        <a:t>10%</a:t>
                      </a:r>
                    </a:p>
                  </a:txBody>
                  <a:tcPr marL="0" marR="0" marT="0" marB="0" horzOverflow="overflow">
                    <a:lnL w="12700" cap="flat" cmpd="sng" algn="ctr">
                      <a:solidFill>
                        <a:srgbClr val="000000"/>
                      </a:solidFill>
                      <a:prstDash val="dot"/>
                      <a:round/>
                      <a:headEnd type="none" w="med" len="med"/>
                      <a:tailEnd type="none" w="med" len="med"/>
                    </a:lnL>
                    <a:lnR>
                      <a:noFill/>
                    </a:lnR>
                    <a:lnT w="19050" cap="flat" cmpd="sng" algn="ctr">
                      <a:solidFill>
                        <a:srgbClr val="00008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en-US" sz="900" b="0" i="0" u="none" strike="noStrike" cap="none" normalizeH="0" baseline="0" smtClean="0">
                          <a:ln>
                            <a:noFill/>
                          </a:ln>
                          <a:solidFill>
                            <a:schemeClr val="tx1"/>
                          </a:solidFill>
                          <a:effectLst/>
                          <a:latin typeface="Arial" charset="0"/>
                          <a:ea typeface="SC STKaiti"/>
                          <a:cs typeface="Times New Roman" pitchFamily="18" charset="0"/>
                        </a:rPr>
                        <a:t>15%</a:t>
                      </a:r>
                    </a:p>
                  </a:txBody>
                  <a:tcPr marL="0" marR="0" marT="0" marB="0" horzOverflow="overflow">
                    <a:lnL>
                      <a:noFill/>
                    </a:lnL>
                    <a:lnR>
                      <a:noFill/>
                    </a:lnR>
                    <a:lnT w="19050" cap="flat" cmpd="sng" algn="ctr">
                      <a:solidFill>
                        <a:srgbClr val="000080"/>
                      </a:solidFill>
                      <a:prstDash val="solid"/>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noFill/>
                  </a:tcPr>
                </a:tc>
              </a:tr>
              <a:tr h="149225">
                <a:tc>
                  <a:txBody>
                    <a:body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en-US" sz="900" b="0" i="0" u="none" strike="noStrike" cap="none" normalizeH="0" baseline="0" smtClean="0">
                          <a:ln>
                            <a:noFill/>
                          </a:ln>
                          <a:solidFill>
                            <a:schemeClr val="tx1"/>
                          </a:solidFill>
                          <a:effectLst/>
                          <a:latin typeface="Arial" charset="0"/>
                          <a:ea typeface="SC STKaiti"/>
                          <a:cs typeface="Times New Roman" pitchFamily="18" charset="0"/>
                        </a:rPr>
                        <a:t>$16,751 – 68,000</a:t>
                      </a:r>
                    </a:p>
                  </a:txBody>
                  <a:tcPr marL="0" marR="0" marT="0" marB="0" horzOverflow="overflow">
                    <a:lnL>
                      <a:noFill/>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en-US" sz="900" b="0" i="0" u="none" strike="noStrike" cap="none" normalizeH="0" baseline="0" smtClean="0">
                          <a:ln>
                            <a:noFill/>
                          </a:ln>
                          <a:solidFill>
                            <a:schemeClr val="tx1"/>
                          </a:solidFill>
                          <a:effectLst/>
                          <a:latin typeface="Arial" charset="0"/>
                          <a:ea typeface="SC STKaiti"/>
                          <a:cs typeface="Times New Roman" pitchFamily="18" charset="0"/>
                        </a:rPr>
                        <a:t>15%</a:t>
                      </a:r>
                    </a:p>
                  </a:txBody>
                  <a:tcPr marL="0" marR="0" marT="0" marB="0" horzOverflow="overflow">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en-US" sz="900" b="0" i="0" u="none" strike="noStrike" cap="none" normalizeH="0" baseline="0" smtClean="0">
                          <a:ln>
                            <a:noFill/>
                          </a:ln>
                          <a:solidFill>
                            <a:schemeClr val="tx1"/>
                          </a:solidFill>
                          <a:effectLst/>
                          <a:latin typeface="Arial" charset="0"/>
                          <a:ea typeface="SC STKaiti"/>
                          <a:cs typeface="Times New Roman" pitchFamily="18" charset="0"/>
                        </a:rPr>
                        <a:t>15%</a:t>
                      </a:r>
                    </a:p>
                  </a:txBody>
                  <a:tcPr marL="0" marR="0" marT="0" marB="0" horzOverflow="overflow">
                    <a:lnL>
                      <a:noFill/>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noFill/>
                  </a:tcPr>
                </a:tc>
              </a:tr>
              <a:tr h="149225">
                <a:tc>
                  <a:txBody>
                    <a:body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en-US" sz="900" b="0" i="0" u="none" strike="noStrike" cap="none" normalizeH="0" baseline="0" smtClean="0">
                          <a:ln>
                            <a:noFill/>
                          </a:ln>
                          <a:solidFill>
                            <a:schemeClr val="tx1"/>
                          </a:solidFill>
                          <a:effectLst/>
                          <a:latin typeface="Arial" charset="0"/>
                          <a:ea typeface="SC STKaiti"/>
                          <a:cs typeface="Times New Roman" pitchFamily="18" charset="0"/>
                        </a:rPr>
                        <a:t>$68,001 – 137,300</a:t>
                      </a:r>
                    </a:p>
                  </a:txBody>
                  <a:tcPr marL="0" marR="0" marT="0" marB="0" horzOverflow="overflow">
                    <a:lnL>
                      <a:noFill/>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en-US" sz="900" b="0" i="0" u="none" strike="noStrike" cap="none" normalizeH="0" baseline="0" smtClean="0">
                          <a:ln>
                            <a:noFill/>
                          </a:ln>
                          <a:solidFill>
                            <a:schemeClr val="tx1"/>
                          </a:solidFill>
                          <a:effectLst/>
                          <a:latin typeface="Arial" charset="0"/>
                          <a:ea typeface="SC STKaiti"/>
                          <a:cs typeface="Times New Roman" pitchFamily="18" charset="0"/>
                        </a:rPr>
                        <a:t>25%</a:t>
                      </a:r>
                    </a:p>
                  </a:txBody>
                  <a:tcPr marL="0" marR="0" marT="0" marB="0" horzOverflow="overflow">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en-US" sz="900" b="0" i="0" u="none" strike="noStrike" cap="none" normalizeH="0" baseline="0" smtClean="0">
                          <a:ln>
                            <a:noFill/>
                          </a:ln>
                          <a:solidFill>
                            <a:schemeClr val="tx1"/>
                          </a:solidFill>
                          <a:effectLst/>
                          <a:latin typeface="Arial" charset="0"/>
                          <a:ea typeface="SC STKaiti"/>
                          <a:cs typeface="Times New Roman" pitchFamily="18" charset="0"/>
                        </a:rPr>
                        <a:t>28%</a:t>
                      </a:r>
                    </a:p>
                  </a:txBody>
                  <a:tcPr marL="0" marR="0" marT="0" marB="0" horzOverflow="overflow">
                    <a:lnL>
                      <a:noFill/>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noFill/>
                  </a:tcPr>
                </a:tc>
              </a:tr>
              <a:tr h="149225">
                <a:tc>
                  <a:txBody>
                    <a:body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en-US" sz="900" b="0" i="0" u="none" strike="noStrike" cap="none" normalizeH="0" baseline="0" smtClean="0">
                          <a:ln>
                            <a:noFill/>
                          </a:ln>
                          <a:solidFill>
                            <a:schemeClr val="tx1"/>
                          </a:solidFill>
                          <a:effectLst/>
                          <a:latin typeface="Arial" charset="0"/>
                          <a:ea typeface="SC STKaiti"/>
                          <a:cs typeface="Times New Roman" pitchFamily="18" charset="0"/>
                        </a:rPr>
                        <a:t>$137,301 – 209,250</a:t>
                      </a:r>
                    </a:p>
                  </a:txBody>
                  <a:tcPr marL="0" marR="0" marT="0" marB="0" horzOverflow="overflow">
                    <a:lnL>
                      <a:noFill/>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en-US" sz="900" b="0" i="0" u="none" strike="noStrike" cap="none" normalizeH="0" baseline="0" smtClean="0">
                          <a:ln>
                            <a:noFill/>
                          </a:ln>
                          <a:solidFill>
                            <a:schemeClr val="tx1"/>
                          </a:solidFill>
                          <a:effectLst/>
                          <a:latin typeface="Arial" charset="0"/>
                          <a:ea typeface="SC STKaiti"/>
                          <a:cs typeface="Times New Roman" pitchFamily="18" charset="0"/>
                        </a:rPr>
                        <a:t>28%</a:t>
                      </a:r>
                    </a:p>
                  </a:txBody>
                  <a:tcPr marL="0" marR="0" marT="0" marB="0" horzOverflow="overflow">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en-US" sz="900" b="0" i="0" u="none" strike="noStrike" cap="none" normalizeH="0" baseline="0" smtClean="0">
                          <a:ln>
                            <a:noFill/>
                          </a:ln>
                          <a:solidFill>
                            <a:schemeClr val="tx1"/>
                          </a:solidFill>
                          <a:effectLst/>
                          <a:latin typeface="Arial" charset="0"/>
                          <a:ea typeface="SC STKaiti"/>
                          <a:cs typeface="Times New Roman" pitchFamily="18" charset="0"/>
                        </a:rPr>
                        <a:t>31%</a:t>
                      </a:r>
                    </a:p>
                  </a:txBody>
                  <a:tcPr marL="0" marR="0" marT="0" marB="0" horzOverflow="overflow">
                    <a:lnL>
                      <a:noFill/>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noFill/>
                  </a:tcPr>
                </a:tc>
              </a:tr>
              <a:tr h="149225">
                <a:tc>
                  <a:txBody>
                    <a:body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en-US" sz="900" b="0" i="0" u="none" strike="noStrike" cap="none" normalizeH="0" baseline="0" smtClean="0">
                          <a:ln>
                            <a:noFill/>
                          </a:ln>
                          <a:solidFill>
                            <a:schemeClr val="tx1"/>
                          </a:solidFill>
                          <a:effectLst/>
                          <a:latin typeface="Arial" charset="0"/>
                          <a:ea typeface="SC STKaiti"/>
                          <a:cs typeface="Times New Roman" pitchFamily="18" charset="0"/>
                        </a:rPr>
                        <a:t>$209,251 – 373,650</a:t>
                      </a:r>
                    </a:p>
                  </a:txBody>
                  <a:tcPr marL="0" marR="0" marT="0" marB="0" horzOverflow="overflow">
                    <a:lnL>
                      <a:noFill/>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en-US" sz="900" b="0" i="0" u="none" strike="noStrike" cap="none" normalizeH="0" baseline="0" smtClean="0">
                          <a:ln>
                            <a:noFill/>
                          </a:ln>
                          <a:solidFill>
                            <a:schemeClr val="tx1"/>
                          </a:solidFill>
                          <a:effectLst/>
                          <a:latin typeface="Arial" charset="0"/>
                          <a:ea typeface="SC STKaiti"/>
                          <a:cs typeface="Times New Roman" pitchFamily="18" charset="0"/>
                        </a:rPr>
                        <a:t>33%</a:t>
                      </a:r>
                    </a:p>
                  </a:txBody>
                  <a:tcPr marL="0" marR="0" marT="0" marB="0" horzOverflow="overflow">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en-US" sz="900" b="0" i="0" u="none" strike="noStrike" cap="none" normalizeH="0" baseline="0" smtClean="0">
                          <a:ln>
                            <a:noFill/>
                          </a:ln>
                          <a:solidFill>
                            <a:schemeClr val="tx1"/>
                          </a:solidFill>
                          <a:effectLst/>
                          <a:latin typeface="Arial" charset="0"/>
                          <a:ea typeface="SC STKaiti"/>
                          <a:cs typeface="Times New Roman" pitchFamily="18" charset="0"/>
                        </a:rPr>
                        <a:t>36%</a:t>
                      </a:r>
                    </a:p>
                  </a:txBody>
                  <a:tcPr marL="0" marR="0" marT="0" marB="0" horzOverflow="overflow">
                    <a:lnL>
                      <a:noFill/>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noFill/>
                  </a:tcPr>
                </a:tc>
              </a:tr>
              <a:tr h="149225">
                <a:tc>
                  <a:txBody>
                    <a:body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en-US" sz="900" b="0" i="0" u="none" strike="noStrike" cap="none" normalizeH="0" baseline="0" smtClean="0">
                          <a:ln>
                            <a:noFill/>
                          </a:ln>
                          <a:solidFill>
                            <a:schemeClr val="tx1"/>
                          </a:solidFill>
                          <a:effectLst/>
                          <a:latin typeface="Arial" charset="0"/>
                          <a:ea typeface="SC STKaiti"/>
                          <a:cs typeface="Times New Roman" pitchFamily="18" charset="0"/>
                        </a:rPr>
                        <a:t>$373,651 and above</a:t>
                      </a:r>
                    </a:p>
                  </a:txBody>
                  <a:tcPr marL="0" marR="0" marT="0" marB="0" horzOverflow="overflow">
                    <a:lnL>
                      <a:noFill/>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en-US" sz="900" b="0" i="0" u="none" strike="noStrike" cap="none" normalizeH="0" baseline="0" smtClean="0">
                          <a:ln>
                            <a:noFill/>
                          </a:ln>
                          <a:solidFill>
                            <a:schemeClr val="tx1"/>
                          </a:solidFill>
                          <a:effectLst/>
                          <a:latin typeface="Arial" charset="0"/>
                          <a:ea typeface="SC STKaiti"/>
                          <a:cs typeface="Times New Roman" pitchFamily="18" charset="0"/>
                        </a:rPr>
                        <a:t>35%</a:t>
                      </a:r>
                    </a:p>
                  </a:txBody>
                  <a:tcPr marL="0" marR="0" marT="0" marB="0" horzOverflow="overflow">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en-US" sz="900" b="0" i="0" u="none" strike="noStrike" cap="none" normalizeH="0" baseline="0" smtClean="0">
                          <a:ln>
                            <a:noFill/>
                          </a:ln>
                          <a:solidFill>
                            <a:schemeClr val="tx1"/>
                          </a:solidFill>
                          <a:effectLst/>
                          <a:latin typeface="Arial" charset="0"/>
                          <a:ea typeface="SC STKaiti"/>
                          <a:cs typeface="Times New Roman" pitchFamily="18" charset="0"/>
                        </a:rPr>
                        <a:t>39.6%</a:t>
                      </a:r>
                    </a:p>
                  </a:txBody>
                  <a:tcPr marL="0" marR="0" marT="0" marB="0" horzOverflow="overflow">
                    <a:lnL>
                      <a:noFill/>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noFill/>
                  </a:tcPr>
                </a:tc>
              </a:tr>
              <a:tr h="149225">
                <a:tc>
                  <a:txBody>
                    <a:bodyPr/>
                    <a:lstStyle/>
                    <a:p>
                      <a:pPr marL="0" marR="0" lvl="0" indent="0" algn="l" defTabSz="914400" rtl="0" eaLnBrk="1" fontAlgn="base" latinLnBrk="0" hangingPunct="1">
                        <a:lnSpc>
                          <a:spcPct val="100000"/>
                        </a:lnSpc>
                        <a:spcBef>
                          <a:spcPts val="200"/>
                        </a:spcBef>
                        <a:spcAft>
                          <a:spcPts val="200"/>
                        </a:spcAft>
                        <a:buClrTx/>
                        <a:buSzTx/>
                        <a:buFontTx/>
                        <a:buNone/>
                        <a:tabLst/>
                      </a:pPr>
                      <a:endParaRPr kumimoji="0" lang="en-US" sz="900" b="0" i="0" u="none" strike="noStrike" cap="none" normalizeH="0" baseline="0" smtClean="0">
                        <a:ln>
                          <a:noFill/>
                        </a:ln>
                        <a:solidFill>
                          <a:schemeClr val="tx1"/>
                        </a:solidFill>
                        <a:effectLst/>
                        <a:latin typeface="Arial" charset="0"/>
                        <a:ea typeface="SC STKaiti"/>
                        <a:cs typeface="Times New Roman" pitchFamily="18" charset="0"/>
                      </a:endParaRPr>
                    </a:p>
                  </a:txBody>
                  <a:tcPr marL="0" marR="0" marT="0" marB="0" anchor="ctr" horzOverflow="overflow">
                    <a:lnL>
                      <a:noFill/>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200"/>
                        </a:spcBef>
                        <a:spcAft>
                          <a:spcPts val="200"/>
                        </a:spcAft>
                        <a:buClrTx/>
                        <a:buSzTx/>
                        <a:buFontTx/>
                        <a:buNone/>
                        <a:tabLst/>
                      </a:pPr>
                      <a:endParaRPr kumimoji="0" lang="en-US" sz="900" b="0" i="0" u="none" strike="noStrike" cap="none" normalizeH="0" baseline="0" smtClean="0">
                        <a:ln>
                          <a:noFill/>
                        </a:ln>
                        <a:solidFill>
                          <a:schemeClr val="tx1"/>
                        </a:solidFill>
                        <a:effectLst/>
                        <a:latin typeface="Arial" charset="0"/>
                        <a:ea typeface="SC STKaiti"/>
                        <a:cs typeface="Times New Roman" pitchFamily="18" charset="0"/>
                      </a:endParaRPr>
                    </a:p>
                  </a:txBody>
                  <a:tcPr marL="0" marR="0" marT="0" marB="0" anchor="ctr" horzOverflow="overflow">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200"/>
                        </a:spcBef>
                        <a:spcAft>
                          <a:spcPts val="200"/>
                        </a:spcAft>
                        <a:buClrTx/>
                        <a:buSzTx/>
                        <a:buFontTx/>
                        <a:buNone/>
                        <a:tabLst/>
                      </a:pPr>
                      <a:endParaRPr kumimoji="0" lang="en-US" sz="900" b="0" i="0" u="none" strike="noStrike" cap="none" normalizeH="0" baseline="0" smtClean="0">
                        <a:ln>
                          <a:noFill/>
                        </a:ln>
                        <a:solidFill>
                          <a:schemeClr val="tx1"/>
                        </a:solidFill>
                        <a:effectLst/>
                        <a:latin typeface="Arial" charset="0"/>
                        <a:ea typeface="SC STKaiti"/>
                        <a:cs typeface="Times New Roman" pitchFamily="18" charset="0"/>
                      </a:endParaRPr>
                    </a:p>
                  </a:txBody>
                  <a:tcPr marL="0" marR="0" marT="0" marB="0" anchor="ctr" horzOverflow="overflow">
                    <a:lnL>
                      <a:noFill/>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noFill/>
                  </a:tcPr>
                </a:tc>
              </a:tr>
              <a:tr h="3540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ea typeface="SC STKaiti"/>
                          <a:cs typeface="Times New Roman" pitchFamily="18" charset="0"/>
                        </a:rPr>
                        <a:t>Qualified Dividends</a:t>
                      </a:r>
                    </a:p>
                  </a:txBody>
                  <a:tcPr marL="0" marR="0" marT="0" marB="0" anchor="ctr" anchorCtr="1" horzOverflow="overflow">
                    <a:lnL>
                      <a:noFill/>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en-US" sz="900" b="0" i="0" u="none" strike="noStrike" cap="none" normalizeH="0" baseline="0" smtClean="0">
                          <a:ln>
                            <a:noFill/>
                          </a:ln>
                          <a:solidFill>
                            <a:schemeClr val="tx1"/>
                          </a:solidFill>
                          <a:effectLst/>
                          <a:latin typeface="Arial" charset="0"/>
                          <a:ea typeface="SC STKaiti"/>
                          <a:cs typeface="Times New Roman" pitchFamily="18" charset="0"/>
                        </a:rPr>
                        <a:t>15%</a:t>
                      </a:r>
                    </a:p>
                  </a:txBody>
                  <a:tcPr marL="0" marR="0" marT="0" marB="0" anchor="ctr" anchorCtr="1" horzOverflow="overflow">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ea typeface="SC STKaiti"/>
                          <a:cs typeface="Times New Roman" pitchFamily="18" charset="0"/>
                        </a:rPr>
                        <a:t>Taxed at rate for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ea typeface="SC STKaiti"/>
                          <a:cs typeface="Times New Roman" pitchFamily="18" charset="0"/>
                        </a:rPr>
                        <a:t>applicable bracket</a:t>
                      </a:r>
                    </a:p>
                  </a:txBody>
                  <a:tcPr marL="0" marR="0" marT="0" marB="0" anchor="ctr" anchorCtr="1" horzOverflow="overflow">
                    <a:lnL>
                      <a:noFill/>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noFill/>
                  </a:tcPr>
                </a:tc>
              </a:tr>
              <a:tr h="149225">
                <a:tc>
                  <a:txBody>
                    <a:bodyPr/>
                    <a:lstStyle/>
                    <a:p>
                      <a:pPr marL="0" marR="0" lvl="0" indent="0" algn="l" defTabSz="914400" rtl="0" eaLnBrk="1" fontAlgn="base" latinLnBrk="0" hangingPunct="1">
                        <a:lnSpc>
                          <a:spcPct val="100000"/>
                        </a:lnSpc>
                        <a:spcBef>
                          <a:spcPts val="200"/>
                        </a:spcBef>
                        <a:spcAft>
                          <a:spcPts val="200"/>
                        </a:spcAft>
                        <a:buClrTx/>
                        <a:buSzTx/>
                        <a:buFontTx/>
                        <a:buNone/>
                        <a:tabLst/>
                      </a:pPr>
                      <a:r>
                        <a:rPr kumimoji="0" lang="en-US" sz="900" b="0" i="0" u="none" strike="noStrike" cap="none" normalizeH="0" baseline="0" smtClean="0">
                          <a:ln>
                            <a:noFill/>
                          </a:ln>
                          <a:solidFill>
                            <a:schemeClr val="tx1"/>
                          </a:solidFill>
                          <a:effectLst/>
                          <a:latin typeface="Arial" charset="0"/>
                          <a:ea typeface="SC STKaiti"/>
                          <a:cs typeface="Times New Roman" pitchFamily="18" charset="0"/>
                        </a:rPr>
                        <a:t>Long-Term Capital Gains</a:t>
                      </a:r>
                    </a:p>
                  </a:txBody>
                  <a:tcPr marL="0" marR="0" marT="0" marB="0" horzOverflow="overflow">
                    <a:lnL>
                      <a:noFill/>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en-US" sz="900" b="0" i="0" u="none" strike="noStrike" cap="none" normalizeH="0" baseline="0" smtClean="0">
                          <a:ln>
                            <a:noFill/>
                          </a:ln>
                          <a:solidFill>
                            <a:schemeClr val="tx1"/>
                          </a:solidFill>
                          <a:effectLst/>
                          <a:latin typeface="Arial" charset="0"/>
                          <a:ea typeface="SC STKaiti"/>
                          <a:cs typeface="Times New Roman" pitchFamily="18" charset="0"/>
                        </a:rPr>
                        <a:t>15%</a:t>
                      </a:r>
                    </a:p>
                  </a:txBody>
                  <a:tcPr marL="0" marR="0" marT="0" marB="0" horzOverflow="overflow">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en-US" sz="900" b="0" i="0" u="none" strike="noStrike" cap="none" normalizeH="0" baseline="0" smtClean="0">
                          <a:ln>
                            <a:noFill/>
                          </a:ln>
                          <a:solidFill>
                            <a:schemeClr val="tx1"/>
                          </a:solidFill>
                          <a:effectLst/>
                          <a:latin typeface="Arial" charset="0"/>
                          <a:ea typeface="SC STKaiti"/>
                          <a:cs typeface="Times New Roman" pitchFamily="18" charset="0"/>
                        </a:rPr>
                        <a:t>20%</a:t>
                      </a:r>
                    </a:p>
                  </a:txBody>
                  <a:tcPr marL="0" marR="0" marT="0" marB="0" horzOverflow="overflow">
                    <a:lnL>
                      <a:noFill/>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lnTlToBr>
                      <a:noFill/>
                    </a:lnTlToBr>
                    <a:lnBlToTr>
                      <a:noFill/>
                    </a:lnBlToTr>
                    <a:noFill/>
                  </a:tcPr>
                </a:tc>
              </a:tr>
              <a:tr h="149225">
                <a:tc>
                  <a:txBody>
                    <a:bodyPr/>
                    <a:lstStyle/>
                    <a:p>
                      <a:pPr marL="0" marR="0" lvl="0" indent="0" algn="l" defTabSz="914400" rtl="0" eaLnBrk="1" fontAlgn="base" latinLnBrk="0" hangingPunct="1">
                        <a:lnSpc>
                          <a:spcPct val="100000"/>
                        </a:lnSpc>
                        <a:spcBef>
                          <a:spcPts val="200"/>
                        </a:spcBef>
                        <a:spcAft>
                          <a:spcPts val="200"/>
                        </a:spcAft>
                        <a:buClrTx/>
                        <a:buSzTx/>
                        <a:buFontTx/>
                        <a:buNone/>
                        <a:tabLst/>
                      </a:pPr>
                      <a:r>
                        <a:rPr kumimoji="0" lang="en-US" sz="900" b="0" i="0" u="none" strike="noStrike" cap="none" normalizeH="0" baseline="0" smtClean="0">
                          <a:ln>
                            <a:noFill/>
                          </a:ln>
                          <a:solidFill>
                            <a:schemeClr val="tx1"/>
                          </a:solidFill>
                          <a:effectLst/>
                          <a:latin typeface="Arial" charset="0"/>
                          <a:ea typeface="SC STKaiti"/>
                          <a:cs typeface="Times New Roman" pitchFamily="18" charset="0"/>
                        </a:rPr>
                        <a:t>Collectibles</a:t>
                      </a:r>
                    </a:p>
                  </a:txBody>
                  <a:tcPr marL="0" marR="0" marT="0" marB="0" horzOverflow="overflow">
                    <a:lnL>
                      <a:noFill/>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en-US" sz="900" b="0" i="0" u="none" strike="noStrike" cap="none" normalizeH="0" baseline="0" smtClean="0">
                          <a:ln>
                            <a:noFill/>
                          </a:ln>
                          <a:solidFill>
                            <a:schemeClr val="tx1"/>
                          </a:solidFill>
                          <a:effectLst/>
                          <a:latin typeface="Arial" charset="0"/>
                          <a:ea typeface="SC STKaiti"/>
                          <a:cs typeface="Times New Roman" pitchFamily="18" charset="0"/>
                        </a:rPr>
                        <a:t>28%</a:t>
                      </a:r>
                    </a:p>
                  </a:txBody>
                  <a:tcPr marL="0" marR="0" marT="0" marB="0" horzOverflow="overflow">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en-US" sz="900" b="0" i="0" u="none" strike="noStrike" cap="none" normalizeH="0" baseline="0" smtClean="0">
                          <a:ln>
                            <a:noFill/>
                          </a:ln>
                          <a:solidFill>
                            <a:schemeClr val="tx1"/>
                          </a:solidFill>
                          <a:effectLst/>
                          <a:latin typeface="Arial" charset="0"/>
                          <a:ea typeface="SC STKaiti"/>
                          <a:cs typeface="Times New Roman" pitchFamily="18" charset="0"/>
                        </a:rPr>
                        <a:t>28%</a:t>
                      </a:r>
                    </a:p>
                  </a:txBody>
                  <a:tcPr marL="0" marR="0" marT="0" marB="0" horzOverflow="overflow">
                    <a:lnL>
                      <a:noFill/>
                    </a:lnL>
                    <a:lnR>
                      <a:noFill/>
                    </a:lnR>
                    <a:lnT w="12700" cap="flat" cmpd="sng" algn="ctr">
                      <a:solidFill>
                        <a:srgbClr val="000000"/>
                      </a:solidFill>
                      <a:prstDash val="dot"/>
                      <a:round/>
                      <a:headEnd type="none" w="med" len="med"/>
                      <a:tailEnd type="none" w="med" len="med"/>
                    </a:lnT>
                    <a:lnB>
                      <a:noFill/>
                    </a:lnB>
                    <a:lnTlToBr>
                      <a:noFill/>
                    </a:lnTlToBr>
                    <a:lnBlToTr>
                      <a:noFill/>
                    </a:lnBlToTr>
                    <a:noFill/>
                  </a:tcPr>
                </a:tc>
              </a:tr>
            </a:tbl>
          </a:graphicData>
        </a:graphic>
      </p:graphicFrame>
      <p:sp>
        <p:nvSpPr>
          <p:cNvPr id="33841"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r>
              <a:rPr lang="en-US" sz="1800">
                <a:latin typeface="Arial" charset="0"/>
                <a:cs typeface="Arial" charset="0"/>
              </a:rPr>
              <a:t/>
            </a:r>
            <a:br>
              <a:rPr lang="en-US" sz="1800">
                <a:latin typeface="Arial" charset="0"/>
                <a:cs typeface="Arial" charset="0"/>
              </a:rPr>
            </a:br>
            <a:endParaRPr lang="en-US" sz="1800">
              <a:latin typeface="Arial" charset="0"/>
              <a:cs typeface="Arial" charset="0"/>
            </a:endParaRPr>
          </a:p>
        </p:txBody>
      </p:sp>
      <p:sp>
        <p:nvSpPr>
          <p:cNvPr id="33842" name="Rectangle 6"/>
          <p:cNvSpPr>
            <a:spLocks noChangeArrowheads="1"/>
          </p:cNvSpPr>
          <p:nvPr/>
        </p:nvSpPr>
        <p:spPr bwMode="auto">
          <a:xfrm>
            <a:off x="0" y="6230938"/>
            <a:ext cx="4800600" cy="246062"/>
          </a:xfrm>
          <a:prstGeom prst="rect">
            <a:avLst/>
          </a:prstGeom>
          <a:noFill/>
          <a:ln w="9525">
            <a:noFill/>
            <a:miter lim="800000"/>
            <a:headEnd/>
            <a:tailEnd/>
          </a:ln>
        </p:spPr>
        <p:txBody>
          <a:bodyPr anchor="ctr">
            <a:spAutoFit/>
          </a:bodyPr>
          <a:lstStyle/>
          <a:p>
            <a:r>
              <a:rPr lang="en-US" altLang="zh-CN" sz="1000" i="1" baseline="30000">
                <a:latin typeface="Arial" charset="0"/>
                <a:ea typeface="SC STKaiti"/>
                <a:cs typeface="Times New Roman" pitchFamily="18" charset="0"/>
              </a:rPr>
              <a:t>1</a:t>
            </a:r>
            <a:r>
              <a:rPr lang="en-US" altLang="zh-CN" sz="1000" i="1">
                <a:latin typeface="Arial" charset="0"/>
                <a:ea typeface="SC STKaiti"/>
                <a:cs typeface="Times New Roman" pitchFamily="18" charset="0"/>
              </a:rPr>
              <a:t>Tax brackets for 2011 may differ slightly due to inflation adjustments.</a:t>
            </a:r>
            <a:endParaRPr lang="en-US" altLang="zh-CN" sz="1000">
              <a:latin typeface="Arial" charset="0"/>
              <a:ea typeface="SC STKaiti"/>
              <a:cs typeface="Arial"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defTabSz="1019175">
              <a:defRPr/>
            </a:pPr>
            <a:fld id="{1D55BBF0-5C37-499C-98B8-995B61C5E9B6}" type="slidenum">
              <a:rPr lang="en-US">
                <a:latin typeface="+mn-lt"/>
              </a:rPr>
              <a:pPr defTabSz="1019175">
                <a:defRPr/>
              </a:pPr>
              <a:t>16</a:t>
            </a:fld>
            <a:endParaRPr lang="en-US" dirty="0">
              <a:latin typeface="+mn-lt"/>
            </a:endParaRPr>
          </a:p>
        </p:txBody>
      </p:sp>
      <p:sp>
        <p:nvSpPr>
          <p:cNvPr id="34818" name="Rectangle 2"/>
          <p:cNvSpPr>
            <a:spLocks noGrp="1" noChangeArrowheads="1"/>
          </p:cNvSpPr>
          <p:nvPr>
            <p:ph type="title"/>
          </p:nvPr>
        </p:nvSpPr>
        <p:spPr>
          <a:xfrm>
            <a:off x="1371600" y="304800"/>
            <a:ext cx="7315200" cy="609600"/>
          </a:xfrm>
        </p:spPr>
        <p:txBody>
          <a:bodyPr/>
          <a:lstStyle/>
          <a:p>
            <a:r>
              <a:rPr lang="en-US" sz="2200" smtClean="0"/>
              <a:t>Tax Law Changes and Proposed Tax Law Changes</a:t>
            </a:r>
            <a:br>
              <a:rPr lang="en-US" sz="2200" smtClean="0"/>
            </a:br>
            <a:endParaRPr lang="en-US" sz="2200" smtClean="0"/>
          </a:p>
        </p:txBody>
      </p:sp>
      <p:sp>
        <p:nvSpPr>
          <p:cNvPr id="29697" name="Rectangle 1"/>
          <p:cNvSpPr>
            <a:spLocks noChangeArrowheads="1"/>
          </p:cNvSpPr>
          <p:nvPr/>
        </p:nvSpPr>
        <p:spPr bwMode="auto">
          <a:xfrm>
            <a:off x="304800" y="1279525"/>
            <a:ext cx="8686800" cy="5478463"/>
          </a:xfrm>
          <a:prstGeom prst="rect">
            <a:avLst/>
          </a:prstGeom>
          <a:noFill/>
          <a:ln w="9525">
            <a:noFill/>
            <a:miter lim="800000"/>
            <a:headEnd/>
            <a:tailEnd/>
          </a:ln>
          <a:effectLst/>
        </p:spPr>
        <p:txBody>
          <a:bodyPr>
            <a:spAutoFit/>
          </a:bodyPr>
          <a:lstStyle/>
          <a:p>
            <a:pPr marL="228600" indent="-228600" algn="just">
              <a:spcBef>
                <a:spcPts val="600"/>
              </a:spcBef>
              <a:spcAft>
                <a:spcPts val="600"/>
              </a:spcAft>
              <a:buFont typeface="Arial" charset="0"/>
              <a:buChar char="•"/>
            </a:pPr>
            <a:r>
              <a:rPr lang="en-US" sz="1200">
                <a:latin typeface="Arial" charset="0"/>
                <a:ea typeface="SC STKaiti"/>
                <a:cs typeface="Arial" charset="0"/>
              </a:rPr>
              <a:t>In 2011, barring new legislation, the marginal tax rates for taxpayers in the top tax bracket ($373,651 and above) will likely increase.</a:t>
            </a:r>
          </a:p>
          <a:p>
            <a:pPr marL="685800" lvl="1" indent="-228600" algn="just">
              <a:spcBef>
                <a:spcPts val="600"/>
              </a:spcBef>
              <a:spcAft>
                <a:spcPts val="600"/>
              </a:spcAft>
              <a:buFont typeface="Arial" charset="0"/>
              <a:buChar char="—"/>
            </a:pPr>
            <a:r>
              <a:rPr lang="en-US" sz="1200" b="1">
                <a:latin typeface="Arial" charset="0"/>
                <a:ea typeface="SC STKaiti"/>
                <a:cs typeface="Arial" charset="0"/>
              </a:rPr>
              <a:t>Ordinary income</a:t>
            </a:r>
            <a:r>
              <a:rPr lang="en-US" sz="1200">
                <a:latin typeface="Arial" charset="0"/>
                <a:ea typeface="SC STKaiti"/>
                <a:cs typeface="Arial" charset="0"/>
              </a:rPr>
              <a:t> rate goes from 35% to 39.6% (</a:t>
            </a:r>
            <a:r>
              <a:rPr lang="en-US" sz="1200" b="1">
                <a:latin typeface="Arial" charset="0"/>
                <a:ea typeface="SC STKaiti"/>
                <a:cs typeface="Arial" charset="0"/>
              </a:rPr>
              <a:t>a 13.1% increase</a:t>
            </a:r>
            <a:r>
              <a:rPr lang="en-US" sz="1200">
                <a:latin typeface="Arial" charset="0"/>
                <a:ea typeface="SC STKaiti"/>
                <a:cs typeface="Arial" charset="0"/>
              </a:rPr>
              <a:t>)</a:t>
            </a:r>
          </a:p>
          <a:p>
            <a:pPr marL="685800" lvl="1" indent="-228600" algn="just">
              <a:spcBef>
                <a:spcPts val="600"/>
              </a:spcBef>
              <a:spcAft>
                <a:spcPts val="600"/>
              </a:spcAft>
              <a:buFont typeface="Arial" charset="0"/>
              <a:buChar char="—"/>
            </a:pPr>
            <a:r>
              <a:rPr lang="en-US" sz="1200" b="1">
                <a:latin typeface="Arial" charset="0"/>
                <a:ea typeface="SC STKaiti"/>
                <a:cs typeface="Arial" charset="0"/>
              </a:rPr>
              <a:t>Long-term capital gains</a:t>
            </a:r>
            <a:r>
              <a:rPr lang="en-US" sz="1200">
                <a:latin typeface="Arial" charset="0"/>
                <a:ea typeface="SC STKaiti"/>
                <a:cs typeface="Arial" charset="0"/>
              </a:rPr>
              <a:t> rate goes from 15% to 20% (</a:t>
            </a:r>
            <a:r>
              <a:rPr lang="en-US" sz="1200" b="1">
                <a:latin typeface="Arial" charset="0"/>
                <a:ea typeface="SC STKaiti"/>
                <a:cs typeface="Arial" charset="0"/>
              </a:rPr>
              <a:t>a 33.3% increase</a:t>
            </a:r>
            <a:r>
              <a:rPr lang="en-US" sz="1200">
                <a:latin typeface="Arial" charset="0"/>
                <a:ea typeface="SC STKaiti"/>
                <a:cs typeface="Arial" charset="0"/>
              </a:rPr>
              <a:t>)</a:t>
            </a:r>
          </a:p>
          <a:p>
            <a:pPr marL="685800" lvl="1" indent="-228600" algn="just">
              <a:spcBef>
                <a:spcPts val="600"/>
              </a:spcBef>
              <a:spcAft>
                <a:spcPts val="600"/>
              </a:spcAft>
              <a:buFont typeface="Arial" charset="0"/>
              <a:buChar char="—"/>
            </a:pPr>
            <a:r>
              <a:rPr lang="en-US" sz="1200" b="1">
                <a:latin typeface="Arial" charset="0"/>
                <a:ea typeface="SC STKaiti"/>
                <a:cs typeface="Arial" charset="0"/>
              </a:rPr>
              <a:t>Qualified dividends</a:t>
            </a:r>
            <a:r>
              <a:rPr lang="en-US" sz="1200">
                <a:latin typeface="Arial" charset="0"/>
                <a:ea typeface="SC STKaiti"/>
                <a:cs typeface="Arial" charset="0"/>
              </a:rPr>
              <a:t> rate goes from 15% to 39.6% (</a:t>
            </a:r>
            <a:r>
              <a:rPr lang="en-US" sz="1200" b="1">
                <a:latin typeface="Arial" charset="0"/>
                <a:ea typeface="SC STKaiti"/>
                <a:cs typeface="Arial" charset="0"/>
              </a:rPr>
              <a:t>a 164% increase</a:t>
            </a:r>
            <a:r>
              <a:rPr lang="en-US" sz="1200">
                <a:latin typeface="Arial" charset="0"/>
                <a:ea typeface="SC STKaiti"/>
                <a:cs typeface="Arial" charset="0"/>
              </a:rPr>
              <a:t>).</a:t>
            </a:r>
          </a:p>
          <a:p>
            <a:pPr marL="228600" indent="-228600" algn="just">
              <a:spcBef>
                <a:spcPts val="600"/>
              </a:spcBef>
              <a:spcAft>
                <a:spcPts val="600"/>
              </a:spcAft>
              <a:buFont typeface="Arial" charset="0"/>
              <a:buChar char="•"/>
            </a:pPr>
            <a:r>
              <a:rPr lang="en-US" sz="1200">
                <a:latin typeface="Arial" charset="0"/>
                <a:ea typeface="SC STKaiti"/>
                <a:cs typeface="Arial" charset="0"/>
              </a:rPr>
              <a:t>The tax rule </a:t>
            </a:r>
            <a:r>
              <a:rPr lang="en-US" sz="1200" b="1">
                <a:latin typeface="Arial" charset="0"/>
                <a:ea typeface="SC STKaiti"/>
                <a:cs typeface="Arial" charset="0"/>
              </a:rPr>
              <a:t>reducing a taxpayer’s itemized deductions</a:t>
            </a:r>
            <a:r>
              <a:rPr lang="en-US" sz="1200">
                <a:latin typeface="Arial" charset="0"/>
                <a:ea typeface="SC STKaiti"/>
                <a:cs typeface="Arial" charset="0"/>
              </a:rPr>
              <a:t> by a specified percentage of the amount by which adjusted gross income (AGI) exceeds a threshold </a:t>
            </a:r>
            <a:r>
              <a:rPr lang="en-US" sz="1200" b="1">
                <a:latin typeface="Arial" charset="0"/>
                <a:ea typeface="SC STKaiti"/>
                <a:cs typeface="Arial" charset="0"/>
              </a:rPr>
              <a:t>does not apply in 2010 but returns in 2011</a:t>
            </a:r>
            <a:r>
              <a:rPr lang="en-US" sz="1200">
                <a:latin typeface="Arial" charset="0"/>
                <a:ea typeface="SC STKaiti"/>
                <a:cs typeface="Arial" charset="0"/>
              </a:rPr>
              <a:t>.  The limitation occurs on Schedule A, Form 1040.</a:t>
            </a:r>
          </a:p>
          <a:p>
            <a:pPr marL="685800" lvl="1" indent="-228600" algn="just">
              <a:spcBef>
                <a:spcPts val="600"/>
              </a:spcBef>
              <a:spcAft>
                <a:spcPts val="600"/>
              </a:spcAft>
              <a:buFont typeface="Arial" charset="0"/>
              <a:buChar char="—"/>
            </a:pPr>
            <a:r>
              <a:rPr lang="en-US" sz="1200">
                <a:latin typeface="Arial" charset="0"/>
                <a:ea typeface="SC STKaiti"/>
                <a:cs typeface="Arial" charset="0"/>
              </a:rPr>
              <a:t>In 2011, the reduction will equal the lesser of (i) 3% of that excess income or (ii) 80% of the itemized deductions (such as charitable contributions) subject to this rule.</a:t>
            </a:r>
          </a:p>
          <a:p>
            <a:pPr marL="685800" lvl="1" indent="-228600" algn="just">
              <a:spcBef>
                <a:spcPts val="600"/>
              </a:spcBef>
              <a:spcAft>
                <a:spcPts val="600"/>
              </a:spcAft>
              <a:buFont typeface="Arial" charset="0"/>
              <a:buChar char="—"/>
            </a:pPr>
            <a:r>
              <a:rPr lang="en-US" sz="1200">
                <a:latin typeface="Arial" charset="0"/>
                <a:ea typeface="SC STKaiti"/>
                <a:cs typeface="Arial" charset="0"/>
              </a:rPr>
              <a:t>For a taxpayer with </a:t>
            </a:r>
            <a:r>
              <a:rPr lang="en-US" sz="1200" b="1">
                <a:latin typeface="Arial" charset="0"/>
                <a:ea typeface="SC STKaiti"/>
                <a:cs typeface="Arial" charset="0"/>
              </a:rPr>
              <a:t>$5 million of AGI</a:t>
            </a:r>
            <a:r>
              <a:rPr lang="en-US" sz="1200">
                <a:latin typeface="Arial" charset="0"/>
                <a:ea typeface="SC STKaiti"/>
                <a:cs typeface="Arial" charset="0"/>
              </a:rPr>
              <a:t> in 2011, deductions will be reduced by about </a:t>
            </a:r>
            <a:r>
              <a:rPr lang="en-US" sz="1200" b="1">
                <a:latin typeface="Arial" charset="0"/>
                <a:ea typeface="SC STKaiti"/>
                <a:cs typeface="Arial" charset="0"/>
              </a:rPr>
              <a:t>$144,700</a:t>
            </a:r>
            <a:r>
              <a:rPr lang="en-US" sz="1200">
                <a:latin typeface="Arial" charset="0"/>
                <a:ea typeface="SC STKaiti"/>
                <a:cs typeface="Arial" charset="0"/>
              </a:rPr>
              <a:t>.</a:t>
            </a:r>
          </a:p>
          <a:p>
            <a:pPr marL="685800" lvl="1" indent="-228600" algn="just">
              <a:spcBef>
                <a:spcPts val="600"/>
              </a:spcBef>
              <a:spcAft>
                <a:spcPts val="600"/>
              </a:spcAft>
              <a:buFont typeface="Arial" charset="0"/>
              <a:buChar char="—"/>
            </a:pPr>
            <a:r>
              <a:rPr lang="en-US" sz="1200">
                <a:latin typeface="Arial" charset="0"/>
                <a:ea typeface="SC STKaiti"/>
                <a:cs typeface="Arial" charset="0"/>
              </a:rPr>
              <a:t>This rule is often referred to as a “stealth tax” because reducing deductions by 3% of the excess AGI potentially increases the 2011 marginal tax rate thereon from 39.6% to </a:t>
            </a:r>
            <a:r>
              <a:rPr lang="en-US" sz="1200" b="1">
                <a:latin typeface="Arial" charset="0"/>
                <a:ea typeface="SC STKaiti"/>
                <a:cs typeface="Arial" charset="0"/>
              </a:rPr>
              <a:t>40.8%.</a:t>
            </a:r>
            <a:endParaRPr lang="en-US" sz="1200">
              <a:latin typeface="Arial" charset="0"/>
              <a:ea typeface="SC STKaiti"/>
              <a:cs typeface="Arial" charset="0"/>
            </a:endParaRPr>
          </a:p>
          <a:p>
            <a:pPr marL="228600" indent="-228600" algn="just">
              <a:spcBef>
                <a:spcPts val="600"/>
              </a:spcBef>
              <a:spcAft>
                <a:spcPts val="600"/>
              </a:spcAft>
              <a:buFont typeface="Arial" charset="0"/>
              <a:buChar char="•"/>
            </a:pPr>
            <a:r>
              <a:rPr lang="en-US" sz="1200">
                <a:latin typeface="Arial" charset="0"/>
                <a:ea typeface="SC STKaiti"/>
                <a:cs typeface="Arial" charset="0"/>
              </a:rPr>
              <a:t>The health care reform law enacted this year includes a </a:t>
            </a:r>
            <a:r>
              <a:rPr lang="en-US" sz="1200" b="1">
                <a:latin typeface="Arial" charset="0"/>
                <a:ea typeface="SC STKaiti"/>
                <a:cs typeface="Arial" charset="0"/>
              </a:rPr>
              <a:t>new 3.8% surtax</a:t>
            </a:r>
            <a:r>
              <a:rPr lang="en-US" sz="1200">
                <a:latin typeface="Arial" charset="0"/>
                <a:ea typeface="SC STKaiti"/>
                <a:cs typeface="Arial" charset="0"/>
              </a:rPr>
              <a:t> on investment income (including long-term capital gains) for individuals with AGI in excess of $200,000 and married couples with AGI in excess of $250,000.  This surtax </a:t>
            </a:r>
            <a:r>
              <a:rPr lang="en-US" sz="1200" b="1">
                <a:latin typeface="Arial" charset="0"/>
                <a:ea typeface="SC STKaiti"/>
                <a:cs typeface="Arial" charset="0"/>
              </a:rPr>
              <a:t>begins in 2013</a:t>
            </a:r>
            <a:r>
              <a:rPr lang="en-US" sz="1200">
                <a:latin typeface="Arial" charset="0"/>
                <a:ea typeface="SC STKaiti"/>
                <a:cs typeface="Arial" charset="0"/>
              </a:rPr>
              <a:t>.</a:t>
            </a:r>
          </a:p>
          <a:p>
            <a:pPr marL="685800" lvl="1" indent="-228600" algn="just">
              <a:spcBef>
                <a:spcPts val="600"/>
              </a:spcBef>
              <a:spcAft>
                <a:spcPts val="600"/>
              </a:spcAft>
              <a:buFont typeface="Arial" charset="0"/>
              <a:buChar char="—"/>
            </a:pPr>
            <a:r>
              <a:rPr lang="en-US" sz="1200">
                <a:latin typeface="Arial" charset="0"/>
                <a:ea typeface="SC STKaiti"/>
                <a:cs typeface="Arial" charset="0"/>
              </a:rPr>
              <a:t>Surtax increases top marginal rate on investment income other than long-term capital gains (and possibly qualified dividends) to </a:t>
            </a:r>
            <a:r>
              <a:rPr lang="en-US" sz="1200" b="1">
                <a:latin typeface="Arial" charset="0"/>
                <a:ea typeface="SC STKaiti"/>
                <a:cs typeface="Arial" charset="0"/>
              </a:rPr>
              <a:t>43.4%</a:t>
            </a:r>
            <a:r>
              <a:rPr lang="en-US" sz="1200">
                <a:latin typeface="Arial" charset="0"/>
                <a:ea typeface="SC STKaiti"/>
                <a:cs typeface="Arial" charset="0"/>
              </a:rPr>
              <a:t>.</a:t>
            </a:r>
          </a:p>
          <a:p>
            <a:pPr marL="685800" lvl="1" indent="-228600" algn="just">
              <a:spcBef>
                <a:spcPts val="600"/>
              </a:spcBef>
              <a:spcAft>
                <a:spcPts val="600"/>
              </a:spcAft>
              <a:buFont typeface="Arial" charset="0"/>
              <a:buChar char="—"/>
            </a:pPr>
            <a:r>
              <a:rPr lang="en-US" sz="1200">
                <a:latin typeface="Arial" charset="0"/>
                <a:ea typeface="SC STKaiti"/>
                <a:cs typeface="Arial" charset="0"/>
              </a:rPr>
              <a:t>Surtax increases top long-term capital gains rate to </a:t>
            </a:r>
            <a:r>
              <a:rPr lang="en-US" sz="1200" b="1">
                <a:latin typeface="Arial" charset="0"/>
                <a:ea typeface="SC STKaiti"/>
                <a:cs typeface="Arial" charset="0"/>
              </a:rPr>
              <a:t>23.8%</a:t>
            </a:r>
            <a:r>
              <a:rPr lang="en-US" sz="1200">
                <a:latin typeface="Arial" charset="0"/>
                <a:ea typeface="SC STKaiti"/>
                <a:cs typeface="Arial" charset="0"/>
              </a:rPr>
              <a:t>.</a:t>
            </a:r>
          </a:p>
          <a:p>
            <a:pPr marL="228600" indent="-228600" algn="just">
              <a:spcBef>
                <a:spcPts val="600"/>
              </a:spcBef>
              <a:spcAft>
                <a:spcPts val="600"/>
              </a:spcAft>
              <a:buFont typeface="Arial" charset="0"/>
              <a:buChar char="•"/>
            </a:pPr>
            <a:endParaRPr lang="en-US" altLang="zh-CN" sz="1200">
              <a:latin typeface="Arial" charset="0"/>
              <a:ea typeface="SC STKaiti"/>
              <a:cs typeface="Arial" charset="0"/>
            </a:endParaRPr>
          </a:p>
        </p:txBody>
      </p:sp>
      <p:sp>
        <p:nvSpPr>
          <p:cNvPr id="34820"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r>
              <a:rPr lang="en-US" sz="1800">
                <a:latin typeface="Arial" charset="0"/>
                <a:cs typeface="Arial" charset="0"/>
              </a:rPr>
              <a:t/>
            </a:r>
            <a:br>
              <a:rPr lang="en-US" sz="1800">
                <a:latin typeface="Arial" charset="0"/>
                <a:cs typeface="Arial" charset="0"/>
              </a:rPr>
            </a:br>
            <a:endParaRPr lang="en-US" sz="1800">
              <a:latin typeface="Arial" charset="0"/>
              <a:cs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defTabSz="1019175">
              <a:defRPr/>
            </a:pPr>
            <a:fld id="{EF936BBE-3168-49B3-8589-0A9F6FE5CECD}" type="slidenum">
              <a:rPr lang="en-US">
                <a:latin typeface="+mn-lt"/>
              </a:rPr>
              <a:pPr defTabSz="1019175">
                <a:defRPr/>
              </a:pPr>
              <a:t>17</a:t>
            </a:fld>
            <a:endParaRPr lang="en-US" dirty="0">
              <a:latin typeface="+mn-lt"/>
            </a:endParaRPr>
          </a:p>
        </p:txBody>
      </p:sp>
      <p:sp>
        <p:nvSpPr>
          <p:cNvPr id="35842" name="Rectangle 2"/>
          <p:cNvSpPr>
            <a:spLocks noGrp="1" noChangeArrowheads="1"/>
          </p:cNvSpPr>
          <p:nvPr>
            <p:ph type="title"/>
          </p:nvPr>
        </p:nvSpPr>
        <p:spPr>
          <a:xfrm>
            <a:off x="1371600" y="304800"/>
            <a:ext cx="7315200" cy="609600"/>
          </a:xfrm>
        </p:spPr>
        <p:txBody>
          <a:bodyPr/>
          <a:lstStyle/>
          <a:p>
            <a:r>
              <a:rPr lang="en-US" sz="2200" smtClean="0"/>
              <a:t>Tax Law Changes and Proposed Tax Law Changes</a:t>
            </a:r>
            <a:br>
              <a:rPr lang="en-US" sz="2200" smtClean="0"/>
            </a:br>
            <a:endParaRPr lang="en-US" sz="2200" smtClean="0"/>
          </a:p>
        </p:txBody>
      </p:sp>
      <p:sp>
        <p:nvSpPr>
          <p:cNvPr id="35843"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r>
              <a:rPr lang="en-US" sz="1800">
                <a:latin typeface="Arial" charset="0"/>
                <a:cs typeface="Arial" charset="0"/>
              </a:rPr>
              <a:t/>
            </a:r>
            <a:br>
              <a:rPr lang="en-US" sz="1800">
                <a:latin typeface="Arial" charset="0"/>
                <a:cs typeface="Arial" charset="0"/>
              </a:rPr>
            </a:br>
            <a:endParaRPr lang="en-US" sz="1800">
              <a:latin typeface="Arial" charset="0"/>
              <a:cs typeface="Arial" charset="0"/>
            </a:endParaRPr>
          </a:p>
        </p:txBody>
      </p:sp>
      <p:sp>
        <p:nvSpPr>
          <p:cNvPr id="6" name="Content Placeholder 1"/>
          <p:cNvSpPr>
            <a:spLocks noGrp="1"/>
          </p:cNvSpPr>
          <p:nvPr>
            <p:ph idx="1"/>
          </p:nvPr>
        </p:nvSpPr>
        <p:spPr>
          <a:xfrm>
            <a:off x="304800" y="1371600"/>
            <a:ext cx="8183563" cy="5267325"/>
          </a:xfrm>
        </p:spPr>
        <p:txBody>
          <a:bodyPr/>
          <a:lstStyle/>
          <a:p>
            <a:pPr marL="228600" indent="-228600" algn="just">
              <a:buFont typeface="Arial" pitchFamily="34" charset="0"/>
              <a:buChar char="•"/>
              <a:defRPr/>
            </a:pPr>
            <a:r>
              <a:rPr lang="en-US" sz="1400" dirty="0"/>
              <a:t>Proposals to change the taxation of </a:t>
            </a:r>
            <a:r>
              <a:rPr lang="en-US" sz="1400" b="1" dirty="0"/>
              <a:t>carried interests</a:t>
            </a:r>
            <a:r>
              <a:rPr lang="en-US" sz="1400" dirty="0"/>
              <a:t> have been made in Congress, and since this change has been identified as a revenue source to “pay for” various bills now under consideration in Congress, it could happen this </a:t>
            </a:r>
            <a:r>
              <a:rPr lang="en-US" sz="1400" dirty="0" smtClean="0"/>
              <a:t>year.</a:t>
            </a:r>
          </a:p>
          <a:p>
            <a:pPr marL="571500" lvl="1" indent="-225425" algn="just">
              <a:buFont typeface="Calibri" pitchFamily="34" charset="0"/>
              <a:buChar char="—"/>
              <a:defRPr/>
            </a:pPr>
            <a:r>
              <a:rPr lang="en-US" sz="1400" dirty="0" smtClean="0"/>
              <a:t>Proposed </a:t>
            </a:r>
            <a:r>
              <a:rPr lang="en-US" sz="1400" dirty="0"/>
              <a:t>rule applies to </a:t>
            </a:r>
            <a:r>
              <a:rPr lang="en-US" sz="1400" b="1" dirty="0"/>
              <a:t>partnership interests received for services</a:t>
            </a:r>
            <a:r>
              <a:rPr lang="en-US" sz="1400" dirty="0"/>
              <a:t> if those services relate to the investment, management or financing of specified assets.  The term “specified asset” includes securities, real estate, partnership interests, commodities, options, and derivative </a:t>
            </a:r>
            <a:r>
              <a:rPr lang="en-US" sz="1400" dirty="0" smtClean="0"/>
              <a:t>contracts.</a:t>
            </a:r>
          </a:p>
          <a:p>
            <a:pPr marL="571500" lvl="1" indent="-225425" algn="just">
              <a:buFont typeface="Calibri" pitchFamily="34" charset="0"/>
              <a:buChar char="—"/>
              <a:defRPr/>
            </a:pPr>
            <a:r>
              <a:rPr lang="en-US" sz="1400" dirty="0" smtClean="0"/>
              <a:t>The </a:t>
            </a:r>
            <a:r>
              <a:rPr lang="en-US" sz="1400" dirty="0"/>
              <a:t>service partner’s pro rata share of partnership income is treated all or in part as </a:t>
            </a:r>
            <a:r>
              <a:rPr lang="en-US" sz="1400" b="1" dirty="0"/>
              <a:t>ordinary </a:t>
            </a:r>
            <a:r>
              <a:rPr lang="en-US" sz="1400" b="1" dirty="0" smtClean="0"/>
              <a:t>income</a:t>
            </a:r>
            <a:r>
              <a:rPr lang="en-US" sz="1400" dirty="0" smtClean="0"/>
              <a:t>.</a:t>
            </a:r>
          </a:p>
          <a:p>
            <a:pPr marL="571500" lvl="1" indent="-225425" algn="just">
              <a:buFont typeface="Calibri" pitchFamily="34" charset="0"/>
              <a:buChar char="—"/>
              <a:defRPr/>
            </a:pPr>
            <a:r>
              <a:rPr lang="en-US" sz="1400" dirty="0" smtClean="0"/>
              <a:t>Gain </a:t>
            </a:r>
            <a:r>
              <a:rPr lang="en-US" sz="1400" dirty="0"/>
              <a:t>on the sale or exchange of a service interest partnership is also treated as all or in part </a:t>
            </a:r>
            <a:r>
              <a:rPr lang="en-US" sz="1400" b="1" dirty="0"/>
              <a:t>ordinary </a:t>
            </a:r>
            <a:r>
              <a:rPr lang="en-US" sz="1400" b="1" dirty="0" smtClean="0"/>
              <a:t>income</a:t>
            </a:r>
            <a:r>
              <a:rPr lang="en-US" sz="1400" dirty="0" smtClean="0"/>
              <a:t>.</a:t>
            </a:r>
          </a:p>
          <a:p>
            <a:pPr marL="571500" lvl="1" indent="-225425" algn="just">
              <a:buFont typeface="Calibri" pitchFamily="34" charset="0"/>
              <a:buChar char="—"/>
              <a:defRPr/>
            </a:pPr>
            <a:r>
              <a:rPr lang="en-US" sz="1400" dirty="0" smtClean="0"/>
              <a:t>Any </a:t>
            </a:r>
            <a:r>
              <a:rPr lang="en-US" sz="1400" dirty="0"/>
              <a:t>disposition of a service interest partnership is taxable, although the portion taxed at the ordinary income rate may vary based upon the holding period.</a:t>
            </a:r>
          </a:p>
          <a:p>
            <a:pPr algn="just">
              <a:defRPr/>
            </a:pPr>
            <a:endParaRPr lang="en-US" sz="1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defTabSz="1019175">
              <a:defRPr/>
            </a:pPr>
            <a:fld id="{CC242C3B-5555-4B16-92A6-C50D9E47E466}" type="slidenum">
              <a:rPr lang="en-US">
                <a:latin typeface="+mn-lt"/>
              </a:rPr>
              <a:pPr defTabSz="1019175">
                <a:defRPr/>
              </a:pPr>
              <a:t>18</a:t>
            </a:fld>
            <a:endParaRPr lang="en-US" dirty="0">
              <a:latin typeface="+mn-lt"/>
            </a:endParaRPr>
          </a:p>
        </p:txBody>
      </p:sp>
      <p:sp>
        <p:nvSpPr>
          <p:cNvPr id="36866" name="Rectangle 2"/>
          <p:cNvSpPr>
            <a:spLocks noGrp="1" noChangeArrowheads="1"/>
          </p:cNvSpPr>
          <p:nvPr>
            <p:ph type="title"/>
          </p:nvPr>
        </p:nvSpPr>
        <p:spPr>
          <a:xfrm>
            <a:off x="1371600" y="304800"/>
            <a:ext cx="7315200" cy="609600"/>
          </a:xfrm>
        </p:spPr>
        <p:txBody>
          <a:bodyPr/>
          <a:lstStyle/>
          <a:p>
            <a:r>
              <a:rPr lang="en-US" sz="2200" smtClean="0"/>
              <a:t>1.  Accelerating the Sale of a Business Interest</a:t>
            </a:r>
          </a:p>
        </p:txBody>
      </p:sp>
      <p:sp>
        <p:nvSpPr>
          <p:cNvPr id="29697" name="Rectangle 1"/>
          <p:cNvSpPr>
            <a:spLocks noChangeArrowheads="1"/>
          </p:cNvSpPr>
          <p:nvPr/>
        </p:nvSpPr>
        <p:spPr bwMode="auto">
          <a:xfrm>
            <a:off x="304800" y="1330325"/>
            <a:ext cx="8686800" cy="4913313"/>
          </a:xfrm>
          <a:prstGeom prst="rect">
            <a:avLst/>
          </a:prstGeom>
          <a:noFill/>
          <a:ln w="9525">
            <a:noFill/>
            <a:miter lim="800000"/>
            <a:headEnd/>
            <a:tailEnd/>
          </a:ln>
          <a:effectLst/>
        </p:spPr>
        <p:txBody>
          <a:bodyPr>
            <a:spAutoFit/>
          </a:bodyPr>
          <a:lstStyle/>
          <a:p>
            <a:pPr marL="228600" indent="-228600" algn="just">
              <a:spcBef>
                <a:spcPts val="400"/>
              </a:spcBef>
              <a:spcAft>
                <a:spcPts val="400"/>
              </a:spcAft>
              <a:buFont typeface="Arial" pitchFamily="34" charset="0"/>
              <a:buChar char="•"/>
              <a:defRPr/>
            </a:pPr>
            <a:r>
              <a:rPr lang="en-US" sz="1300" dirty="0">
                <a:latin typeface="+mj-lt"/>
              </a:rPr>
              <a:t>Owners of pass-through entities (LLCs, LPs, S-Corps, etc.) may wish to consider </a:t>
            </a:r>
            <a:r>
              <a:rPr lang="en-US" sz="1300" b="1" dirty="0">
                <a:latin typeface="+mj-lt"/>
              </a:rPr>
              <a:t>evaluating the economic impact of accelerating a sale of their entity prior to anticipated ordinary income and long-term capital gains tax rate increases in 2011</a:t>
            </a:r>
          </a:p>
          <a:p>
            <a:pPr marL="228600" indent="-228600" algn="just">
              <a:spcBef>
                <a:spcPts val="400"/>
              </a:spcBef>
              <a:spcAft>
                <a:spcPts val="400"/>
              </a:spcAft>
              <a:defRPr/>
            </a:pPr>
            <a:r>
              <a:rPr lang="en-US" sz="1300" b="1" dirty="0">
                <a:latin typeface="+mj-lt"/>
              </a:rPr>
              <a:t>Consider the following example:</a:t>
            </a:r>
          </a:p>
          <a:p>
            <a:pPr marL="228600" indent="-228600" algn="just">
              <a:spcBef>
                <a:spcPts val="400"/>
              </a:spcBef>
              <a:spcAft>
                <a:spcPts val="400"/>
              </a:spcAft>
              <a:buFont typeface="Arial" pitchFamily="34" charset="0"/>
              <a:buChar char="•"/>
              <a:defRPr/>
            </a:pPr>
            <a:r>
              <a:rPr lang="en-US" sz="1300" dirty="0">
                <a:latin typeface="+mj-lt"/>
              </a:rPr>
              <a:t>A 75-year old business owner holds 100% of a subchapter S corporation that currently produces $10 million in ordinary income.  </a:t>
            </a:r>
            <a:r>
              <a:rPr lang="en-US" sz="1300" b="1" dirty="0">
                <a:latin typeface="+mj-lt"/>
              </a:rPr>
              <a:t>Her current income tax bill is $3.5 million</a:t>
            </a:r>
            <a:r>
              <a:rPr lang="en-US" sz="1300" dirty="0">
                <a:latin typeface="+mj-lt"/>
              </a:rPr>
              <a:t> (no state level income taxes)</a:t>
            </a:r>
          </a:p>
          <a:p>
            <a:pPr marL="228600" indent="-228600" algn="just">
              <a:spcBef>
                <a:spcPts val="400"/>
              </a:spcBef>
              <a:spcAft>
                <a:spcPts val="400"/>
              </a:spcAft>
              <a:buFont typeface="Arial" pitchFamily="34" charset="0"/>
              <a:buChar char="•"/>
              <a:defRPr/>
            </a:pPr>
            <a:r>
              <a:rPr lang="en-US" sz="1300" dirty="0">
                <a:latin typeface="+mj-lt"/>
              </a:rPr>
              <a:t>She is considering her planning options in light of her age and she wants to ensure that her family has enough resources to maintain their lifestyles after she dies</a:t>
            </a:r>
          </a:p>
          <a:p>
            <a:pPr marL="228600" indent="-228600" algn="just">
              <a:spcBef>
                <a:spcPts val="400"/>
              </a:spcBef>
              <a:spcAft>
                <a:spcPts val="400"/>
              </a:spcAft>
              <a:buFont typeface="Arial" pitchFamily="34" charset="0"/>
              <a:buChar char="•"/>
              <a:defRPr/>
            </a:pPr>
            <a:r>
              <a:rPr lang="en-US" sz="1300" dirty="0">
                <a:latin typeface="+mj-lt"/>
              </a:rPr>
              <a:t>She can continue to operate the business and collect $10 million in taxable earnings each year, but her </a:t>
            </a:r>
            <a:r>
              <a:rPr lang="en-US" sz="1300" b="1" dirty="0">
                <a:latin typeface="+mj-lt"/>
              </a:rPr>
              <a:t>future tax cost (beginning in 2011) is expected to increase to $3.96 million</a:t>
            </a:r>
            <a:r>
              <a:rPr lang="en-US" sz="1300" dirty="0">
                <a:latin typeface="+mj-lt"/>
              </a:rPr>
              <a:t> (increase of ~13% from today’s level)</a:t>
            </a:r>
          </a:p>
          <a:p>
            <a:pPr lvl="1" indent="-228600" algn="just">
              <a:spcBef>
                <a:spcPts val="400"/>
              </a:spcBef>
              <a:spcAft>
                <a:spcPts val="400"/>
              </a:spcAft>
              <a:defRPr/>
            </a:pPr>
            <a:r>
              <a:rPr lang="en-US" sz="1300" dirty="0">
                <a:latin typeface="+mj-lt"/>
              </a:rPr>
              <a:t>—	If she sells the enterprise for a multiple of current (pre 2011) earnings, she can, in effect, accelerate the taxable earnings at the current long term capital gains tax rate of 15% </a:t>
            </a:r>
            <a:r>
              <a:rPr lang="en-US" sz="1300" b="1" dirty="0">
                <a:latin typeface="+mj-lt"/>
              </a:rPr>
              <a:t>resulting in a tax reduction of 62%</a:t>
            </a:r>
          </a:p>
          <a:p>
            <a:pPr marL="228600" indent="-228600" algn="just">
              <a:spcBef>
                <a:spcPts val="400"/>
              </a:spcBef>
              <a:spcAft>
                <a:spcPts val="400"/>
              </a:spcAft>
              <a:buFont typeface="Arial" pitchFamily="34" charset="0"/>
              <a:buChar char="•"/>
              <a:defRPr/>
            </a:pPr>
            <a:r>
              <a:rPr lang="en-US" sz="1300" dirty="0">
                <a:latin typeface="+mj-lt"/>
              </a:rPr>
              <a:t>Changing the facts, if the owner operates her business in a high tax jurisdiction but anticipates retiring and then selling the business while she is a resident of a no-tax state (e.g., Texas and Florida), the benefits of accelerating taxes should be examined closely</a:t>
            </a:r>
          </a:p>
          <a:p>
            <a:pPr lvl="1" indent="-228600" algn="just">
              <a:spcBef>
                <a:spcPts val="400"/>
              </a:spcBef>
              <a:spcAft>
                <a:spcPts val="400"/>
              </a:spcAft>
              <a:defRPr/>
            </a:pPr>
            <a:r>
              <a:rPr lang="en-US" sz="1300" dirty="0">
                <a:latin typeface="+mj-lt"/>
              </a:rPr>
              <a:t>—	The business issue is whether the acceleration of the sale will cause a diminution in value that is not so significant as to offset the economic benefits gained from the tax arbitrage</a:t>
            </a:r>
          </a:p>
          <a:p>
            <a:pPr lvl="1" indent="-228600" algn="just">
              <a:spcBef>
                <a:spcPts val="400"/>
              </a:spcBef>
              <a:spcAft>
                <a:spcPts val="400"/>
              </a:spcAft>
              <a:defRPr/>
            </a:pPr>
            <a:r>
              <a:rPr lang="en-US" sz="1300" dirty="0">
                <a:latin typeface="+mj-lt"/>
              </a:rPr>
              <a:t>—	If she believes that her future earnings prospects are brighter or that the environment for acquisitions will be noticeably stronger in the future, she may be better off waiting to sell the company after 2010 even with higher income tax rates</a:t>
            </a:r>
          </a:p>
        </p:txBody>
      </p:sp>
      <p:sp>
        <p:nvSpPr>
          <p:cNvPr id="36868"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r>
              <a:rPr lang="en-US" sz="1800">
                <a:latin typeface="Arial" charset="0"/>
                <a:cs typeface="Arial" charset="0"/>
              </a:rPr>
              <a:t/>
            </a:r>
            <a:br>
              <a:rPr lang="en-US" sz="1800">
                <a:latin typeface="Arial" charset="0"/>
                <a:cs typeface="Arial" charset="0"/>
              </a:rPr>
            </a:br>
            <a:endParaRPr lang="en-US" sz="1800">
              <a:latin typeface="Arial" charset="0"/>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noChangeArrowheads="1"/>
          </p:cNvSpPr>
          <p:nvPr>
            <p:ph type="ctrTitle"/>
          </p:nvPr>
        </p:nvSpPr>
        <p:spPr>
          <a:xfrm>
            <a:off x="1371600" y="1600200"/>
            <a:ext cx="7315200" cy="2743200"/>
          </a:xfrm>
        </p:spPr>
        <p:txBody>
          <a:bodyPr lIns="87094" tIns="43547" rIns="87094" bIns="43547" anchor="t"/>
          <a:lstStyle/>
          <a:p>
            <a:pPr algn="just" defTabSz="989013" eaLnBrk="1" hangingPunct="1"/>
            <a:r>
              <a:rPr lang="en-US" altLang="ja-JP" sz="1700" smtClean="0">
                <a:ea typeface="MS PGothic"/>
                <a:cs typeface="MS PGothic"/>
              </a:rPr>
              <a:t>Goldman Sachs does not provide legal, tax or accounting advice.  Any statement contained in this communication (including any attachments) concerning U.S. tax matters was not intended or written to be used, and cannot be used, for the purpose of avoiding penalties under the Internal Revenue Code, and was written to support the promotion or marketing of the transaction(s) or matter(s) addressed.  Clients of Goldman Sachs should obtain their own independent tax and legal advice based on their particular circumstances.</a:t>
            </a:r>
            <a:endParaRPr lang="en-US" sz="17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defTabSz="1019175">
              <a:defRPr/>
            </a:pPr>
            <a:fld id="{39C36D6C-C6B0-43BD-AA88-632C1ACE1EC9}" type="slidenum">
              <a:rPr lang="en-US">
                <a:latin typeface="+mn-lt"/>
              </a:rPr>
              <a:pPr defTabSz="1019175">
                <a:defRPr/>
              </a:pPr>
              <a:t>19</a:t>
            </a:fld>
            <a:endParaRPr lang="en-US" dirty="0">
              <a:latin typeface="+mn-lt"/>
            </a:endParaRPr>
          </a:p>
        </p:txBody>
      </p:sp>
      <p:sp>
        <p:nvSpPr>
          <p:cNvPr id="37890" name="Rectangle 2"/>
          <p:cNvSpPr>
            <a:spLocks noGrp="1" noChangeArrowheads="1"/>
          </p:cNvSpPr>
          <p:nvPr>
            <p:ph type="title"/>
          </p:nvPr>
        </p:nvSpPr>
        <p:spPr>
          <a:xfrm>
            <a:off x="1219200" y="304800"/>
            <a:ext cx="7848600" cy="609600"/>
          </a:xfrm>
        </p:spPr>
        <p:txBody>
          <a:bodyPr/>
          <a:lstStyle/>
          <a:p>
            <a:pPr marL="400050" indent="-400050"/>
            <a:r>
              <a:rPr lang="en-US" sz="2200" smtClean="0"/>
              <a:t>2.  R</a:t>
            </a:r>
            <a:r>
              <a:rPr lang="en-US" sz="2400" smtClean="0"/>
              <a:t>ealizing</a:t>
            </a:r>
            <a:r>
              <a:rPr lang="en-US" sz="2200" smtClean="0"/>
              <a:t> Capital Gains from Investment Transactions on an Accelerated Basis at Current Tax Rates</a:t>
            </a:r>
          </a:p>
        </p:txBody>
      </p:sp>
      <p:sp>
        <p:nvSpPr>
          <p:cNvPr id="29697" name="Rectangle 1"/>
          <p:cNvSpPr>
            <a:spLocks noChangeArrowheads="1"/>
          </p:cNvSpPr>
          <p:nvPr/>
        </p:nvSpPr>
        <p:spPr bwMode="auto">
          <a:xfrm>
            <a:off x="304800" y="1219200"/>
            <a:ext cx="8686800" cy="5535613"/>
          </a:xfrm>
          <a:prstGeom prst="rect">
            <a:avLst/>
          </a:prstGeom>
          <a:noFill/>
          <a:ln w="9525">
            <a:noFill/>
            <a:miter lim="800000"/>
            <a:headEnd/>
            <a:tailEnd/>
          </a:ln>
          <a:effectLst/>
        </p:spPr>
        <p:txBody>
          <a:bodyPr>
            <a:spAutoFit/>
          </a:bodyPr>
          <a:lstStyle/>
          <a:p>
            <a:pPr marL="228600" indent="-228600" algn="just">
              <a:spcBef>
                <a:spcPts val="400"/>
              </a:spcBef>
              <a:spcAft>
                <a:spcPts val="400"/>
              </a:spcAft>
              <a:buFont typeface="Arial" pitchFamily="34" charset="0"/>
              <a:buChar char="•"/>
              <a:defRPr/>
            </a:pPr>
            <a:r>
              <a:rPr lang="en-US" sz="1400" dirty="0">
                <a:latin typeface="+mj-lt"/>
              </a:rPr>
              <a:t>T</a:t>
            </a:r>
            <a:r>
              <a:rPr lang="en-US" sz="1300" dirty="0">
                <a:latin typeface="+mj-lt"/>
              </a:rPr>
              <a:t>o the extent that capital losses are not available to offset capital gains, accelerating gains (particularly a long term capital gain) may prove beneficial</a:t>
            </a:r>
          </a:p>
          <a:p>
            <a:pPr lvl="1" indent="-228600" algn="just">
              <a:spcBef>
                <a:spcPts val="400"/>
              </a:spcBef>
              <a:spcAft>
                <a:spcPts val="400"/>
              </a:spcAft>
              <a:defRPr/>
            </a:pPr>
            <a:r>
              <a:rPr lang="en-US" sz="1300" dirty="0">
                <a:latin typeface="+mj-lt"/>
              </a:rPr>
              <a:t>—	A simplified “break even” after-tax analysis suggests that an investment needs to appreciate 6.25% in order to rationalize </a:t>
            </a:r>
            <a:r>
              <a:rPr lang="en-US" sz="1300" b="1" dirty="0">
                <a:latin typeface="+mj-lt"/>
              </a:rPr>
              <a:t>realizing the gain at 20% instead of 15%,</a:t>
            </a:r>
            <a:r>
              <a:rPr lang="en-US" sz="1300" dirty="0">
                <a:latin typeface="+mj-lt"/>
              </a:rPr>
              <a:t> notwithstanding future earnings</a:t>
            </a:r>
          </a:p>
          <a:p>
            <a:pPr lvl="1" indent="-228600" algn="just">
              <a:spcBef>
                <a:spcPts val="400"/>
              </a:spcBef>
              <a:spcAft>
                <a:spcPts val="400"/>
              </a:spcAft>
              <a:defRPr/>
            </a:pPr>
            <a:r>
              <a:rPr lang="en-US" sz="1300" dirty="0">
                <a:latin typeface="+mj-lt"/>
              </a:rPr>
              <a:t>—	Each investor, in consultation with their outside tax and other advisors, should carefully weigh a potential tax increase against their expected future investment returns to determine how to best utilize both gains and losses</a:t>
            </a:r>
          </a:p>
          <a:p>
            <a:pPr marL="228600" indent="-228600" algn="just">
              <a:spcBef>
                <a:spcPts val="400"/>
              </a:spcBef>
              <a:spcAft>
                <a:spcPts val="400"/>
              </a:spcAft>
              <a:buFont typeface="Arial" pitchFamily="34" charset="0"/>
              <a:buChar char="•"/>
              <a:defRPr/>
            </a:pPr>
            <a:r>
              <a:rPr lang="en-US" sz="1300" dirty="0">
                <a:latin typeface="+mj-lt"/>
              </a:rPr>
              <a:t>note:  </a:t>
            </a:r>
            <a:r>
              <a:rPr lang="en-US" sz="1300" b="1" dirty="0">
                <a:latin typeface="+mj-lt"/>
              </a:rPr>
              <a:t>For investors seeking diversification, </a:t>
            </a:r>
            <a:r>
              <a:rPr lang="en-US" sz="1300" b="1" u="sng" dirty="0">
                <a:latin typeface="+mj-lt"/>
              </a:rPr>
              <a:t>it is always a compelling time</a:t>
            </a:r>
            <a:r>
              <a:rPr lang="en-US" sz="1300" dirty="0">
                <a:latin typeface="+mj-lt"/>
              </a:rPr>
              <a:t> to consider selling based upon the premise that any perceived tax burdens should be considered secondary when compared to the potential risk of losing all or a substantial part of an investment due to inherent risks associated with any asset concentration</a:t>
            </a:r>
          </a:p>
          <a:p>
            <a:pPr marL="228600" indent="-228600" algn="just">
              <a:spcBef>
                <a:spcPts val="400"/>
              </a:spcBef>
              <a:spcAft>
                <a:spcPts val="400"/>
              </a:spcAft>
              <a:defRPr/>
            </a:pPr>
            <a:r>
              <a:rPr lang="en-US" sz="1300" dirty="0">
                <a:latin typeface="+mj-lt"/>
              </a:rPr>
              <a:t>Examples:</a:t>
            </a:r>
          </a:p>
          <a:p>
            <a:pPr marL="228600" indent="-228600" algn="just">
              <a:spcBef>
                <a:spcPts val="400"/>
              </a:spcBef>
              <a:spcAft>
                <a:spcPts val="400"/>
              </a:spcAft>
              <a:buFont typeface="Arial" pitchFamily="34" charset="0"/>
              <a:buChar char="•"/>
              <a:defRPr/>
            </a:pPr>
            <a:r>
              <a:rPr lang="en-US" sz="1300" dirty="0">
                <a:latin typeface="+mj-lt"/>
              </a:rPr>
              <a:t>If an investor sells a $10 million stock position with a zero tax basis, the after-tax proceeds from the sale will be $8.5 million (15% long term capital gains tax rate)</a:t>
            </a:r>
          </a:p>
          <a:p>
            <a:pPr lvl="1" indent="-228600" algn="just">
              <a:spcBef>
                <a:spcPts val="400"/>
              </a:spcBef>
              <a:spcAft>
                <a:spcPts val="400"/>
              </a:spcAft>
              <a:defRPr/>
            </a:pPr>
            <a:r>
              <a:rPr lang="en-US" sz="1300" dirty="0">
                <a:latin typeface="+mj-lt"/>
              </a:rPr>
              <a:t>—	If the long-term capital gains rate increases to 20%, the same stock position will need to appreciate to $10.625 million in order to produce $8.5 million after tax</a:t>
            </a:r>
          </a:p>
          <a:p>
            <a:pPr lvl="1" indent="-228600" algn="just">
              <a:spcBef>
                <a:spcPts val="400"/>
              </a:spcBef>
              <a:spcAft>
                <a:spcPts val="400"/>
              </a:spcAft>
              <a:defRPr/>
            </a:pPr>
            <a:r>
              <a:rPr lang="en-US" sz="1300" dirty="0">
                <a:latin typeface="+mj-lt"/>
              </a:rPr>
              <a:t>—	When factoring in the time value of money (i.e., money earned on the $8.5 million today), the “break even” rate of return is presumably greater than 6.25%</a:t>
            </a:r>
          </a:p>
          <a:p>
            <a:pPr marL="228600" indent="-228600" algn="just">
              <a:spcBef>
                <a:spcPts val="400"/>
              </a:spcBef>
              <a:spcAft>
                <a:spcPts val="400"/>
              </a:spcAft>
              <a:buFont typeface="Arial" pitchFamily="34" charset="0"/>
              <a:buChar char="•"/>
              <a:defRPr/>
            </a:pPr>
            <a:r>
              <a:rPr lang="en-US" sz="1300" dirty="0">
                <a:latin typeface="+mj-lt"/>
              </a:rPr>
              <a:t>In 2013, the 3.8% surtax is added and therefore, the idea of accelerating a gain in the current rate environment is even more appealing</a:t>
            </a:r>
          </a:p>
          <a:p>
            <a:pPr lvl="1" indent="-228600" algn="just">
              <a:spcBef>
                <a:spcPts val="400"/>
              </a:spcBef>
              <a:spcAft>
                <a:spcPts val="400"/>
              </a:spcAft>
              <a:buFont typeface="Arial" pitchFamily="34" charset="0"/>
              <a:buChar char="—"/>
              <a:defRPr/>
            </a:pPr>
            <a:r>
              <a:rPr lang="en-US" sz="1300" dirty="0">
                <a:latin typeface="+mj-lt"/>
              </a:rPr>
              <a:t>As a result of this surtax, the long-term capital gains rate will effectively increase from 15% to 23.8% (20% plus 3.8% surtax). </a:t>
            </a:r>
          </a:p>
          <a:p>
            <a:pPr marL="228600" indent="-228600" algn="just">
              <a:spcBef>
                <a:spcPts val="400"/>
              </a:spcBef>
              <a:spcAft>
                <a:spcPts val="400"/>
              </a:spcAft>
              <a:buFont typeface="Arial" pitchFamily="34" charset="0"/>
              <a:buChar char="•"/>
              <a:defRPr/>
            </a:pPr>
            <a:endParaRPr lang="en-US" sz="1300" dirty="0">
              <a:latin typeface="+mj-lt"/>
            </a:endParaRPr>
          </a:p>
        </p:txBody>
      </p:sp>
      <p:sp>
        <p:nvSpPr>
          <p:cNvPr id="37892"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r>
              <a:rPr lang="en-US" sz="1800">
                <a:latin typeface="Arial" charset="0"/>
                <a:cs typeface="Arial" charset="0"/>
              </a:rPr>
              <a:t/>
            </a:r>
            <a:br>
              <a:rPr lang="en-US" sz="1800">
                <a:latin typeface="Arial" charset="0"/>
                <a:cs typeface="Arial" charset="0"/>
              </a:rPr>
            </a:br>
            <a:endParaRPr lang="en-US" sz="1800">
              <a:latin typeface="Arial" charset="0"/>
              <a:cs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defTabSz="1019175">
              <a:defRPr/>
            </a:pPr>
            <a:fld id="{19451605-8608-4A1B-B2E0-882E8E7C7BEB}" type="slidenum">
              <a:rPr lang="en-US">
                <a:latin typeface="+mn-lt"/>
              </a:rPr>
              <a:pPr defTabSz="1019175">
                <a:defRPr/>
              </a:pPr>
              <a:t>20</a:t>
            </a:fld>
            <a:endParaRPr lang="en-US" dirty="0">
              <a:latin typeface="+mn-lt"/>
            </a:endParaRPr>
          </a:p>
        </p:txBody>
      </p:sp>
      <p:sp>
        <p:nvSpPr>
          <p:cNvPr id="38914" name="Rectangle 2"/>
          <p:cNvSpPr>
            <a:spLocks noGrp="1" noChangeArrowheads="1"/>
          </p:cNvSpPr>
          <p:nvPr>
            <p:ph type="title"/>
          </p:nvPr>
        </p:nvSpPr>
        <p:spPr>
          <a:xfrm>
            <a:off x="1219200" y="304800"/>
            <a:ext cx="7848600" cy="609600"/>
          </a:xfrm>
        </p:spPr>
        <p:txBody>
          <a:bodyPr/>
          <a:lstStyle/>
          <a:p>
            <a:pPr marL="400050" indent="-400050"/>
            <a:r>
              <a:rPr lang="en-US" sz="2200" smtClean="0"/>
              <a:t>3.  Accelerating Exercise of Nonqualified Stock Options</a:t>
            </a:r>
          </a:p>
        </p:txBody>
      </p:sp>
      <p:sp>
        <p:nvSpPr>
          <p:cNvPr id="29697" name="Rectangle 1"/>
          <p:cNvSpPr>
            <a:spLocks noChangeArrowheads="1"/>
          </p:cNvSpPr>
          <p:nvPr/>
        </p:nvSpPr>
        <p:spPr bwMode="auto">
          <a:xfrm>
            <a:off x="304800" y="1344613"/>
            <a:ext cx="8686800" cy="3570287"/>
          </a:xfrm>
          <a:prstGeom prst="rect">
            <a:avLst/>
          </a:prstGeom>
          <a:noFill/>
          <a:ln w="9525">
            <a:noFill/>
            <a:miter lim="800000"/>
            <a:headEnd/>
            <a:tailEnd/>
          </a:ln>
          <a:effectLst/>
        </p:spPr>
        <p:txBody>
          <a:bodyPr>
            <a:spAutoFit/>
          </a:bodyPr>
          <a:lstStyle/>
          <a:p>
            <a:pPr marL="228600" indent="-228600" algn="just">
              <a:spcBef>
                <a:spcPts val="600"/>
              </a:spcBef>
              <a:buFont typeface="Arial" pitchFamily="34" charset="0"/>
              <a:buChar char="•"/>
              <a:defRPr/>
            </a:pPr>
            <a:r>
              <a:rPr lang="en-US" altLang="zh-CN" sz="1400" dirty="0">
                <a:latin typeface="+mj-lt"/>
              </a:rPr>
              <a:t>A nonqualified stock option granted to an executive or other employee of a company is </a:t>
            </a:r>
            <a:r>
              <a:rPr lang="en-US" altLang="zh-CN" sz="1400" b="1" dirty="0">
                <a:latin typeface="+mj-lt"/>
              </a:rPr>
              <a:t>taxed when that option is exercised.</a:t>
            </a:r>
          </a:p>
          <a:p>
            <a:pPr lvl="1" indent="-228600" algn="just">
              <a:spcBef>
                <a:spcPts val="600"/>
              </a:spcBef>
              <a:defRPr/>
            </a:pPr>
            <a:r>
              <a:rPr lang="en-US" altLang="zh-CN" sz="1400" dirty="0">
                <a:latin typeface="+mj-lt"/>
              </a:rPr>
              <a:t>—	Exercise </a:t>
            </a:r>
            <a:r>
              <a:rPr lang="en-US" altLang="zh-CN" sz="1400" b="1" dirty="0">
                <a:latin typeface="+mj-lt"/>
              </a:rPr>
              <a:t>generates ordinary income </a:t>
            </a:r>
            <a:r>
              <a:rPr lang="en-US" altLang="zh-CN" sz="1400" dirty="0">
                <a:latin typeface="+mj-lt"/>
              </a:rPr>
              <a:t>equal to difference between the stock price and the exercise price on the date of exercise.</a:t>
            </a:r>
          </a:p>
          <a:p>
            <a:pPr lvl="1" indent="-228600" algn="just">
              <a:spcBef>
                <a:spcPts val="600"/>
              </a:spcBef>
              <a:defRPr/>
            </a:pPr>
            <a:r>
              <a:rPr lang="en-US" altLang="zh-CN" sz="1400" dirty="0">
                <a:latin typeface="+mj-lt"/>
              </a:rPr>
              <a:t>—	Post-exercise appreciation in the stock is taxed at long-term capital gains rate if the stock is held at least one year after the exercise.</a:t>
            </a:r>
          </a:p>
          <a:p>
            <a:pPr marL="228600" indent="-228600" algn="just">
              <a:spcBef>
                <a:spcPts val="600"/>
              </a:spcBef>
              <a:buFont typeface="Arial" pitchFamily="34" charset="0"/>
              <a:buChar char="•"/>
              <a:defRPr/>
            </a:pPr>
            <a:r>
              <a:rPr lang="en-US" altLang="zh-CN" sz="1400" b="1" dirty="0">
                <a:latin typeface="+mj-lt"/>
              </a:rPr>
              <a:t>Exercising a nonqualified stock option in 2010 </a:t>
            </a:r>
            <a:r>
              <a:rPr lang="en-US" altLang="zh-CN" sz="1400" dirty="0">
                <a:latin typeface="+mj-lt"/>
              </a:rPr>
              <a:t>lowers the tax imposed since the maximum federal tax rate is 35% in 2010, as opposed to the 39.6% rate that will likely apply in 2011, barring new legislation.</a:t>
            </a:r>
          </a:p>
          <a:p>
            <a:pPr lvl="1" indent="-228600" algn="just">
              <a:spcBef>
                <a:spcPts val="600"/>
              </a:spcBef>
              <a:defRPr/>
            </a:pPr>
            <a:r>
              <a:rPr lang="en-US" altLang="zh-CN" sz="1400" dirty="0">
                <a:latin typeface="+mj-lt"/>
              </a:rPr>
              <a:t>—	Increase in the 2011 tax rate means </a:t>
            </a:r>
            <a:r>
              <a:rPr lang="en-US" altLang="zh-CN" sz="1400" b="1" dirty="0">
                <a:latin typeface="+mj-lt"/>
              </a:rPr>
              <a:t>tax in 2011 would be 13.1% higher than the tax payable in 2010.</a:t>
            </a:r>
          </a:p>
          <a:p>
            <a:pPr lvl="1" indent="-228600" algn="just">
              <a:spcBef>
                <a:spcPts val="600"/>
              </a:spcBef>
              <a:defRPr/>
            </a:pPr>
            <a:r>
              <a:rPr lang="en-US" altLang="zh-CN" sz="1400" dirty="0">
                <a:latin typeface="+mj-lt"/>
              </a:rPr>
              <a:t>—	Exercise also switches post-exercise growth in the stock’s value from ordinary income rates to long-term capital gains tax rates (if stock held at least one more year).  Thus, future growth is potentially taxed at a 20% rate as opposed to a 39.6% rate, which </a:t>
            </a:r>
            <a:r>
              <a:rPr lang="en-US" altLang="zh-CN" sz="1400" b="1" dirty="0">
                <a:latin typeface="+mj-lt"/>
              </a:rPr>
              <a:t>cuts the tax by almost 50%.</a:t>
            </a:r>
          </a:p>
          <a:p>
            <a:pPr marL="228600" indent="-228600" algn="just">
              <a:spcBef>
                <a:spcPts val="600"/>
              </a:spcBef>
              <a:buFont typeface="Arial" pitchFamily="34" charset="0"/>
              <a:buChar char="•"/>
              <a:defRPr/>
            </a:pPr>
            <a:endParaRPr lang="en-US" sz="1400" dirty="0">
              <a:latin typeface="+mj-lt"/>
            </a:endParaRPr>
          </a:p>
        </p:txBody>
      </p:sp>
      <p:sp>
        <p:nvSpPr>
          <p:cNvPr id="38916"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r>
              <a:rPr lang="en-US" sz="1800">
                <a:latin typeface="Arial" charset="0"/>
                <a:cs typeface="Arial" charset="0"/>
              </a:rPr>
              <a:t/>
            </a:r>
            <a:br>
              <a:rPr lang="en-US" sz="1800">
                <a:latin typeface="Arial" charset="0"/>
                <a:cs typeface="Arial" charset="0"/>
              </a:rPr>
            </a:br>
            <a:endParaRPr lang="en-US" sz="1800">
              <a:latin typeface="Arial" charset="0"/>
              <a:cs typeface="Arial"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defTabSz="1019175">
              <a:defRPr/>
            </a:pPr>
            <a:fld id="{46DD9397-B48D-48BB-B72A-96D604281486}" type="slidenum">
              <a:rPr lang="en-US">
                <a:latin typeface="+mn-lt"/>
              </a:rPr>
              <a:pPr defTabSz="1019175">
                <a:defRPr/>
              </a:pPr>
              <a:t>21</a:t>
            </a:fld>
            <a:endParaRPr lang="en-US" dirty="0">
              <a:latin typeface="+mn-lt"/>
            </a:endParaRPr>
          </a:p>
        </p:txBody>
      </p:sp>
      <p:sp>
        <p:nvSpPr>
          <p:cNvPr id="39938" name="Rectangle 2"/>
          <p:cNvSpPr>
            <a:spLocks noGrp="1" noChangeArrowheads="1"/>
          </p:cNvSpPr>
          <p:nvPr>
            <p:ph type="title"/>
          </p:nvPr>
        </p:nvSpPr>
        <p:spPr>
          <a:xfrm>
            <a:off x="1371600" y="304800"/>
            <a:ext cx="7315200" cy="609600"/>
          </a:xfrm>
        </p:spPr>
        <p:txBody>
          <a:bodyPr/>
          <a:lstStyle/>
          <a:p>
            <a:pPr marL="400050" indent="-400050"/>
            <a:r>
              <a:rPr lang="en-US" sz="2200" smtClean="0"/>
              <a:t>4.  R</a:t>
            </a:r>
            <a:r>
              <a:rPr lang="en-US" sz="2400" smtClean="0"/>
              <a:t>ealizing Capital Losses from Investment Transactions on a Deferred Basis</a:t>
            </a:r>
            <a:endParaRPr lang="en-US" sz="2200" smtClean="0"/>
          </a:p>
        </p:txBody>
      </p:sp>
      <p:sp>
        <p:nvSpPr>
          <p:cNvPr id="29697" name="Rectangle 1"/>
          <p:cNvSpPr>
            <a:spLocks noChangeArrowheads="1"/>
          </p:cNvSpPr>
          <p:nvPr/>
        </p:nvSpPr>
        <p:spPr bwMode="auto">
          <a:xfrm>
            <a:off x="304800" y="1330325"/>
            <a:ext cx="8686800" cy="3825875"/>
          </a:xfrm>
          <a:prstGeom prst="rect">
            <a:avLst/>
          </a:prstGeom>
          <a:noFill/>
          <a:ln w="9525">
            <a:noFill/>
            <a:miter lim="800000"/>
            <a:headEnd/>
            <a:tailEnd/>
          </a:ln>
          <a:effectLst/>
        </p:spPr>
        <p:txBody>
          <a:bodyPr>
            <a:spAutoFit/>
          </a:bodyPr>
          <a:lstStyle/>
          <a:p>
            <a:pPr marL="228600" indent="-228600" algn="just">
              <a:spcBef>
                <a:spcPts val="400"/>
              </a:spcBef>
              <a:spcAft>
                <a:spcPts val="400"/>
              </a:spcAft>
              <a:buFont typeface="Arial" pitchFamily="34" charset="0"/>
              <a:buChar char="•"/>
              <a:defRPr/>
            </a:pPr>
            <a:r>
              <a:rPr lang="en-US" sz="1400" dirty="0">
                <a:latin typeface="+mj-lt"/>
              </a:rPr>
              <a:t>The idea of using capital losses to offset realized capital gains is part of the process of tax-efficient investing</a:t>
            </a:r>
          </a:p>
          <a:p>
            <a:pPr lvl="1" indent="-228600" algn="just">
              <a:spcBef>
                <a:spcPts val="400"/>
              </a:spcBef>
              <a:spcAft>
                <a:spcPts val="400"/>
              </a:spcAft>
              <a:defRPr/>
            </a:pPr>
            <a:r>
              <a:rPr lang="en-US" sz="1400" dirty="0">
                <a:latin typeface="+mj-lt"/>
              </a:rPr>
              <a:t>—	The tax benefits of harvesting losses increases as capital gains tax rates increase</a:t>
            </a:r>
          </a:p>
          <a:p>
            <a:pPr marL="228600" indent="-228600" algn="just">
              <a:spcBef>
                <a:spcPts val="400"/>
              </a:spcBef>
              <a:spcAft>
                <a:spcPts val="400"/>
              </a:spcAft>
              <a:buFont typeface="Arial" pitchFamily="34" charset="0"/>
              <a:buChar char="•"/>
              <a:defRPr/>
            </a:pPr>
            <a:endParaRPr lang="en-US" sz="1400" dirty="0">
              <a:latin typeface="+mj-lt"/>
            </a:endParaRPr>
          </a:p>
          <a:p>
            <a:pPr marL="228600" indent="-228600" algn="just">
              <a:spcBef>
                <a:spcPts val="400"/>
              </a:spcBef>
              <a:spcAft>
                <a:spcPts val="400"/>
              </a:spcAft>
              <a:defRPr/>
            </a:pPr>
            <a:r>
              <a:rPr lang="en-US" sz="1400" b="1" dirty="0">
                <a:latin typeface="+mj-lt"/>
              </a:rPr>
              <a:t>Considerations:</a:t>
            </a:r>
          </a:p>
          <a:p>
            <a:pPr marL="228600" indent="-228600" algn="just">
              <a:spcBef>
                <a:spcPts val="400"/>
              </a:spcBef>
              <a:spcAft>
                <a:spcPts val="400"/>
              </a:spcAft>
              <a:buFont typeface="Arial" pitchFamily="34" charset="0"/>
              <a:buChar char="•"/>
              <a:defRPr/>
            </a:pPr>
            <a:r>
              <a:rPr lang="en-US" sz="1400" dirty="0">
                <a:latin typeface="+mj-lt"/>
              </a:rPr>
              <a:t>Investment programs that generate short term trading-oriented gains (e.g., active equity management and hedge funds) become more efficient if the gains are sheltered by unrelated capital losses</a:t>
            </a:r>
          </a:p>
          <a:p>
            <a:pPr marL="457200" indent="-228600" algn="just">
              <a:spcBef>
                <a:spcPts val="400"/>
              </a:spcBef>
              <a:spcAft>
                <a:spcPts val="400"/>
              </a:spcAft>
              <a:defRPr/>
            </a:pPr>
            <a:r>
              <a:rPr lang="en-US" sz="1400" dirty="0">
                <a:latin typeface="+mj-lt"/>
              </a:rPr>
              <a:t>—	Excess accumulation of capital losses beyond a taxpayer’s realized capital gains should not be considered problematic as the </a:t>
            </a:r>
            <a:r>
              <a:rPr lang="en-US" sz="1400" b="1" dirty="0">
                <a:latin typeface="+mj-lt"/>
              </a:rPr>
              <a:t>losses, for federal tax purposes, can be carried forward indefinitely</a:t>
            </a:r>
            <a:r>
              <a:rPr lang="en-US" sz="1400" dirty="0">
                <a:latin typeface="+mj-lt"/>
              </a:rPr>
              <a:t> until the taxpayer’s death</a:t>
            </a:r>
          </a:p>
          <a:p>
            <a:pPr marL="228600" indent="-228600" algn="just">
              <a:spcBef>
                <a:spcPts val="400"/>
              </a:spcBef>
              <a:spcAft>
                <a:spcPts val="400"/>
              </a:spcAft>
              <a:buFont typeface="Arial" pitchFamily="34" charset="0"/>
              <a:buChar char="•"/>
              <a:defRPr/>
            </a:pPr>
            <a:r>
              <a:rPr lang="en-US" sz="1400" dirty="0">
                <a:latin typeface="+mj-lt"/>
              </a:rPr>
              <a:t>From a timing perspective, rather than realizing losses and applying them to offset gains in 2010, an investor may wish to consider deferring the recognition of losses until future years when gains tax rates are scheduled to increase</a:t>
            </a:r>
          </a:p>
          <a:p>
            <a:pPr marL="228600" indent="-228600" algn="just">
              <a:spcBef>
                <a:spcPts val="400"/>
              </a:spcBef>
              <a:spcAft>
                <a:spcPts val="400"/>
              </a:spcAft>
              <a:buFont typeface="Arial" pitchFamily="34" charset="0"/>
              <a:buChar char="•"/>
              <a:defRPr/>
            </a:pPr>
            <a:endParaRPr lang="en-US" sz="1400" dirty="0">
              <a:latin typeface="+mj-lt"/>
            </a:endParaRPr>
          </a:p>
        </p:txBody>
      </p:sp>
      <p:sp>
        <p:nvSpPr>
          <p:cNvPr id="39940"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r>
              <a:rPr lang="en-US" sz="1800">
                <a:latin typeface="Arial" charset="0"/>
                <a:cs typeface="Arial" charset="0"/>
              </a:rPr>
              <a:t/>
            </a:r>
            <a:br>
              <a:rPr lang="en-US" sz="1800">
                <a:latin typeface="Arial" charset="0"/>
                <a:cs typeface="Arial" charset="0"/>
              </a:rPr>
            </a:br>
            <a:endParaRPr lang="en-US" sz="1800">
              <a:latin typeface="Arial" charset="0"/>
              <a:cs typeface="Arial"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defTabSz="1019175">
              <a:defRPr/>
            </a:pPr>
            <a:fld id="{34C286AB-9DBC-4F85-B1D7-9EF012761607}" type="slidenum">
              <a:rPr lang="en-US">
                <a:latin typeface="+mn-lt"/>
              </a:rPr>
              <a:pPr defTabSz="1019175">
                <a:defRPr/>
              </a:pPr>
              <a:t>22</a:t>
            </a:fld>
            <a:endParaRPr lang="en-US" dirty="0">
              <a:latin typeface="+mn-lt"/>
            </a:endParaRPr>
          </a:p>
        </p:txBody>
      </p:sp>
      <p:sp>
        <p:nvSpPr>
          <p:cNvPr id="40962" name="Rectangle 2"/>
          <p:cNvSpPr>
            <a:spLocks noGrp="1" noChangeArrowheads="1"/>
          </p:cNvSpPr>
          <p:nvPr>
            <p:ph type="title"/>
          </p:nvPr>
        </p:nvSpPr>
        <p:spPr>
          <a:xfrm>
            <a:off x="1219200" y="304800"/>
            <a:ext cx="7848600" cy="609600"/>
          </a:xfrm>
        </p:spPr>
        <p:txBody>
          <a:bodyPr/>
          <a:lstStyle/>
          <a:p>
            <a:pPr marL="400050" indent="-400050"/>
            <a:r>
              <a:rPr lang="en-US" sz="2200" smtClean="0"/>
              <a:t>5.  Charitable Gift Timing</a:t>
            </a:r>
          </a:p>
        </p:txBody>
      </p:sp>
      <p:sp>
        <p:nvSpPr>
          <p:cNvPr id="29697" name="Rectangle 1"/>
          <p:cNvSpPr>
            <a:spLocks noChangeArrowheads="1"/>
          </p:cNvSpPr>
          <p:nvPr/>
        </p:nvSpPr>
        <p:spPr bwMode="auto">
          <a:xfrm>
            <a:off x="304800" y="1249363"/>
            <a:ext cx="8686800" cy="5108575"/>
          </a:xfrm>
          <a:prstGeom prst="rect">
            <a:avLst/>
          </a:prstGeom>
          <a:noFill/>
          <a:ln w="9525">
            <a:noFill/>
            <a:miter lim="800000"/>
            <a:headEnd/>
            <a:tailEnd/>
          </a:ln>
          <a:effectLst/>
        </p:spPr>
        <p:txBody>
          <a:bodyPr>
            <a:spAutoFit/>
          </a:bodyPr>
          <a:lstStyle/>
          <a:p>
            <a:pPr marL="228600" indent="-228600" algn="just">
              <a:spcBef>
                <a:spcPts val="600"/>
              </a:spcBef>
              <a:buFont typeface="Arial" pitchFamily="34" charset="0"/>
              <a:buChar char="•"/>
              <a:defRPr/>
            </a:pPr>
            <a:r>
              <a:rPr lang="en-US" altLang="zh-CN" sz="1300" dirty="0">
                <a:latin typeface="+mj-lt"/>
              </a:rPr>
              <a:t>With the top income tax rate likely to increase from 35% to 39.6%, </a:t>
            </a:r>
            <a:r>
              <a:rPr lang="en-US" altLang="zh-CN" sz="1300" b="1" dirty="0">
                <a:latin typeface="+mj-lt"/>
              </a:rPr>
              <a:t>deferring a charitable contribution from 2010 to 2011</a:t>
            </a:r>
            <a:r>
              <a:rPr lang="en-US" altLang="zh-CN" sz="1300" dirty="0">
                <a:latin typeface="+mj-lt"/>
              </a:rPr>
              <a:t> potentially produces a </a:t>
            </a:r>
            <a:r>
              <a:rPr lang="en-US" altLang="zh-CN" sz="1300" b="1" dirty="0">
                <a:latin typeface="+mj-lt"/>
              </a:rPr>
              <a:t>tax savings equal to 4.6% </a:t>
            </a:r>
            <a:r>
              <a:rPr lang="en-US" altLang="zh-CN" sz="1300" dirty="0">
                <a:latin typeface="+mj-lt"/>
              </a:rPr>
              <a:t>of the amount contributed.  Thus, deferring the contribution seems to make tax sense.</a:t>
            </a:r>
          </a:p>
          <a:p>
            <a:pPr lvl="1" indent="-228600" algn="just">
              <a:spcBef>
                <a:spcPts val="600"/>
              </a:spcBef>
              <a:defRPr/>
            </a:pPr>
            <a:r>
              <a:rPr lang="en-US" altLang="zh-CN" sz="1300" dirty="0">
                <a:latin typeface="+mj-lt"/>
              </a:rPr>
              <a:t>—	The donor will pay additional tax in 2010 as a result of the deferral, but he or she effectively receives a 4.6% after-tax rate of return on that tax payment.</a:t>
            </a:r>
          </a:p>
          <a:p>
            <a:pPr lvl="1" indent="-228600" algn="just">
              <a:spcBef>
                <a:spcPts val="600"/>
              </a:spcBef>
              <a:defRPr/>
            </a:pPr>
            <a:r>
              <a:rPr lang="en-US" altLang="zh-CN" sz="1300" dirty="0">
                <a:latin typeface="+mj-lt"/>
              </a:rPr>
              <a:t>—	However, as explained below, for certain taxpayers this potential tax savings is more than eliminated by the impact of the “haircut” rule relating to itemized deductions that applies in 2011 but not in 2010.</a:t>
            </a:r>
          </a:p>
          <a:p>
            <a:pPr marL="228600" indent="-228600" algn="just">
              <a:spcBef>
                <a:spcPts val="600"/>
              </a:spcBef>
              <a:buFont typeface="Arial" pitchFamily="34" charset="0"/>
              <a:buChar char="•"/>
              <a:defRPr/>
            </a:pPr>
            <a:r>
              <a:rPr lang="en-US" altLang="zh-CN" sz="1300" dirty="0">
                <a:latin typeface="+mj-lt"/>
              </a:rPr>
              <a:t>In 2011, a taxpayer’s itemized deductions will be reduced by an amount equal to the lesser of (i) 3% of AGI in excess of a threshold amount (approximately $175,000) or (ii) 80% of those itemized deductions (such as charitable contributions) subject to this limitation.</a:t>
            </a:r>
          </a:p>
          <a:p>
            <a:pPr lvl="1" indent="-228600" algn="just">
              <a:spcBef>
                <a:spcPts val="600"/>
              </a:spcBef>
              <a:defRPr/>
            </a:pPr>
            <a:r>
              <a:rPr lang="en-US" altLang="zh-CN" sz="1300" dirty="0">
                <a:latin typeface="+mj-lt"/>
              </a:rPr>
              <a:t>—	The limitation does not reduce the deduction a proposed charitable contribution will generate if the donor’s other itemized deductions are sufficiently large to absorb the entire haircut.</a:t>
            </a:r>
          </a:p>
          <a:p>
            <a:pPr lvl="1" indent="-228600" algn="just">
              <a:spcBef>
                <a:spcPts val="600"/>
              </a:spcBef>
              <a:defRPr/>
            </a:pPr>
            <a:r>
              <a:rPr lang="en-US" altLang="zh-CN" sz="1300" dirty="0">
                <a:latin typeface="+mj-lt"/>
              </a:rPr>
              <a:t>—	If the haircut will apply to a proposed charitable contribution, the donor’s allowable tax deduction could be reduced to just 20% of the amount contributed.  Thus, instead of generating a tax savings of 39.6%, a contribution in 2011 could generate </a:t>
            </a:r>
            <a:r>
              <a:rPr lang="en-US" altLang="zh-CN" sz="1300" b="1" dirty="0">
                <a:latin typeface="+mj-lt"/>
              </a:rPr>
              <a:t>tax savings of only 7.92%</a:t>
            </a:r>
            <a:r>
              <a:rPr lang="en-US" altLang="zh-CN" sz="1300" dirty="0">
                <a:latin typeface="+mj-lt"/>
              </a:rPr>
              <a:t>.  By comparison, the same contribution could generate a tax savings of 35% if made in 2010.</a:t>
            </a:r>
          </a:p>
          <a:p>
            <a:pPr lvl="1" indent="-228600" algn="just">
              <a:spcBef>
                <a:spcPts val="600"/>
              </a:spcBef>
              <a:defRPr/>
            </a:pPr>
            <a:r>
              <a:rPr lang="en-US" altLang="zh-CN" sz="1300" dirty="0">
                <a:latin typeface="+mj-lt"/>
              </a:rPr>
              <a:t>—	For many taxpayers, the haircut rule means </a:t>
            </a:r>
            <a:r>
              <a:rPr lang="en-US" altLang="zh-CN" sz="1300" b="1" dirty="0">
                <a:latin typeface="+mj-lt"/>
              </a:rPr>
              <a:t>charitable contributions should be accelerated and paid in 2010 instead of 2011.  Failure to accelerate contributions could be very expensive.</a:t>
            </a:r>
          </a:p>
          <a:p>
            <a:pPr marL="228600" indent="-228600" algn="just">
              <a:spcBef>
                <a:spcPts val="600"/>
              </a:spcBef>
              <a:buFont typeface="Arial" pitchFamily="34" charset="0"/>
              <a:buChar char="•"/>
              <a:defRPr/>
            </a:pPr>
            <a:r>
              <a:rPr lang="en-US" altLang="zh-CN" sz="1300" b="1" dirty="0">
                <a:latin typeface="+mj-lt"/>
              </a:rPr>
              <a:t>Because of the many complexities related to charitable income tax deductions, determining whether charitable contributions should be deferred until 2011 or accelerated into 2010 will differ on a case by case basis, and should be reviewed carefully with your outside advisors.</a:t>
            </a:r>
            <a:endParaRPr lang="en-US" altLang="zh-CN" sz="1300" dirty="0">
              <a:latin typeface="+mj-lt"/>
            </a:endParaRPr>
          </a:p>
          <a:p>
            <a:pPr marL="228600" indent="-228600" algn="just">
              <a:spcBef>
                <a:spcPts val="600"/>
              </a:spcBef>
              <a:buFont typeface="Arial" pitchFamily="34" charset="0"/>
              <a:buChar char="•"/>
              <a:defRPr/>
            </a:pPr>
            <a:endParaRPr lang="en-US" sz="1300" dirty="0">
              <a:latin typeface="+mj-lt"/>
            </a:endParaRPr>
          </a:p>
        </p:txBody>
      </p:sp>
      <p:sp>
        <p:nvSpPr>
          <p:cNvPr id="40964"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r>
              <a:rPr lang="en-US" sz="1800">
                <a:latin typeface="Arial" charset="0"/>
                <a:cs typeface="Arial" charset="0"/>
              </a:rPr>
              <a:t/>
            </a:r>
            <a:br>
              <a:rPr lang="en-US" sz="1800">
                <a:latin typeface="Arial" charset="0"/>
                <a:cs typeface="Arial" charset="0"/>
              </a:rPr>
            </a:br>
            <a:endParaRPr lang="en-US" sz="1800">
              <a:latin typeface="Arial" charset="0"/>
              <a:cs typeface="Arial"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defTabSz="1019175">
              <a:defRPr/>
            </a:pPr>
            <a:fld id="{4C8C9545-3D22-40DE-844A-3E9C6F7172E3}" type="slidenum">
              <a:rPr lang="en-US">
                <a:latin typeface="+mn-lt"/>
              </a:rPr>
              <a:pPr defTabSz="1019175">
                <a:defRPr/>
              </a:pPr>
              <a:t>23</a:t>
            </a:fld>
            <a:endParaRPr lang="en-US" dirty="0">
              <a:latin typeface="+mn-lt"/>
            </a:endParaRPr>
          </a:p>
        </p:txBody>
      </p:sp>
      <p:sp>
        <p:nvSpPr>
          <p:cNvPr id="41986" name="Rectangle 2"/>
          <p:cNvSpPr>
            <a:spLocks noGrp="1" noChangeArrowheads="1"/>
          </p:cNvSpPr>
          <p:nvPr>
            <p:ph type="title"/>
          </p:nvPr>
        </p:nvSpPr>
        <p:spPr>
          <a:xfrm>
            <a:off x="1219200" y="304800"/>
            <a:ext cx="7848600" cy="609600"/>
          </a:xfrm>
        </p:spPr>
        <p:txBody>
          <a:bodyPr/>
          <a:lstStyle/>
          <a:p>
            <a:pPr marL="400050" indent="-400050"/>
            <a:r>
              <a:rPr lang="en-US" sz="2200" smtClean="0"/>
              <a:t>6.  Making Investments with Reduced Tax Costs</a:t>
            </a:r>
          </a:p>
        </p:txBody>
      </p:sp>
      <p:sp>
        <p:nvSpPr>
          <p:cNvPr id="29697" name="Rectangle 1"/>
          <p:cNvSpPr>
            <a:spLocks noChangeArrowheads="1"/>
          </p:cNvSpPr>
          <p:nvPr/>
        </p:nvSpPr>
        <p:spPr bwMode="auto">
          <a:xfrm>
            <a:off x="304800" y="1292225"/>
            <a:ext cx="8686800" cy="5032375"/>
          </a:xfrm>
          <a:prstGeom prst="rect">
            <a:avLst/>
          </a:prstGeom>
          <a:noFill/>
          <a:ln w="9525">
            <a:noFill/>
            <a:miter lim="800000"/>
            <a:headEnd/>
            <a:tailEnd/>
          </a:ln>
          <a:effectLst/>
        </p:spPr>
        <p:txBody>
          <a:bodyPr>
            <a:spAutoFit/>
          </a:bodyPr>
          <a:lstStyle/>
          <a:p>
            <a:pPr marL="228600" indent="-228600" algn="just">
              <a:spcBef>
                <a:spcPts val="600"/>
              </a:spcBef>
              <a:buFont typeface="Arial" pitchFamily="34" charset="0"/>
              <a:buChar char="•"/>
              <a:defRPr/>
            </a:pPr>
            <a:r>
              <a:rPr lang="en-US" altLang="zh-CN" sz="1200" dirty="0">
                <a:latin typeface="+mj-lt"/>
              </a:rPr>
              <a:t>Tax efficient investing is more important if marginal income tax rates rise.  The following investments (and legal structures for holding those investments) should be considered:</a:t>
            </a:r>
          </a:p>
          <a:p>
            <a:pPr marL="742950" lvl="1" indent="-285750" algn="just">
              <a:spcBef>
                <a:spcPts val="600"/>
              </a:spcBef>
              <a:buFont typeface="Arial" pitchFamily="34" charset="0"/>
              <a:buChar char="—"/>
              <a:defRPr/>
            </a:pPr>
            <a:r>
              <a:rPr lang="en-US" altLang="zh-CN" sz="1200" b="1" dirty="0">
                <a:latin typeface="+mj-lt"/>
              </a:rPr>
              <a:t>Municipal bonds:  </a:t>
            </a:r>
            <a:r>
              <a:rPr lang="en-US" altLang="zh-CN" sz="1200" dirty="0">
                <a:latin typeface="+mj-lt"/>
              </a:rPr>
              <a:t>A</a:t>
            </a:r>
            <a:r>
              <a:rPr lang="zh-CN" altLang="en-US" sz="1200" dirty="0">
                <a:latin typeface="+mj-lt"/>
              </a:rPr>
              <a:t> </a:t>
            </a:r>
            <a:r>
              <a:rPr lang="en-US" altLang="zh-CN" sz="1200" dirty="0">
                <a:latin typeface="+mj-lt"/>
              </a:rPr>
              <a:t>taxable bond yielding 5% produces a comparable after-tax yield with a municipal bond yielding 3.25% for an investor in the 35% marginal tax rate bracket</a:t>
            </a:r>
          </a:p>
          <a:p>
            <a:pPr marL="1028700" lvl="2" indent="-285750" algn="just">
              <a:spcBef>
                <a:spcPts val="600"/>
              </a:spcBef>
              <a:buFont typeface="Arial" pitchFamily="34" charset="0"/>
              <a:buChar char="–"/>
              <a:defRPr/>
            </a:pPr>
            <a:r>
              <a:rPr lang="en-US" altLang="zh-CN" sz="1200" dirty="0">
                <a:latin typeface="+mj-lt"/>
              </a:rPr>
              <a:t>If the investor</a:t>
            </a:r>
            <a:r>
              <a:rPr lang="zh-CN" altLang="en-US" sz="1200" dirty="0">
                <a:latin typeface="+mj-lt"/>
              </a:rPr>
              <a:t>’</a:t>
            </a:r>
            <a:r>
              <a:rPr lang="en-US" altLang="zh-CN" sz="1200" dirty="0">
                <a:latin typeface="+mj-lt"/>
              </a:rPr>
              <a:t>s marginal tax rate increases 4.6% to 39.6%, then equivalent after-tax yield for a municipal bond would be 3.02%</a:t>
            </a:r>
            <a:endParaRPr lang="zh-CN" altLang="en-US" sz="1200" dirty="0">
              <a:latin typeface="+mj-lt"/>
            </a:endParaRPr>
          </a:p>
          <a:p>
            <a:pPr marL="742950" lvl="1" indent="-285750" algn="just">
              <a:spcBef>
                <a:spcPts val="600"/>
              </a:spcBef>
              <a:buFont typeface="Arial" pitchFamily="34" charset="0"/>
              <a:buChar char="—"/>
              <a:defRPr/>
            </a:pPr>
            <a:r>
              <a:rPr lang="en-US" altLang="zh-CN" sz="1200" b="1" dirty="0">
                <a:latin typeface="+mj-lt"/>
              </a:rPr>
              <a:t>Master limited partnerships:  </a:t>
            </a:r>
            <a:r>
              <a:rPr lang="en-US" altLang="zh-CN" sz="1200" dirty="0">
                <a:latin typeface="+mj-lt"/>
              </a:rPr>
              <a:t>Any investment that passes through deductions to the owner and reduces the tax cost associated with the cash yield</a:t>
            </a:r>
            <a:r>
              <a:rPr lang="zh-CN" altLang="en-US" sz="1200" dirty="0">
                <a:latin typeface="+mj-lt"/>
              </a:rPr>
              <a:t> </a:t>
            </a:r>
            <a:r>
              <a:rPr lang="en-US" altLang="zh-CN" sz="1200" dirty="0">
                <a:latin typeface="+mj-lt"/>
              </a:rPr>
              <a:t>(such as a MLP) could prove more valuable in a higher tax rate environment</a:t>
            </a:r>
          </a:p>
          <a:p>
            <a:pPr marL="742950" lvl="1" indent="-285750" algn="just">
              <a:spcBef>
                <a:spcPts val="600"/>
              </a:spcBef>
              <a:buFont typeface="Arial" pitchFamily="34" charset="0"/>
              <a:buChar char="—"/>
              <a:defRPr/>
            </a:pPr>
            <a:r>
              <a:rPr lang="en-US" altLang="zh-CN" sz="1200" b="1" dirty="0">
                <a:latin typeface="+mj-lt"/>
              </a:rPr>
              <a:t>Collectibles</a:t>
            </a:r>
            <a:r>
              <a:rPr lang="zh-CN" altLang="en-US" sz="1200" b="1" dirty="0">
                <a:latin typeface="+mj-lt"/>
              </a:rPr>
              <a:t> </a:t>
            </a:r>
            <a:r>
              <a:rPr lang="en-US" altLang="zh-CN" sz="1200" b="1" dirty="0">
                <a:latin typeface="+mj-lt"/>
              </a:rPr>
              <a:t>/</a:t>
            </a:r>
            <a:r>
              <a:rPr lang="zh-CN" altLang="en-US" sz="1200" b="1" dirty="0">
                <a:latin typeface="+mj-lt"/>
              </a:rPr>
              <a:t> </a:t>
            </a:r>
            <a:r>
              <a:rPr lang="en-US" altLang="zh-CN" sz="1200" b="1" dirty="0">
                <a:latin typeface="+mj-lt"/>
              </a:rPr>
              <a:t>commodities:  </a:t>
            </a:r>
            <a:r>
              <a:rPr lang="en-US" altLang="zh-CN" sz="1200" dirty="0">
                <a:latin typeface="+mj-lt"/>
              </a:rPr>
              <a:t>Certain investments (such as stamps, coins, precious metals, fine art) are currently taxed at a specific rate of 28%.  To</a:t>
            </a:r>
            <a:r>
              <a:rPr lang="zh-CN" altLang="en-US" sz="1200" dirty="0">
                <a:latin typeface="+mj-lt"/>
              </a:rPr>
              <a:t> </a:t>
            </a:r>
            <a:r>
              <a:rPr lang="en-US" altLang="zh-CN" sz="1200" dirty="0">
                <a:latin typeface="+mj-lt"/>
              </a:rPr>
              <a:t>the extent that other rates rise while the 28% specific rate remains unchanged, those investments subject to the 28% rate are not as costly from a tax perspective compared to traditional investments in the future</a:t>
            </a:r>
          </a:p>
          <a:p>
            <a:pPr marL="742950" lvl="1" indent="-285750" algn="just">
              <a:spcBef>
                <a:spcPts val="600"/>
              </a:spcBef>
              <a:buFont typeface="Arial" pitchFamily="34" charset="0"/>
              <a:buChar char="—"/>
              <a:defRPr/>
            </a:pPr>
            <a:r>
              <a:rPr lang="en-US" altLang="zh-CN" sz="1200" b="1" dirty="0">
                <a:latin typeface="+mj-lt"/>
              </a:rPr>
              <a:t>Life insurance</a:t>
            </a:r>
            <a:r>
              <a:rPr lang="zh-CN" altLang="en-US" sz="1200" b="1" dirty="0">
                <a:latin typeface="+mj-lt"/>
              </a:rPr>
              <a:t> </a:t>
            </a:r>
            <a:r>
              <a:rPr lang="en-US" altLang="zh-CN" sz="1200" b="1" dirty="0">
                <a:latin typeface="+mj-lt"/>
              </a:rPr>
              <a:t>/</a:t>
            </a:r>
            <a:r>
              <a:rPr lang="zh-CN" altLang="en-US" sz="1200" b="1" dirty="0">
                <a:latin typeface="+mj-lt"/>
              </a:rPr>
              <a:t> </a:t>
            </a:r>
            <a:r>
              <a:rPr lang="en-US" altLang="zh-CN" sz="1200" b="1" dirty="0">
                <a:latin typeface="+mj-lt"/>
              </a:rPr>
              <a:t>annuity structures:  </a:t>
            </a:r>
            <a:r>
              <a:rPr lang="en-US" altLang="zh-CN" sz="1200" dirty="0">
                <a:latin typeface="+mj-lt"/>
              </a:rPr>
              <a:t>Due to the statutory benefit</a:t>
            </a:r>
            <a:r>
              <a:rPr lang="zh-CN" altLang="en-US" sz="1200" dirty="0">
                <a:latin typeface="+mj-lt"/>
              </a:rPr>
              <a:t> </a:t>
            </a:r>
            <a:r>
              <a:rPr lang="en-US" altLang="zh-CN" sz="1200" dirty="0">
                <a:latin typeface="+mj-lt"/>
              </a:rPr>
              <a:t>inherent in certain insurance products that do not cause earnings to be currently taxable, such structures would prove more appealing in the future</a:t>
            </a:r>
          </a:p>
          <a:p>
            <a:pPr marL="742950" lvl="1" indent="-285750" algn="just">
              <a:spcBef>
                <a:spcPts val="600"/>
              </a:spcBef>
              <a:buFont typeface="Arial" pitchFamily="34" charset="0"/>
              <a:buChar char="—"/>
              <a:defRPr/>
            </a:pPr>
            <a:r>
              <a:rPr lang="en-US" altLang="zh-CN" sz="1200" b="1" dirty="0">
                <a:latin typeface="+mj-lt"/>
              </a:rPr>
              <a:t>Traditional retirement accounts:  </a:t>
            </a:r>
            <a:r>
              <a:rPr lang="en-US" altLang="zh-CN" sz="1200" dirty="0">
                <a:latin typeface="+mj-lt"/>
              </a:rPr>
              <a:t>Traditional retirement accounts (non-Roth IRAs) may continue to present opportunities in the future</a:t>
            </a:r>
            <a:r>
              <a:rPr lang="zh-CN" altLang="en-US" sz="1200" dirty="0">
                <a:latin typeface="+mj-lt"/>
              </a:rPr>
              <a:t> </a:t>
            </a:r>
            <a:r>
              <a:rPr lang="en-US" altLang="zh-CN" sz="1200" dirty="0">
                <a:latin typeface="+mj-lt"/>
              </a:rPr>
              <a:t>for certain investors</a:t>
            </a:r>
          </a:p>
          <a:p>
            <a:pPr marL="1200150" lvl="2" indent="-285750" algn="just">
              <a:spcBef>
                <a:spcPts val="600"/>
              </a:spcBef>
              <a:buFont typeface="Arial" pitchFamily="34" charset="0"/>
              <a:buChar char="–"/>
              <a:defRPr/>
            </a:pPr>
            <a:r>
              <a:rPr lang="en-US" altLang="zh-CN" sz="1200" dirty="0">
                <a:latin typeface="+mj-lt"/>
              </a:rPr>
              <a:t>If an investor can defer taxes during a period of high rates, and ultimately withdraw funds during a period of reduced rates, the tax cost can be diminished</a:t>
            </a:r>
          </a:p>
          <a:p>
            <a:pPr marL="1200150" lvl="2" indent="-285750" algn="just">
              <a:spcBef>
                <a:spcPts val="600"/>
              </a:spcBef>
              <a:buFont typeface="Arial" pitchFamily="34" charset="0"/>
              <a:buChar char="–"/>
              <a:defRPr/>
            </a:pPr>
            <a:r>
              <a:rPr lang="en-US" altLang="zh-CN" sz="1200" dirty="0">
                <a:latin typeface="+mj-lt"/>
              </a:rPr>
              <a:t>In order to realize income</a:t>
            </a:r>
            <a:r>
              <a:rPr lang="zh-CN" altLang="en-US" sz="1200" dirty="0">
                <a:latin typeface="+mj-lt"/>
              </a:rPr>
              <a:t> </a:t>
            </a:r>
            <a:r>
              <a:rPr lang="en-US" altLang="zh-CN" sz="1200" dirty="0">
                <a:latin typeface="+mj-lt"/>
              </a:rPr>
              <a:t>in a reduced rate environment, the investor would presumably expect to have lower personal income (thus placing themselves in lower tax brackets), live in a jurisdiction with limited or no income taxation or expect legislative changes that would cause a reduction in tax rates in the future.  Absent any of these circumstances applying in the future, the notion</a:t>
            </a:r>
            <a:r>
              <a:rPr lang="zh-CN" altLang="en-US" sz="1200" dirty="0">
                <a:latin typeface="+mj-lt"/>
              </a:rPr>
              <a:t> </a:t>
            </a:r>
            <a:r>
              <a:rPr lang="en-US" altLang="zh-CN" sz="1200" dirty="0">
                <a:latin typeface="+mj-lt"/>
              </a:rPr>
              <a:t>of deferral is less compelling</a:t>
            </a:r>
            <a:endParaRPr lang="zh-CN" altLang="en-US" sz="1200" dirty="0">
              <a:latin typeface="+mj-lt"/>
            </a:endParaRPr>
          </a:p>
          <a:p>
            <a:pPr marL="228600" indent="-228600" algn="just">
              <a:spcBef>
                <a:spcPts val="600"/>
              </a:spcBef>
              <a:spcAft>
                <a:spcPts val="400"/>
              </a:spcAft>
              <a:buFont typeface="Arial" pitchFamily="34" charset="0"/>
              <a:buChar char="•"/>
              <a:defRPr/>
            </a:pPr>
            <a:endParaRPr lang="en-US" sz="1200" dirty="0">
              <a:latin typeface="+mj-lt"/>
            </a:endParaRPr>
          </a:p>
        </p:txBody>
      </p:sp>
      <p:sp>
        <p:nvSpPr>
          <p:cNvPr id="41988"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r>
              <a:rPr lang="en-US" sz="1800">
                <a:latin typeface="Arial" charset="0"/>
                <a:cs typeface="Arial" charset="0"/>
              </a:rPr>
              <a:t/>
            </a:r>
            <a:br>
              <a:rPr lang="en-US" sz="1800">
                <a:latin typeface="Arial" charset="0"/>
                <a:cs typeface="Arial" charset="0"/>
              </a:rPr>
            </a:br>
            <a:endParaRPr lang="en-US" sz="1800">
              <a:latin typeface="Arial" charset="0"/>
              <a:cs typeface="Arial"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defTabSz="1019175">
              <a:defRPr/>
            </a:pPr>
            <a:fld id="{88E63179-91D4-42A9-9E17-1BF6D185F6BD}" type="slidenum">
              <a:rPr lang="en-US">
                <a:latin typeface="+mn-lt"/>
              </a:rPr>
              <a:pPr defTabSz="1019175">
                <a:defRPr/>
              </a:pPr>
              <a:t>24</a:t>
            </a:fld>
            <a:endParaRPr lang="en-US" dirty="0">
              <a:latin typeface="+mn-lt"/>
            </a:endParaRPr>
          </a:p>
        </p:txBody>
      </p:sp>
      <p:sp>
        <p:nvSpPr>
          <p:cNvPr id="43010" name="Rectangle 2"/>
          <p:cNvSpPr>
            <a:spLocks noGrp="1" noChangeArrowheads="1"/>
          </p:cNvSpPr>
          <p:nvPr>
            <p:ph type="title"/>
          </p:nvPr>
        </p:nvSpPr>
        <p:spPr>
          <a:xfrm>
            <a:off x="1219200" y="304800"/>
            <a:ext cx="7848600" cy="609600"/>
          </a:xfrm>
        </p:spPr>
        <p:txBody>
          <a:bodyPr/>
          <a:lstStyle/>
          <a:p>
            <a:pPr marL="400050" indent="-400050"/>
            <a:r>
              <a:rPr lang="en-US" sz="2200" smtClean="0"/>
              <a:t>6.  Making Investments with Reduced Tax Costs </a:t>
            </a:r>
            <a:br>
              <a:rPr lang="en-US" sz="2200" smtClean="0"/>
            </a:br>
            <a:r>
              <a:rPr lang="en-US" sz="1400" smtClean="0"/>
              <a:t>Continued</a:t>
            </a:r>
          </a:p>
        </p:txBody>
      </p:sp>
      <p:sp>
        <p:nvSpPr>
          <p:cNvPr id="29697" name="Rectangle 1"/>
          <p:cNvSpPr>
            <a:spLocks noChangeArrowheads="1"/>
          </p:cNvSpPr>
          <p:nvPr/>
        </p:nvSpPr>
        <p:spPr bwMode="auto">
          <a:xfrm>
            <a:off x="304800" y="1366838"/>
            <a:ext cx="8686800" cy="4264025"/>
          </a:xfrm>
          <a:prstGeom prst="rect">
            <a:avLst/>
          </a:prstGeom>
          <a:noFill/>
          <a:ln w="9525">
            <a:noFill/>
            <a:miter lim="800000"/>
            <a:headEnd/>
            <a:tailEnd/>
          </a:ln>
          <a:effectLst/>
        </p:spPr>
        <p:txBody>
          <a:bodyPr>
            <a:spAutoFit/>
          </a:bodyPr>
          <a:lstStyle/>
          <a:p>
            <a:pPr marL="514350" indent="-285750" algn="just">
              <a:spcBef>
                <a:spcPts val="600"/>
              </a:spcBef>
              <a:buFontTx/>
              <a:buChar char="—"/>
              <a:defRPr/>
            </a:pPr>
            <a:r>
              <a:rPr lang="en-US" altLang="zh-CN" sz="1400" b="1" dirty="0">
                <a:latin typeface="+mj-lt"/>
              </a:rPr>
              <a:t>Charitable entities:  </a:t>
            </a:r>
            <a:r>
              <a:rPr lang="en-US" altLang="zh-CN" sz="1400" dirty="0">
                <a:latin typeface="+mj-lt"/>
              </a:rPr>
              <a:t>Allocating</a:t>
            </a:r>
            <a:r>
              <a:rPr lang="zh-CN" altLang="en-US" sz="1400" dirty="0">
                <a:latin typeface="+mj-lt"/>
              </a:rPr>
              <a:t> </a:t>
            </a:r>
            <a:r>
              <a:rPr lang="en-US" altLang="zh-CN" sz="1400" dirty="0">
                <a:latin typeface="+mj-lt"/>
              </a:rPr>
              <a:t>funds to tax-exempt or tax-deferred charitable entities increases in utility with increased tax rates.  Absent a phase-out of charitable deductions, gifts to charity can provide more value in future years as well</a:t>
            </a:r>
          </a:p>
          <a:p>
            <a:pPr marL="514350" indent="-285750" algn="just">
              <a:spcBef>
                <a:spcPts val="600"/>
              </a:spcBef>
              <a:buFontTx/>
              <a:buChar char="—"/>
              <a:defRPr/>
            </a:pPr>
            <a:r>
              <a:rPr lang="en-US" altLang="zh-CN" sz="1400" b="1" dirty="0">
                <a:latin typeface="+mj-lt"/>
              </a:rPr>
              <a:t>Grantor trusts:  </a:t>
            </a:r>
            <a:r>
              <a:rPr lang="en-US" altLang="zh-CN" sz="1400" dirty="0">
                <a:latin typeface="+mj-lt"/>
              </a:rPr>
              <a:t>To the extent that an individual is interested in transferring wealth to non-charitable beneficiaries in the future, making investments through an intentionally defective grantor trust (IDGT) becomes more advantageous from a transfer tax perspective</a:t>
            </a:r>
            <a:endParaRPr lang="zh-CN" altLang="en-US" sz="1400" dirty="0">
              <a:latin typeface="+mj-lt"/>
            </a:endParaRPr>
          </a:p>
          <a:p>
            <a:pPr marL="742950" lvl="1" indent="-228600" algn="just">
              <a:spcBef>
                <a:spcPts val="600"/>
              </a:spcBef>
              <a:buFont typeface="Symbol"/>
              <a:buChar char="-"/>
              <a:defRPr/>
            </a:pPr>
            <a:r>
              <a:rPr lang="en-US" altLang="zh-CN" sz="1400" dirty="0">
                <a:latin typeface="+mj-lt"/>
              </a:rPr>
              <a:t>While the overall income tax cost of investing may not change,</a:t>
            </a:r>
            <a:r>
              <a:rPr lang="zh-CN" altLang="en-US" sz="1400" dirty="0">
                <a:latin typeface="+mj-lt"/>
              </a:rPr>
              <a:t> </a:t>
            </a:r>
            <a:r>
              <a:rPr lang="en-US" altLang="zh-CN" sz="1400" dirty="0">
                <a:latin typeface="+mj-lt"/>
              </a:rPr>
              <a:t>the payment of taxes by the grantor from his or her own funds (gift tax free) creates a more effective transfer of wealth to the trust beneficiaries</a:t>
            </a:r>
            <a:endParaRPr lang="zh-CN" altLang="en-US" sz="1400" dirty="0">
              <a:latin typeface="+mj-lt"/>
            </a:endParaRPr>
          </a:p>
          <a:p>
            <a:pPr marL="228600" indent="-228600" algn="just">
              <a:spcBef>
                <a:spcPts val="600"/>
              </a:spcBef>
              <a:buFont typeface="Arial" pitchFamily="34" charset="0"/>
              <a:buChar char="•"/>
              <a:defRPr/>
            </a:pPr>
            <a:r>
              <a:rPr lang="en-US" altLang="zh-CN" sz="1400" dirty="0">
                <a:latin typeface="+mj-lt"/>
              </a:rPr>
              <a:t>Qualified dividends may once again become taxable at an individual</a:t>
            </a:r>
            <a:r>
              <a:rPr lang="zh-CN" altLang="en-US" sz="1400" dirty="0">
                <a:latin typeface="+mj-lt"/>
              </a:rPr>
              <a:t>’</a:t>
            </a:r>
            <a:r>
              <a:rPr lang="en-US" altLang="zh-CN" sz="1400" dirty="0">
                <a:latin typeface="+mj-lt"/>
              </a:rPr>
              <a:t>s marginal ordinary income tax rate</a:t>
            </a:r>
          </a:p>
          <a:p>
            <a:pPr marL="571500" lvl="1" indent="-228600" algn="just">
              <a:spcBef>
                <a:spcPts val="600"/>
              </a:spcBef>
              <a:buFont typeface="Arial" pitchFamily="34" charset="0"/>
              <a:buChar char="—"/>
              <a:defRPr/>
            </a:pPr>
            <a:r>
              <a:rPr lang="en-US" altLang="zh-CN" sz="1400" dirty="0">
                <a:latin typeface="+mj-lt"/>
              </a:rPr>
              <a:t>The</a:t>
            </a:r>
            <a:r>
              <a:rPr lang="zh-CN" altLang="en-US" sz="1400" dirty="0">
                <a:latin typeface="+mj-lt"/>
              </a:rPr>
              <a:t> </a:t>
            </a:r>
            <a:r>
              <a:rPr lang="en-US" altLang="zh-CN" sz="1400" dirty="0">
                <a:latin typeface="+mj-lt"/>
              </a:rPr>
              <a:t>Administration</a:t>
            </a:r>
            <a:r>
              <a:rPr lang="zh-CN" altLang="en-US" sz="1400" dirty="0">
                <a:latin typeface="+mj-lt"/>
              </a:rPr>
              <a:t> </a:t>
            </a:r>
            <a:r>
              <a:rPr lang="en-US" altLang="zh-CN" sz="1400" dirty="0">
                <a:latin typeface="+mj-lt"/>
              </a:rPr>
              <a:t>has proposed to continue to tax qualified dividends at the applicable long-term capital gains rate, which will be 20% in 2011.</a:t>
            </a:r>
          </a:p>
          <a:p>
            <a:pPr marL="571500" lvl="1" indent="-228600" algn="just">
              <a:spcBef>
                <a:spcPts val="600"/>
              </a:spcBef>
              <a:buFont typeface="Arial" pitchFamily="34" charset="0"/>
              <a:buChar char="—"/>
              <a:defRPr/>
            </a:pPr>
            <a:r>
              <a:rPr lang="en-US" altLang="zh-CN" sz="1400" dirty="0">
                <a:latin typeface="+mj-lt"/>
              </a:rPr>
              <a:t>Barring legislation, qualified dividend tax rate will rise from 15% in 2010 to 39.6%</a:t>
            </a:r>
            <a:r>
              <a:rPr lang="zh-CN" altLang="en-US" sz="1400" dirty="0">
                <a:latin typeface="+mj-lt"/>
              </a:rPr>
              <a:t> </a:t>
            </a:r>
            <a:r>
              <a:rPr lang="en-US" altLang="zh-CN" sz="1400" dirty="0">
                <a:latin typeface="+mj-lt"/>
              </a:rPr>
              <a:t>in 2011 for taxpayers in the</a:t>
            </a:r>
            <a:r>
              <a:rPr lang="zh-CN" altLang="en-US" sz="1400" dirty="0">
                <a:latin typeface="+mj-lt"/>
              </a:rPr>
              <a:t> </a:t>
            </a:r>
            <a:r>
              <a:rPr lang="en-US" altLang="zh-CN" sz="1400" dirty="0">
                <a:latin typeface="+mj-lt"/>
              </a:rPr>
              <a:t>highest tax bracket</a:t>
            </a:r>
            <a:r>
              <a:rPr lang="zh-CN" altLang="en-US" sz="1400" dirty="0">
                <a:latin typeface="+mj-lt"/>
              </a:rPr>
              <a:t> </a:t>
            </a:r>
            <a:r>
              <a:rPr lang="en-US" altLang="zh-CN" sz="1400" dirty="0">
                <a:latin typeface="+mj-lt"/>
              </a:rPr>
              <a:t>(which represents a tax rate increase of 164%)</a:t>
            </a:r>
          </a:p>
          <a:p>
            <a:pPr marL="571500" lvl="1" indent="-228600" algn="just">
              <a:spcBef>
                <a:spcPts val="600"/>
              </a:spcBef>
              <a:buFont typeface="Arial" pitchFamily="34" charset="0"/>
              <a:buChar char="—"/>
              <a:defRPr/>
            </a:pPr>
            <a:r>
              <a:rPr lang="en-US" altLang="zh-CN" sz="1400" dirty="0">
                <a:latin typeface="+mj-lt"/>
              </a:rPr>
              <a:t>Investment strategies that seek dividend yield should lose appeal on a relative basis, particularly if the tax rate jumps to 39.6%</a:t>
            </a:r>
            <a:endParaRPr lang="zh-CN" altLang="en-US" sz="1400" dirty="0">
              <a:latin typeface="+mj-lt"/>
            </a:endParaRPr>
          </a:p>
          <a:p>
            <a:pPr marL="742950" lvl="1" indent="-285750" algn="just">
              <a:spcBef>
                <a:spcPts val="600"/>
              </a:spcBef>
              <a:buFont typeface="Arial" pitchFamily="34" charset="0"/>
              <a:buChar char="—"/>
              <a:defRPr/>
            </a:pPr>
            <a:endParaRPr lang="en-US" sz="1200" dirty="0">
              <a:latin typeface="+mj-lt"/>
            </a:endParaRPr>
          </a:p>
        </p:txBody>
      </p:sp>
      <p:sp>
        <p:nvSpPr>
          <p:cNvPr id="43012"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r>
              <a:rPr lang="en-US" sz="1800">
                <a:latin typeface="Arial" charset="0"/>
                <a:cs typeface="Arial" charset="0"/>
              </a:rPr>
              <a:t/>
            </a:r>
            <a:br>
              <a:rPr lang="en-US" sz="1800">
                <a:latin typeface="Arial" charset="0"/>
                <a:cs typeface="Arial" charset="0"/>
              </a:rPr>
            </a:br>
            <a:endParaRPr lang="en-US" sz="1800">
              <a:latin typeface="Arial" charset="0"/>
              <a:cs typeface="Arial"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defTabSz="1019175">
              <a:defRPr/>
            </a:pPr>
            <a:fld id="{43EA8EEF-7712-4177-A553-13801E6DF65C}" type="slidenum">
              <a:rPr lang="en-US">
                <a:latin typeface="+mn-lt"/>
              </a:rPr>
              <a:pPr defTabSz="1019175">
                <a:defRPr/>
              </a:pPr>
              <a:t>25</a:t>
            </a:fld>
            <a:endParaRPr lang="en-US" dirty="0">
              <a:latin typeface="+mn-lt"/>
            </a:endParaRPr>
          </a:p>
        </p:txBody>
      </p:sp>
      <p:sp>
        <p:nvSpPr>
          <p:cNvPr id="44034" name="Rectangle 2"/>
          <p:cNvSpPr>
            <a:spLocks noGrp="1" noChangeArrowheads="1"/>
          </p:cNvSpPr>
          <p:nvPr>
            <p:ph type="title"/>
          </p:nvPr>
        </p:nvSpPr>
        <p:spPr>
          <a:xfrm>
            <a:off x="1371600" y="304800"/>
            <a:ext cx="7315200" cy="609600"/>
          </a:xfrm>
        </p:spPr>
        <p:txBody>
          <a:bodyPr/>
          <a:lstStyle/>
          <a:p>
            <a:r>
              <a:rPr lang="en-US" sz="2200" smtClean="0"/>
              <a:t>7.  Converting a Traditional IRA to a Roth IRA</a:t>
            </a:r>
          </a:p>
        </p:txBody>
      </p:sp>
      <p:sp>
        <p:nvSpPr>
          <p:cNvPr id="29697" name="Rectangle 1"/>
          <p:cNvSpPr>
            <a:spLocks noChangeArrowheads="1"/>
          </p:cNvSpPr>
          <p:nvPr/>
        </p:nvSpPr>
        <p:spPr bwMode="auto">
          <a:xfrm>
            <a:off x="304800" y="1330325"/>
            <a:ext cx="8686800" cy="4841875"/>
          </a:xfrm>
          <a:prstGeom prst="rect">
            <a:avLst/>
          </a:prstGeom>
          <a:noFill/>
          <a:ln w="9525">
            <a:noFill/>
            <a:miter lim="800000"/>
            <a:headEnd/>
            <a:tailEnd/>
          </a:ln>
          <a:effectLst/>
        </p:spPr>
        <p:txBody>
          <a:bodyPr>
            <a:spAutoFit/>
          </a:bodyPr>
          <a:lstStyle/>
          <a:p>
            <a:pPr algn="just">
              <a:spcBef>
                <a:spcPts val="400"/>
              </a:spcBef>
              <a:spcAft>
                <a:spcPts val="400"/>
              </a:spcAft>
              <a:defRPr/>
            </a:pPr>
            <a:r>
              <a:rPr lang="en-US" sz="1100" b="1" dirty="0">
                <a:latin typeface="+mj-lt"/>
              </a:rPr>
              <a:t>Background</a:t>
            </a:r>
            <a:endParaRPr lang="en-US" sz="1100" dirty="0">
              <a:latin typeface="+mj-lt"/>
            </a:endParaRPr>
          </a:p>
          <a:p>
            <a:pPr marL="228600" indent="-228600" algn="just">
              <a:spcBef>
                <a:spcPts val="400"/>
              </a:spcBef>
              <a:spcAft>
                <a:spcPts val="400"/>
              </a:spcAft>
              <a:buFont typeface="Arial" pitchFamily="34" charset="0"/>
              <a:buChar char="•"/>
              <a:defRPr/>
            </a:pPr>
            <a:r>
              <a:rPr lang="en-US" sz="1100" dirty="0">
                <a:latin typeface="+mj-lt"/>
              </a:rPr>
              <a:t>Historically only available to taxpayers with incomes below certain levels, the</a:t>
            </a:r>
            <a:r>
              <a:rPr lang="en-US" sz="1100" i="1" dirty="0">
                <a:latin typeface="+mj-lt"/>
              </a:rPr>
              <a:t> </a:t>
            </a:r>
            <a:r>
              <a:rPr lang="en-US" sz="1100" dirty="0">
                <a:latin typeface="+mj-lt"/>
              </a:rPr>
              <a:t>Tax Increase Prevention and Reconciliation Act of 2005</a:t>
            </a:r>
            <a:r>
              <a:rPr lang="en-US" sz="1100" i="1" dirty="0">
                <a:latin typeface="+mj-lt"/>
              </a:rPr>
              <a:t> </a:t>
            </a:r>
            <a:r>
              <a:rPr lang="en-US" sz="1100" dirty="0">
                <a:latin typeface="+mj-lt"/>
              </a:rPr>
              <a:t>(TIPRA) contains a provision that permits individuals, regardless of income or economic condition, to convert traditional IRAs to Roth IRAs beginning in 2010.</a:t>
            </a:r>
          </a:p>
          <a:p>
            <a:pPr marL="228600" indent="-228600" algn="just">
              <a:spcBef>
                <a:spcPts val="400"/>
              </a:spcBef>
              <a:spcAft>
                <a:spcPts val="400"/>
              </a:spcAft>
              <a:buFont typeface="Arial" pitchFamily="34" charset="0"/>
              <a:buChar char="•"/>
              <a:defRPr/>
            </a:pPr>
            <a:r>
              <a:rPr lang="en-US" sz="1100" dirty="0">
                <a:latin typeface="+mj-lt"/>
              </a:rPr>
              <a:t>The income tax consequence of converting to a Roth IRA is that the traditional IRA is treated as being distributed to the account owner.  Income tax is due on the implied distribution in the year of the conversion and recognized as income for the year in which conversion occurs.  </a:t>
            </a:r>
            <a:r>
              <a:rPr lang="en-US" sz="1100" b="1" dirty="0">
                <a:latin typeface="+mj-lt"/>
              </a:rPr>
              <a:t>If the conversion occurs in 2010, the taxpayer has the option to recognize the income in 2010 or the income can be deferred and recognized ½ in 2011 and ½ in 2012.</a:t>
            </a:r>
            <a:r>
              <a:rPr lang="en-US" sz="1100" dirty="0">
                <a:latin typeface="+mj-lt"/>
              </a:rPr>
              <a:t>  If income is spread out over 2011 and 2012, it is taxed at the higher rates applicable in those years, not the 2010 rates.  Conversions can be made in full or in part.</a:t>
            </a:r>
          </a:p>
          <a:p>
            <a:pPr algn="just">
              <a:spcBef>
                <a:spcPts val="400"/>
              </a:spcBef>
              <a:spcAft>
                <a:spcPts val="400"/>
              </a:spcAft>
              <a:defRPr/>
            </a:pPr>
            <a:r>
              <a:rPr lang="en-US" sz="1100" b="1" dirty="0">
                <a:latin typeface="+mj-lt"/>
              </a:rPr>
              <a:t>Considerations</a:t>
            </a:r>
            <a:endParaRPr lang="en-US" sz="1100" dirty="0">
              <a:latin typeface="+mj-lt"/>
            </a:endParaRPr>
          </a:p>
          <a:p>
            <a:pPr marL="228600" indent="-228600" algn="just">
              <a:spcBef>
                <a:spcPts val="400"/>
              </a:spcBef>
              <a:spcAft>
                <a:spcPts val="400"/>
              </a:spcAft>
              <a:buFont typeface="Arial" pitchFamily="34" charset="0"/>
              <a:buChar char="•"/>
              <a:defRPr/>
            </a:pPr>
            <a:r>
              <a:rPr lang="en-US" sz="1100" dirty="0">
                <a:latin typeface="+mj-lt"/>
              </a:rPr>
              <a:t>With any Roth conversion, should the taxpayer accelerate income when the income tax rate is 35% to receive a permanent income tax holiday on earnings and distributions from the Roth IRA going forward, or maintain the traditional IRA status and defer payment of income tax on the current balance and future earnings (likely at higher future rates) until distributions occur?</a:t>
            </a:r>
          </a:p>
          <a:p>
            <a:pPr marL="228600" indent="-228600" algn="just">
              <a:spcBef>
                <a:spcPts val="400"/>
              </a:spcBef>
              <a:spcAft>
                <a:spcPts val="400"/>
              </a:spcAft>
              <a:buFont typeface="Arial" pitchFamily="34" charset="0"/>
              <a:buChar char="•"/>
              <a:defRPr/>
            </a:pPr>
            <a:r>
              <a:rPr lang="en-US" sz="1100" dirty="0">
                <a:latin typeface="+mj-lt"/>
              </a:rPr>
              <a:t>A key planning advantage of conversion is that Roth IRAs are not subject to required minimum distribution (RMD) rules during the account holder’s life.  Roth IRA account holders need not start taking distributions at age 70 ½, which means funds can be retained in a Roth IRA for a much longer period of time than with a traditional IRA, building up tax-free.</a:t>
            </a:r>
          </a:p>
          <a:p>
            <a:pPr marL="228600" indent="-228600" algn="just">
              <a:spcBef>
                <a:spcPts val="400"/>
              </a:spcBef>
              <a:spcAft>
                <a:spcPts val="400"/>
              </a:spcAft>
              <a:buFont typeface="Arial" pitchFamily="34" charset="0"/>
              <a:buChar char="•"/>
              <a:defRPr/>
            </a:pPr>
            <a:r>
              <a:rPr lang="en-US" sz="1100" b="1" dirty="0">
                <a:latin typeface="+mj-lt"/>
              </a:rPr>
              <a:t>The conversion strategy may be appealing for:</a:t>
            </a:r>
            <a:endParaRPr lang="en-US" sz="1100" dirty="0">
              <a:latin typeface="+mj-lt"/>
            </a:endParaRPr>
          </a:p>
          <a:p>
            <a:pPr marL="685800" lvl="1" indent="-228600" algn="just">
              <a:spcBef>
                <a:spcPts val="400"/>
              </a:spcBef>
              <a:spcAft>
                <a:spcPts val="400"/>
              </a:spcAft>
              <a:buFont typeface="Arial" pitchFamily="34" charset="0"/>
              <a:buChar char="—"/>
              <a:defRPr/>
            </a:pPr>
            <a:r>
              <a:rPr lang="en-US" sz="1100" dirty="0">
                <a:latin typeface="+mj-lt"/>
              </a:rPr>
              <a:t>Investors who do not anticipate being taxed at lower income tax rates in the future</a:t>
            </a:r>
          </a:p>
          <a:p>
            <a:pPr marL="685800" lvl="1" indent="-228600" algn="just">
              <a:spcBef>
                <a:spcPts val="400"/>
              </a:spcBef>
              <a:spcAft>
                <a:spcPts val="400"/>
              </a:spcAft>
              <a:buFont typeface="Arial" pitchFamily="34" charset="0"/>
              <a:buChar char="—"/>
              <a:defRPr/>
            </a:pPr>
            <a:r>
              <a:rPr lang="en-US" sz="1100" dirty="0">
                <a:latin typeface="+mj-lt"/>
              </a:rPr>
              <a:t>Investors who have sufficient funds outside of the IRA to pay the income tax generated by conversion</a:t>
            </a:r>
          </a:p>
          <a:p>
            <a:pPr marL="685800" lvl="1" indent="-228600" algn="just">
              <a:spcBef>
                <a:spcPts val="400"/>
              </a:spcBef>
              <a:spcAft>
                <a:spcPts val="400"/>
              </a:spcAft>
              <a:buFont typeface="Arial" pitchFamily="34" charset="0"/>
              <a:buChar char="—"/>
              <a:defRPr/>
            </a:pPr>
            <a:r>
              <a:rPr lang="en-US" sz="1100" dirty="0">
                <a:latin typeface="+mj-lt"/>
              </a:rPr>
              <a:t>Investors who do not anticipate withdrawing funds from the Roth IRA for at least 5 years</a:t>
            </a:r>
          </a:p>
          <a:p>
            <a:pPr marL="685800" lvl="1" indent="-228600" algn="just">
              <a:spcBef>
                <a:spcPts val="400"/>
              </a:spcBef>
              <a:spcAft>
                <a:spcPts val="400"/>
              </a:spcAft>
              <a:buFont typeface="Arial" pitchFamily="34" charset="0"/>
              <a:buChar char="—"/>
              <a:defRPr/>
            </a:pPr>
            <a:r>
              <a:rPr lang="en-US" sz="1100" dirty="0">
                <a:latin typeface="+mj-lt"/>
              </a:rPr>
              <a:t>If some / all of these factors are met, an opportunity exists to create a pool of funds not subject to income tax while held in the Roth IRA or when distributed from it.</a:t>
            </a:r>
          </a:p>
        </p:txBody>
      </p:sp>
      <p:sp>
        <p:nvSpPr>
          <p:cNvPr id="44036"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r>
              <a:rPr lang="en-US" sz="1800">
                <a:latin typeface="Arial" charset="0"/>
                <a:cs typeface="Arial" charset="0"/>
              </a:rPr>
              <a:t/>
            </a:r>
            <a:br>
              <a:rPr lang="en-US" sz="1800">
                <a:latin typeface="Arial" charset="0"/>
                <a:cs typeface="Arial" charset="0"/>
              </a:rPr>
            </a:br>
            <a:endParaRPr lang="en-US" sz="1800">
              <a:latin typeface="Arial" charset="0"/>
              <a:cs typeface="Arial"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defTabSz="1019175">
              <a:defRPr/>
            </a:pPr>
            <a:fld id="{2DD824BC-F7E4-4511-A36E-EB26309CDA35}" type="slidenum">
              <a:rPr lang="en-US">
                <a:latin typeface="+mn-lt"/>
              </a:rPr>
              <a:pPr defTabSz="1019175">
                <a:defRPr/>
              </a:pPr>
              <a:t>26</a:t>
            </a:fld>
            <a:endParaRPr lang="en-US" dirty="0">
              <a:latin typeface="+mn-lt"/>
            </a:endParaRPr>
          </a:p>
        </p:txBody>
      </p:sp>
      <p:sp>
        <p:nvSpPr>
          <p:cNvPr id="45058" name="Rectangle 2"/>
          <p:cNvSpPr>
            <a:spLocks noGrp="1" noChangeArrowheads="1"/>
          </p:cNvSpPr>
          <p:nvPr>
            <p:ph type="title"/>
          </p:nvPr>
        </p:nvSpPr>
        <p:spPr>
          <a:xfrm>
            <a:off x="1219200" y="304800"/>
            <a:ext cx="7848600" cy="609600"/>
          </a:xfrm>
        </p:spPr>
        <p:txBody>
          <a:bodyPr/>
          <a:lstStyle/>
          <a:p>
            <a:pPr marL="400050" indent="-400050"/>
            <a:r>
              <a:rPr lang="en-US" sz="2200" smtClean="0"/>
              <a:t>8.  Managing the Alternative Minimum Tax (AMT)</a:t>
            </a:r>
          </a:p>
        </p:txBody>
      </p:sp>
      <p:sp>
        <p:nvSpPr>
          <p:cNvPr id="29697" name="Rectangle 1"/>
          <p:cNvSpPr>
            <a:spLocks noChangeArrowheads="1"/>
          </p:cNvSpPr>
          <p:nvPr/>
        </p:nvSpPr>
        <p:spPr bwMode="auto">
          <a:xfrm>
            <a:off x="304800" y="1344613"/>
            <a:ext cx="8686800" cy="3648075"/>
          </a:xfrm>
          <a:prstGeom prst="rect">
            <a:avLst/>
          </a:prstGeom>
          <a:noFill/>
          <a:ln w="9525">
            <a:noFill/>
            <a:miter lim="800000"/>
            <a:headEnd/>
            <a:tailEnd/>
          </a:ln>
          <a:effectLst/>
        </p:spPr>
        <p:txBody>
          <a:bodyPr>
            <a:spAutoFit/>
          </a:bodyPr>
          <a:lstStyle/>
          <a:p>
            <a:pPr marL="228600" indent="-228600" algn="just">
              <a:spcBef>
                <a:spcPts val="600"/>
              </a:spcBef>
              <a:buFont typeface="Arial" pitchFamily="34" charset="0"/>
              <a:buChar char="•"/>
              <a:defRPr/>
            </a:pPr>
            <a:r>
              <a:rPr lang="en-US" altLang="zh-CN" sz="1400" dirty="0">
                <a:latin typeface="+mj-lt"/>
              </a:rPr>
              <a:t>Currently, taxpayers subject to the alternative minimum tax (AMT) are subject to a </a:t>
            </a:r>
            <a:r>
              <a:rPr lang="en-US" altLang="zh-CN" sz="1400" b="1" dirty="0">
                <a:latin typeface="+mj-lt"/>
              </a:rPr>
              <a:t>28% marginal ordinary tax rate and a 15% long-term capital gains tax rate</a:t>
            </a:r>
          </a:p>
          <a:p>
            <a:pPr lvl="1" indent="-228600" algn="just">
              <a:spcBef>
                <a:spcPts val="600"/>
              </a:spcBef>
              <a:defRPr/>
            </a:pPr>
            <a:r>
              <a:rPr lang="en-US" altLang="zh-CN" sz="1400" dirty="0">
                <a:latin typeface="+mj-lt"/>
              </a:rPr>
              <a:t>—	To the extent that ordinary tax rates increase, individuals are less likely to be subject to the AMT</a:t>
            </a:r>
          </a:p>
          <a:p>
            <a:pPr lvl="1" indent="-228600" algn="just">
              <a:spcBef>
                <a:spcPts val="600"/>
              </a:spcBef>
              <a:defRPr/>
            </a:pPr>
            <a:r>
              <a:rPr lang="en-US" altLang="zh-CN" sz="1400" dirty="0">
                <a:latin typeface="+mj-lt"/>
              </a:rPr>
              <a:t>—	Thus, ordinary income that is accelerated in 2010 can potentially be </a:t>
            </a:r>
            <a:r>
              <a:rPr lang="en-US" altLang="zh-CN" sz="1400" b="1" dirty="0">
                <a:latin typeface="+mj-lt"/>
              </a:rPr>
              <a:t>taxed at the lower 28% rate</a:t>
            </a:r>
            <a:r>
              <a:rPr lang="en-US" altLang="zh-CN" sz="1400" dirty="0">
                <a:latin typeface="+mj-lt"/>
              </a:rPr>
              <a:t>, resulting in a </a:t>
            </a:r>
            <a:r>
              <a:rPr lang="en-US" altLang="zh-CN" sz="1400" b="1" dirty="0">
                <a:latin typeface="+mj-lt"/>
              </a:rPr>
              <a:t>tax rate reduction of 11.6%.  </a:t>
            </a:r>
            <a:r>
              <a:rPr lang="en-US" altLang="zh-CN" sz="1400" dirty="0">
                <a:latin typeface="+mj-lt"/>
              </a:rPr>
              <a:t>In percentage terms, the overall tax cost may be reduced by 30% (going from 39.6% to 28%)</a:t>
            </a:r>
          </a:p>
          <a:p>
            <a:pPr marL="228600" indent="-228600" algn="just">
              <a:spcBef>
                <a:spcPts val="600"/>
              </a:spcBef>
              <a:buFont typeface="Arial" pitchFamily="34" charset="0"/>
              <a:buChar char="•"/>
              <a:defRPr/>
            </a:pPr>
            <a:r>
              <a:rPr lang="en-US" altLang="zh-CN" sz="1400" dirty="0">
                <a:latin typeface="+mj-lt"/>
              </a:rPr>
              <a:t>Part of the AMT analysis includes whether to accelerate deductions in 2010 or defer them into 2011 and beyond</a:t>
            </a:r>
          </a:p>
          <a:p>
            <a:pPr lvl="1" indent="-228600" algn="just">
              <a:spcBef>
                <a:spcPts val="600"/>
              </a:spcBef>
              <a:defRPr/>
            </a:pPr>
            <a:r>
              <a:rPr lang="en-US" altLang="zh-CN" sz="1400" dirty="0">
                <a:latin typeface="+mj-lt"/>
              </a:rPr>
              <a:t>—	The normal tax planning thesis of deferring income and accelerating deductions may not prove true in an increasing tax rate environment, particularly with those individuals currently subject to the AMT</a:t>
            </a:r>
          </a:p>
          <a:p>
            <a:pPr marL="228600" indent="-228600" algn="just">
              <a:spcBef>
                <a:spcPts val="600"/>
              </a:spcBef>
              <a:buFont typeface="Arial" pitchFamily="34" charset="0"/>
              <a:buChar char="•"/>
              <a:defRPr/>
            </a:pPr>
            <a:r>
              <a:rPr lang="en-US" altLang="zh-CN" sz="1400" b="1" dirty="0">
                <a:latin typeface="+mj-lt"/>
              </a:rPr>
              <a:t>Because of the many complexities, great care should be given to estimated tax calculations and taxpayers, in consultation with their outside tax and other advisors, should analyze tax outcomes across a multi-year period</a:t>
            </a:r>
          </a:p>
          <a:p>
            <a:pPr marL="228600" indent="-228600" algn="just">
              <a:spcBef>
                <a:spcPts val="600"/>
              </a:spcBef>
              <a:buFont typeface="Arial" pitchFamily="34" charset="0"/>
              <a:buChar char="•"/>
              <a:defRPr/>
            </a:pPr>
            <a:endParaRPr lang="en-US" sz="1400" dirty="0">
              <a:latin typeface="+mj-lt"/>
            </a:endParaRPr>
          </a:p>
        </p:txBody>
      </p:sp>
      <p:sp>
        <p:nvSpPr>
          <p:cNvPr id="45060"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r>
              <a:rPr lang="en-US" sz="1800">
                <a:latin typeface="Arial" charset="0"/>
                <a:cs typeface="Arial" charset="0"/>
              </a:rPr>
              <a:t/>
            </a:r>
            <a:br>
              <a:rPr lang="en-US" sz="1800">
                <a:latin typeface="Arial" charset="0"/>
                <a:cs typeface="Arial" charset="0"/>
              </a:rPr>
            </a:br>
            <a:endParaRPr lang="en-US" sz="1800">
              <a:latin typeface="Arial" charset="0"/>
              <a:cs typeface="Arial"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defTabSz="1019175">
              <a:defRPr/>
            </a:pPr>
            <a:fld id="{6D218F7F-9BB2-4096-A934-E5F4B4AE8CFE}" type="slidenum">
              <a:rPr lang="en-US">
                <a:latin typeface="+mn-lt"/>
              </a:rPr>
              <a:pPr defTabSz="1019175">
                <a:defRPr/>
              </a:pPr>
              <a:t>27</a:t>
            </a:fld>
            <a:endParaRPr lang="en-US" dirty="0">
              <a:latin typeface="+mn-lt"/>
            </a:endParaRPr>
          </a:p>
        </p:txBody>
      </p:sp>
      <p:sp>
        <p:nvSpPr>
          <p:cNvPr id="46082" name="Rectangle 2"/>
          <p:cNvSpPr>
            <a:spLocks noGrp="1" noChangeArrowheads="1"/>
          </p:cNvSpPr>
          <p:nvPr>
            <p:ph type="title"/>
          </p:nvPr>
        </p:nvSpPr>
        <p:spPr>
          <a:xfrm>
            <a:off x="1219200" y="304800"/>
            <a:ext cx="7848600" cy="609600"/>
          </a:xfrm>
        </p:spPr>
        <p:txBody>
          <a:bodyPr/>
          <a:lstStyle/>
          <a:p>
            <a:pPr marL="400050" indent="-400050"/>
            <a:r>
              <a:rPr lang="en-US" sz="2200" smtClean="0"/>
              <a:t>9.  Managing State Taxes</a:t>
            </a:r>
          </a:p>
        </p:txBody>
      </p:sp>
      <p:sp>
        <p:nvSpPr>
          <p:cNvPr id="29697" name="Rectangle 1"/>
          <p:cNvSpPr>
            <a:spLocks noChangeArrowheads="1"/>
          </p:cNvSpPr>
          <p:nvPr/>
        </p:nvSpPr>
        <p:spPr bwMode="auto">
          <a:xfrm>
            <a:off x="304800" y="1344613"/>
            <a:ext cx="8686800" cy="2770187"/>
          </a:xfrm>
          <a:prstGeom prst="rect">
            <a:avLst/>
          </a:prstGeom>
          <a:noFill/>
          <a:ln w="9525">
            <a:noFill/>
            <a:miter lim="800000"/>
            <a:headEnd/>
            <a:tailEnd/>
          </a:ln>
          <a:effectLst/>
        </p:spPr>
        <p:txBody>
          <a:bodyPr>
            <a:spAutoFit/>
          </a:bodyPr>
          <a:lstStyle/>
          <a:p>
            <a:pPr algn="just">
              <a:spcBef>
                <a:spcPts val="600"/>
              </a:spcBef>
              <a:defRPr/>
            </a:pPr>
            <a:r>
              <a:rPr lang="en-US" altLang="zh-CN" sz="1400" dirty="0">
                <a:latin typeface="+mj-lt"/>
              </a:rPr>
              <a:t>Because there are 50 states (each with a different set of tax laws), it would be too cumbersome to discuss each state’s current and proposed tax regime</a:t>
            </a:r>
          </a:p>
          <a:p>
            <a:pPr marL="228600" indent="-228600" algn="just">
              <a:spcBef>
                <a:spcPts val="600"/>
              </a:spcBef>
              <a:buFont typeface="Arial" pitchFamily="34" charset="0"/>
              <a:buChar char="•"/>
              <a:defRPr/>
            </a:pPr>
            <a:r>
              <a:rPr lang="en-US" altLang="zh-CN" sz="1400" dirty="0">
                <a:latin typeface="+mj-lt"/>
              </a:rPr>
              <a:t>It is critically </a:t>
            </a:r>
            <a:r>
              <a:rPr lang="en-US" altLang="zh-CN" sz="1400" b="1" dirty="0">
                <a:latin typeface="+mj-lt"/>
              </a:rPr>
              <a:t>important to evaluate, in consultation with your outside tax and other advisors, income tax changes in your state of residence as well as the state where you expect to retire and/or re-locate.  </a:t>
            </a:r>
          </a:p>
          <a:p>
            <a:pPr marL="228600" indent="-228600" algn="just">
              <a:spcBef>
                <a:spcPts val="600"/>
              </a:spcBef>
              <a:buFont typeface="Arial" pitchFamily="34" charset="0"/>
              <a:buChar char="•"/>
              <a:defRPr/>
            </a:pPr>
            <a:r>
              <a:rPr lang="en-US" altLang="zh-CN" sz="1400" dirty="0">
                <a:latin typeface="+mj-lt"/>
              </a:rPr>
              <a:t>For example, the State of New York has enacted laws impacting certain deductions, such as interest expense and charitable deductions.  For a NY investor in a highly leveraged investment (e.g., hedge fund) pool, gross income from the investment may not be offset by the interest expense resulting from the use of leverage.</a:t>
            </a:r>
          </a:p>
          <a:p>
            <a:pPr marL="228600" indent="-228600" algn="just">
              <a:spcBef>
                <a:spcPts val="600"/>
              </a:spcBef>
              <a:defRPr/>
            </a:pPr>
            <a:endParaRPr lang="en-US" altLang="zh-CN" sz="1400" dirty="0">
              <a:latin typeface="+mj-lt"/>
            </a:endParaRPr>
          </a:p>
          <a:p>
            <a:pPr marL="228600" indent="-228600" algn="just">
              <a:spcBef>
                <a:spcPts val="600"/>
              </a:spcBef>
              <a:defRPr/>
            </a:pPr>
            <a:endParaRPr lang="en-US" sz="1400" dirty="0">
              <a:latin typeface="+mj-lt"/>
            </a:endParaRPr>
          </a:p>
        </p:txBody>
      </p:sp>
      <p:sp>
        <p:nvSpPr>
          <p:cNvPr id="46084"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r>
              <a:rPr lang="en-US" sz="1800">
                <a:latin typeface="Arial" charset="0"/>
                <a:cs typeface="Arial" charset="0"/>
              </a:rPr>
              <a:t/>
            </a:r>
            <a:br>
              <a:rPr lang="en-US" sz="1800">
                <a:latin typeface="Arial" charset="0"/>
                <a:cs typeface="Arial" charset="0"/>
              </a:rPr>
            </a:br>
            <a:endParaRPr lang="en-US" sz="1800">
              <a:latin typeface="Arial" charset="0"/>
              <a:cs typeface="Arial"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defTabSz="1019175">
              <a:defRPr/>
            </a:pPr>
            <a:fld id="{BEE11791-1150-4F66-9C6F-273D5A4BA08F}" type="slidenum">
              <a:rPr lang="en-US">
                <a:latin typeface="+mn-lt"/>
              </a:rPr>
              <a:pPr defTabSz="1019175">
                <a:defRPr/>
              </a:pPr>
              <a:t>28</a:t>
            </a:fld>
            <a:endParaRPr lang="en-US" dirty="0">
              <a:latin typeface="+mn-lt"/>
            </a:endParaRPr>
          </a:p>
        </p:txBody>
      </p:sp>
      <p:sp>
        <p:nvSpPr>
          <p:cNvPr id="47106" name="Rectangle 2"/>
          <p:cNvSpPr>
            <a:spLocks noGrp="1" noChangeArrowheads="1"/>
          </p:cNvSpPr>
          <p:nvPr>
            <p:ph type="title"/>
          </p:nvPr>
        </p:nvSpPr>
        <p:spPr>
          <a:xfrm>
            <a:off x="1219200" y="304800"/>
            <a:ext cx="7848600" cy="609600"/>
          </a:xfrm>
        </p:spPr>
        <p:txBody>
          <a:bodyPr/>
          <a:lstStyle/>
          <a:p>
            <a:pPr marL="400050" indent="-400050"/>
            <a:r>
              <a:rPr lang="en-US" sz="2200" smtClean="0"/>
              <a:t>10.  Foreign Investments</a:t>
            </a:r>
          </a:p>
        </p:txBody>
      </p:sp>
      <p:sp>
        <p:nvSpPr>
          <p:cNvPr id="29697" name="Rectangle 1"/>
          <p:cNvSpPr>
            <a:spLocks noChangeArrowheads="1"/>
          </p:cNvSpPr>
          <p:nvPr/>
        </p:nvSpPr>
        <p:spPr bwMode="auto">
          <a:xfrm>
            <a:off x="304800" y="1344613"/>
            <a:ext cx="8686800" cy="5216525"/>
          </a:xfrm>
          <a:prstGeom prst="rect">
            <a:avLst/>
          </a:prstGeom>
          <a:noFill/>
          <a:ln w="9525">
            <a:noFill/>
            <a:miter lim="800000"/>
            <a:headEnd/>
            <a:tailEnd/>
          </a:ln>
          <a:effectLst/>
        </p:spPr>
        <p:txBody>
          <a:bodyPr>
            <a:spAutoFit/>
          </a:bodyPr>
          <a:lstStyle/>
          <a:p>
            <a:pPr marL="228600" indent="-228600" algn="just">
              <a:spcBef>
                <a:spcPts val="600"/>
              </a:spcBef>
              <a:buFont typeface="Arial" pitchFamily="34" charset="0"/>
              <a:buChar char="•"/>
              <a:defRPr/>
            </a:pPr>
            <a:r>
              <a:rPr lang="en-US" altLang="zh-CN" sz="1200" dirty="0">
                <a:latin typeface="+mj-lt"/>
              </a:rPr>
              <a:t>Many non-US investments, including mutual funds outside of the US, are taxable to US taxpayers under the </a:t>
            </a:r>
            <a:r>
              <a:rPr lang="en-US" altLang="zh-CN" sz="1200" b="1" dirty="0">
                <a:latin typeface="+mj-lt"/>
              </a:rPr>
              <a:t>Passive Foreign Investment Corporation (PFIC) </a:t>
            </a:r>
            <a:r>
              <a:rPr lang="en-US" altLang="zh-CN" sz="1200" dirty="0">
                <a:latin typeface="+mj-lt"/>
              </a:rPr>
              <a:t>regime.  The PFIC rules are designed to discourage US investors from deferring tax on investment income by holding passive investments through non-US companies that do not distribute their earnings currently</a:t>
            </a:r>
          </a:p>
          <a:p>
            <a:pPr marL="228600" indent="-228600" algn="just">
              <a:spcBef>
                <a:spcPts val="600"/>
              </a:spcBef>
              <a:buFont typeface="Arial" pitchFamily="34" charset="0"/>
              <a:buChar char="•"/>
              <a:defRPr/>
            </a:pPr>
            <a:r>
              <a:rPr lang="en-US" altLang="zh-CN" sz="1200" dirty="0">
                <a:latin typeface="+mj-lt"/>
              </a:rPr>
              <a:t>The default tax treatment of PFICs is to treat all dividends and capital gains, even where the investment was held for more than one year, as ordinary income.  This means that there is a </a:t>
            </a:r>
            <a:r>
              <a:rPr lang="en-US" altLang="zh-CN" sz="1200" b="1" dirty="0">
                <a:latin typeface="+mj-lt"/>
              </a:rPr>
              <a:t>reverse tax rate arbitrage</a:t>
            </a:r>
            <a:r>
              <a:rPr lang="en-US" altLang="zh-CN" sz="1200" dirty="0">
                <a:latin typeface="+mj-lt"/>
              </a:rPr>
              <a:t> that is detrimental to clients caught up in the PFIC rules (currently taxed at 35% compared to 15%)</a:t>
            </a:r>
          </a:p>
          <a:p>
            <a:pPr lvl="1" indent="-228600" algn="just">
              <a:spcBef>
                <a:spcPts val="600"/>
              </a:spcBef>
              <a:defRPr/>
            </a:pPr>
            <a:r>
              <a:rPr lang="en-US" altLang="zh-CN" sz="1200" dirty="0">
                <a:latin typeface="+mj-lt"/>
              </a:rPr>
              <a:t>—	In addition, a punitive interest charge can be assessed based on the length of time the foreign investment has been owned.  In theory, the tax and interest charge can exceed 100% of any dividend or capital gain distribution</a:t>
            </a:r>
          </a:p>
          <a:p>
            <a:pPr marL="228600" indent="-228600" algn="just">
              <a:spcBef>
                <a:spcPts val="600"/>
              </a:spcBef>
              <a:buFont typeface="Arial" pitchFamily="34" charset="0"/>
              <a:buChar char="•"/>
              <a:defRPr/>
            </a:pPr>
            <a:r>
              <a:rPr lang="en-US" altLang="zh-CN" sz="1200" dirty="0">
                <a:latin typeface="+mj-lt"/>
              </a:rPr>
              <a:t>Taxpayers can make an election to treat the PFIC as Qualified Electing Fund (QEF) to avoid the punitive default rules. </a:t>
            </a:r>
            <a:r>
              <a:rPr lang="en-US" altLang="zh-CN" sz="1200" b="1" dirty="0">
                <a:latin typeface="+mj-lt"/>
              </a:rPr>
              <a:t>The QEF election eliminates any benefit of offshore deferral, but importantly it allows the taxpayer to avoid the interest charge and retain the favorable long-term capital gain rate upon disposition of the investment</a:t>
            </a:r>
          </a:p>
          <a:p>
            <a:pPr lvl="1" indent="-228600" algn="just">
              <a:spcBef>
                <a:spcPts val="600"/>
              </a:spcBef>
              <a:defRPr/>
            </a:pPr>
            <a:r>
              <a:rPr lang="en-US" altLang="zh-CN" sz="1200" dirty="0">
                <a:latin typeface="+mj-lt"/>
              </a:rPr>
              <a:t>—	QEF elections are typically made in the first year the PFIC is owned, but if it has been missed or otherwise was not possible, the investor can make a “deemed sale election” which treats the taxpayer as having sold the investment on January 1 of that tax year and immediately reacquiring it with the generally preferable QEF characteristics.  To the extent the investment has appreciated, the deemed sale election will trigger a tax liability</a:t>
            </a:r>
          </a:p>
          <a:p>
            <a:pPr marL="228600" indent="-228600" algn="just">
              <a:spcBef>
                <a:spcPts val="600"/>
              </a:spcBef>
              <a:buFont typeface="Arial" pitchFamily="34" charset="0"/>
              <a:buChar char="•"/>
              <a:defRPr/>
            </a:pPr>
            <a:r>
              <a:rPr lang="en-US" altLang="zh-CN" sz="1200" dirty="0">
                <a:latin typeface="+mj-lt"/>
              </a:rPr>
              <a:t>Note:  An election made with respect to 2010 could take advantage of the generally lower valuations of many investments on January 1, 2010.  This means there is no taxable gain to report when making the QEF election</a:t>
            </a:r>
          </a:p>
          <a:p>
            <a:pPr lvl="1" indent="-228600" algn="just">
              <a:spcBef>
                <a:spcPts val="600"/>
              </a:spcBef>
              <a:defRPr/>
            </a:pPr>
            <a:r>
              <a:rPr lang="en-US" altLang="zh-CN" sz="1200" dirty="0">
                <a:latin typeface="+mj-lt"/>
              </a:rPr>
              <a:t>—	The election is made with a timely filed 2010 tax return (i.e., by April 15, 2011 or October 15, 2011, if extended)</a:t>
            </a:r>
          </a:p>
          <a:p>
            <a:pPr lvl="1" indent="-228600" algn="just">
              <a:spcBef>
                <a:spcPts val="600"/>
              </a:spcBef>
              <a:defRPr/>
            </a:pPr>
            <a:r>
              <a:rPr lang="en-US" altLang="zh-CN" sz="1200" dirty="0">
                <a:latin typeface="+mj-lt"/>
              </a:rPr>
              <a:t>—	If the PFIC is owned through a US pass-through entity like a US partnership or a US LLC, the election is made at the entity level and is binding on all US partners</a:t>
            </a:r>
          </a:p>
          <a:p>
            <a:pPr lvl="1" indent="-228600" algn="just">
              <a:spcBef>
                <a:spcPts val="600"/>
              </a:spcBef>
              <a:defRPr/>
            </a:pPr>
            <a:r>
              <a:rPr lang="en-US" altLang="zh-CN" sz="1200" dirty="0">
                <a:latin typeface="+mj-lt"/>
              </a:rPr>
              <a:t>—	The PFIC rules are complex and advice should be sought from your outside tax and other advisors prior to making any elections</a:t>
            </a:r>
          </a:p>
          <a:p>
            <a:pPr marL="228600" indent="-228600" algn="just">
              <a:spcBef>
                <a:spcPts val="600"/>
              </a:spcBef>
              <a:buFont typeface="Arial" pitchFamily="34" charset="0"/>
              <a:buChar char="•"/>
              <a:defRPr/>
            </a:pPr>
            <a:endParaRPr lang="en-US" sz="1200" dirty="0">
              <a:latin typeface="+mj-lt"/>
            </a:endParaRPr>
          </a:p>
        </p:txBody>
      </p:sp>
      <p:sp>
        <p:nvSpPr>
          <p:cNvPr id="47108"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r>
              <a:rPr lang="en-US" sz="1800">
                <a:latin typeface="Arial" charset="0"/>
                <a:cs typeface="Arial" charset="0"/>
              </a:rPr>
              <a:t/>
            </a:r>
            <a:br>
              <a:rPr lang="en-US" sz="1800">
                <a:latin typeface="Arial" charset="0"/>
                <a:cs typeface="Arial" charset="0"/>
              </a:rPr>
            </a:br>
            <a:endParaRPr lang="en-US" sz="1800">
              <a:latin typeface="Arial" charset="0"/>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0"/>
          </p:nvPr>
        </p:nvSpPr>
        <p:spPr/>
        <p:txBody>
          <a:bodyPr/>
          <a:lstStyle/>
          <a:p>
            <a:pPr defTabSz="1019175">
              <a:defRPr/>
            </a:pPr>
            <a:fld id="{E554B686-5E05-40C6-89D8-1BB36B28A96F}" type="slidenum">
              <a:rPr lang="en-US">
                <a:latin typeface="+mn-lt"/>
              </a:rPr>
              <a:pPr defTabSz="1019175">
                <a:defRPr/>
              </a:pPr>
              <a:t>2</a:t>
            </a:fld>
            <a:endParaRPr lang="en-US" dirty="0">
              <a:latin typeface="+mn-lt"/>
            </a:endParaRPr>
          </a:p>
        </p:txBody>
      </p:sp>
      <p:sp>
        <p:nvSpPr>
          <p:cNvPr id="19459" name="Rectangle 2"/>
          <p:cNvSpPr>
            <a:spLocks noGrp="1" noChangeArrowheads="1"/>
          </p:cNvSpPr>
          <p:nvPr>
            <p:ph type="body" idx="1"/>
          </p:nvPr>
        </p:nvSpPr>
        <p:spPr>
          <a:xfrm>
            <a:off x="1371600" y="2514600"/>
            <a:ext cx="7543800" cy="838200"/>
          </a:xfrm>
        </p:spPr>
        <p:txBody>
          <a:bodyPr/>
          <a:lstStyle/>
          <a:p>
            <a:pPr marL="457200" indent="-457200" eaLnBrk="1" hangingPunct="1">
              <a:defRPr/>
            </a:pPr>
            <a:r>
              <a:rPr lang="en-US" sz="2800" b="1" dirty="0" smtClean="0"/>
              <a:t>I.	Introduction to Integrated Goals-Based Wealth Planning</a:t>
            </a:r>
          </a:p>
          <a:p>
            <a:pPr marL="400050" indent="-400050" eaLnBrk="1" hangingPunct="1">
              <a:defRPr/>
            </a:pPr>
            <a:endParaRPr lang="en-US" sz="2800" dirty="0" smtClean="0"/>
          </a:p>
          <a:p>
            <a:pPr marL="400050" indent="-400050" eaLnBrk="1" hangingPunct="1">
              <a:defRPr/>
            </a:pPr>
            <a:endParaRPr lang="en-US" sz="1300" dirty="0" smtClean="0"/>
          </a:p>
        </p:txBody>
      </p:sp>
    </p:spTree>
  </p:cSld>
  <p:clrMapOvr>
    <a:masterClrMapping/>
  </p:clrMapOvr>
  <p:transition>
    <p:pull dir="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0"/>
          </p:nvPr>
        </p:nvSpPr>
        <p:spPr/>
        <p:txBody>
          <a:bodyPr/>
          <a:lstStyle/>
          <a:p>
            <a:pPr defTabSz="1019175">
              <a:defRPr/>
            </a:pPr>
            <a:fld id="{0E6604D7-84BC-488F-B4CA-3AC4D79EBD85}" type="slidenum">
              <a:rPr lang="en-US">
                <a:latin typeface="+mn-lt"/>
              </a:rPr>
              <a:pPr defTabSz="1019175">
                <a:defRPr/>
              </a:pPr>
              <a:t>29</a:t>
            </a:fld>
            <a:endParaRPr lang="en-US" dirty="0">
              <a:latin typeface="+mn-lt"/>
            </a:endParaRPr>
          </a:p>
        </p:txBody>
      </p:sp>
      <p:sp>
        <p:nvSpPr>
          <p:cNvPr id="19459" name="Rectangle 2"/>
          <p:cNvSpPr>
            <a:spLocks noGrp="1" noChangeArrowheads="1"/>
          </p:cNvSpPr>
          <p:nvPr>
            <p:ph type="body" idx="1"/>
          </p:nvPr>
        </p:nvSpPr>
        <p:spPr>
          <a:xfrm>
            <a:off x="1143000" y="2362200"/>
            <a:ext cx="7620000" cy="1905000"/>
          </a:xfrm>
        </p:spPr>
        <p:txBody>
          <a:bodyPr/>
          <a:lstStyle/>
          <a:p>
            <a:pPr marL="571500" indent="-571500" eaLnBrk="1" hangingPunct="1">
              <a:spcBef>
                <a:spcPts val="0"/>
              </a:spcBef>
              <a:defRPr/>
            </a:pPr>
            <a:r>
              <a:rPr lang="en-US" sz="2800" b="1" dirty="0" smtClean="0"/>
              <a:t>IV.	Overview of Gift and Estate Tax Environment</a:t>
            </a:r>
            <a:endParaRPr lang="en-US" sz="2800" dirty="0" smtClean="0"/>
          </a:p>
          <a:p>
            <a:pPr marL="400050" indent="-400050" eaLnBrk="1" hangingPunct="1">
              <a:spcBef>
                <a:spcPts val="0"/>
              </a:spcBef>
              <a:defRPr/>
            </a:pPr>
            <a:endParaRPr lang="en-US" sz="1300" dirty="0" smtClean="0"/>
          </a:p>
        </p:txBody>
      </p:sp>
    </p:spTree>
  </p:cSld>
  <p:clrMapOvr>
    <a:masterClrMapping/>
  </p:clrMapOvr>
  <p:transition>
    <p:pull dir="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3"/>
          <p:cNvSpPr>
            <a:spLocks noGrp="1"/>
          </p:cNvSpPr>
          <p:nvPr>
            <p:ph type="sldNum" sz="quarter" idx="10"/>
          </p:nvPr>
        </p:nvSpPr>
        <p:spPr/>
        <p:txBody>
          <a:bodyPr/>
          <a:lstStyle/>
          <a:p>
            <a:pPr defTabSz="1019175">
              <a:defRPr/>
            </a:pPr>
            <a:fld id="{036F516D-886A-4492-AA09-B30A9C06F783}" type="slidenum">
              <a:rPr lang="en-US">
                <a:latin typeface="+mn-lt"/>
              </a:rPr>
              <a:pPr defTabSz="1019175">
                <a:defRPr/>
              </a:pPr>
              <a:t>30</a:t>
            </a:fld>
            <a:endParaRPr lang="en-US" dirty="0">
              <a:latin typeface="+mn-lt"/>
            </a:endParaRPr>
          </a:p>
        </p:txBody>
      </p:sp>
      <p:sp>
        <p:nvSpPr>
          <p:cNvPr id="50178" name="Rectangle 3"/>
          <p:cNvSpPr>
            <a:spLocks noGrp="1" noChangeArrowheads="1"/>
          </p:cNvSpPr>
          <p:nvPr>
            <p:ph type="body" idx="1"/>
          </p:nvPr>
        </p:nvSpPr>
        <p:spPr>
          <a:xfrm>
            <a:off x="1981200" y="1371600"/>
            <a:ext cx="7010400" cy="2057400"/>
          </a:xfrm>
        </p:spPr>
        <p:txBody>
          <a:bodyPr/>
          <a:lstStyle/>
          <a:p>
            <a:pPr algn="just" eaLnBrk="1" hangingPunct="1">
              <a:lnSpc>
                <a:spcPct val="100000"/>
              </a:lnSpc>
              <a:buFontTx/>
              <a:buChar char="•"/>
            </a:pPr>
            <a:r>
              <a:rPr lang="en-US" sz="900" smtClean="0"/>
              <a:t>Annual exclusion for gifts is currently $13,000 per recipient per year or $26,000 for gifts made jointly with spouse.</a:t>
            </a:r>
          </a:p>
          <a:p>
            <a:pPr algn="just" eaLnBrk="1" hangingPunct="1">
              <a:lnSpc>
                <a:spcPct val="100000"/>
              </a:lnSpc>
              <a:buFontTx/>
              <a:buChar char="•"/>
            </a:pPr>
            <a:r>
              <a:rPr lang="en-US" sz="900" smtClean="0"/>
              <a:t>Lifetime gift tax exemption is currently $1 million. </a:t>
            </a:r>
          </a:p>
          <a:p>
            <a:pPr algn="just" eaLnBrk="1" hangingPunct="1">
              <a:lnSpc>
                <a:spcPct val="100000"/>
              </a:lnSpc>
              <a:buFontTx/>
              <a:buChar char="•"/>
            </a:pPr>
            <a:r>
              <a:rPr lang="en-US" sz="900" b="1" i="1" smtClean="0">
                <a:solidFill>
                  <a:srgbClr val="0070C0"/>
                </a:solidFill>
              </a:rPr>
              <a:t>Estate, generation-skipping transfer (“GST) taxes and stepped-up basis rules are repealed for 2010 only; appreciated property inherited from a decedent in 2010 must generally take the income tax basis of the decedent, except that executors can elect to step up the basis in the property by $1.3 million ($3 million for property passing to surviving spouse).</a:t>
            </a:r>
          </a:p>
          <a:p>
            <a:pPr algn="just" eaLnBrk="1" hangingPunct="1">
              <a:lnSpc>
                <a:spcPct val="100000"/>
              </a:lnSpc>
              <a:buFontTx/>
              <a:buChar char="•"/>
            </a:pPr>
            <a:r>
              <a:rPr lang="en-US" sz="900" b="1" i="1" smtClean="0">
                <a:solidFill>
                  <a:srgbClr val="0070C0"/>
                </a:solidFill>
              </a:rPr>
              <a:t>Maximum gift tax rate is currently 35% (the highest individual income tax rate).</a:t>
            </a:r>
          </a:p>
          <a:p>
            <a:pPr algn="just" eaLnBrk="1" hangingPunct="1">
              <a:lnSpc>
                <a:spcPct val="100000"/>
              </a:lnSpc>
              <a:buFontTx/>
              <a:buChar char="•"/>
            </a:pPr>
            <a:r>
              <a:rPr lang="en-US" sz="900" smtClean="0"/>
              <a:t>Unless there is further legislation, 2001 changes will “sunset” on December 31, 2010, and the old system, including the estate and GST taxes, will be reinstated; the gift, estate and GST tax exemptions will return to amounts under pre-2001 law, and the maximum tax rates will revert to 55% (plus 5% surtax on large estates); stepped up basis will be reinstated.</a:t>
            </a:r>
          </a:p>
          <a:p>
            <a:pPr algn="just" eaLnBrk="1" hangingPunct="1">
              <a:lnSpc>
                <a:spcPct val="100000"/>
              </a:lnSpc>
              <a:buFontTx/>
              <a:buChar char="•"/>
            </a:pPr>
            <a:r>
              <a:rPr lang="en-US" sz="900" smtClean="0"/>
              <a:t>Some state inheritance taxes increase total transfer taxes due. </a:t>
            </a:r>
          </a:p>
        </p:txBody>
      </p:sp>
      <p:sp>
        <p:nvSpPr>
          <p:cNvPr id="50179" name="Rectangle 4"/>
          <p:cNvSpPr>
            <a:spLocks noChangeArrowheads="1"/>
          </p:cNvSpPr>
          <p:nvPr/>
        </p:nvSpPr>
        <p:spPr bwMode="auto">
          <a:xfrm>
            <a:off x="0" y="1828800"/>
            <a:ext cx="2133600" cy="3189288"/>
          </a:xfrm>
          <a:prstGeom prst="rect">
            <a:avLst/>
          </a:prstGeom>
          <a:noFill/>
          <a:ln w="9525">
            <a:noFill/>
            <a:miter lim="800000"/>
            <a:headEnd/>
            <a:tailEnd/>
          </a:ln>
        </p:spPr>
        <p:txBody>
          <a:bodyPr lIns="87094" tIns="43547" rIns="87094" bIns="43547">
            <a:spAutoFit/>
          </a:bodyPr>
          <a:lstStyle/>
          <a:p>
            <a:pPr defTabSz="865188" eaLnBrk="0" hangingPunct="0">
              <a:spcBef>
                <a:spcPct val="50000"/>
              </a:spcBef>
            </a:pPr>
            <a:r>
              <a:rPr lang="en-US" sz="1300" b="1" i="1">
                <a:latin typeface="Arial" charset="0"/>
              </a:rPr>
              <a:t>2001 tax legislation complicated the tax system with myriad effective dates and a broad sunset provision; to date, Congress has failed to make any changes to the 2001 laws after many attempts to do so; estate planning in the current environment of uncertainty is particularly difficult.</a:t>
            </a:r>
          </a:p>
          <a:p>
            <a:pPr defTabSz="865188" eaLnBrk="0" hangingPunct="0">
              <a:spcBef>
                <a:spcPct val="50000"/>
              </a:spcBef>
            </a:pPr>
            <a:endParaRPr lang="en-US" sz="1300" b="1" i="1">
              <a:latin typeface="Arial" charset="0"/>
            </a:endParaRPr>
          </a:p>
        </p:txBody>
      </p:sp>
      <p:sp>
        <p:nvSpPr>
          <p:cNvPr id="50180" name="Text Box 26"/>
          <p:cNvSpPr txBox="1">
            <a:spLocks noChangeArrowheads="1"/>
          </p:cNvSpPr>
          <p:nvPr/>
        </p:nvSpPr>
        <p:spPr bwMode="auto">
          <a:xfrm>
            <a:off x="76200" y="6035675"/>
            <a:ext cx="8991600" cy="365125"/>
          </a:xfrm>
          <a:prstGeom prst="rect">
            <a:avLst/>
          </a:prstGeom>
          <a:noFill/>
          <a:ln w="9525">
            <a:noFill/>
            <a:miter lim="800000"/>
            <a:headEnd/>
            <a:tailEnd/>
          </a:ln>
        </p:spPr>
        <p:txBody>
          <a:bodyPr>
            <a:spAutoFit/>
          </a:bodyPr>
          <a:lstStyle/>
          <a:p>
            <a:r>
              <a:rPr lang="en-US" sz="900" b="1">
                <a:latin typeface="Arial" charset="0"/>
              </a:rPr>
              <a:t>*</a:t>
            </a:r>
            <a:r>
              <a:rPr lang="en-US" sz="900">
                <a:latin typeface="Arial" charset="0"/>
              </a:rPr>
              <a:t>Information and opinions are drawn from current public sources, including the Internal Revenue Code, as amended in 1986, regarding the legislation.  Information contained herein is believed to be reliable, as of the date hereof, but no warranty is given to completeness or accuracy and, while given in good faith, is subject to change without notice.</a:t>
            </a:r>
          </a:p>
        </p:txBody>
      </p:sp>
      <p:sp>
        <p:nvSpPr>
          <p:cNvPr id="50181" name="Rectangle 28"/>
          <p:cNvSpPr>
            <a:spLocks noGrp="1" noChangeArrowheads="1"/>
          </p:cNvSpPr>
          <p:nvPr>
            <p:ph type="title"/>
          </p:nvPr>
        </p:nvSpPr>
        <p:spPr>
          <a:xfrm>
            <a:off x="1295400" y="381000"/>
            <a:ext cx="7696200" cy="685800"/>
          </a:xfrm>
        </p:spPr>
        <p:txBody>
          <a:bodyPr/>
          <a:lstStyle/>
          <a:p>
            <a:pPr eaLnBrk="1" hangingPunct="1"/>
            <a:r>
              <a:rPr lang="en-US" sz="2200" smtClean="0"/>
              <a:t>The Gift, Estate and GST Taxes – Uncertainty Continues</a:t>
            </a:r>
          </a:p>
        </p:txBody>
      </p:sp>
      <p:graphicFrame>
        <p:nvGraphicFramePr>
          <p:cNvPr id="14" name="Table 13"/>
          <p:cNvGraphicFramePr>
            <a:graphicFrameLocks noGrp="1"/>
          </p:cNvGraphicFramePr>
          <p:nvPr/>
        </p:nvGraphicFramePr>
        <p:xfrm>
          <a:off x="1981200" y="3276600"/>
          <a:ext cx="7010400" cy="2743200"/>
        </p:xfrm>
        <a:graphic>
          <a:graphicData uri="http://schemas.openxmlformats.org/drawingml/2006/table">
            <a:tbl>
              <a:tblPr firstRow="1" bandRow="1">
                <a:tableStyleId>{93296810-A885-4BE3-A3E7-6D5BEEA58F35}</a:tableStyleId>
              </a:tblPr>
              <a:tblGrid>
                <a:gridCol w="1066800"/>
                <a:gridCol w="1143000"/>
                <a:gridCol w="1524000"/>
                <a:gridCol w="1219200"/>
                <a:gridCol w="2057400"/>
              </a:tblGrid>
              <a:tr h="370840">
                <a:tc>
                  <a:txBody>
                    <a:bodyPr/>
                    <a:lstStyle/>
                    <a:p>
                      <a:pPr algn="ctr"/>
                      <a:r>
                        <a:rPr lang="en-US" sz="1000" dirty="0" smtClean="0"/>
                        <a:t>Calendar Year</a:t>
                      </a:r>
                      <a:endParaRPr lang="en-US" sz="1000" dirty="0"/>
                    </a:p>
                  </a:txBody>
                  <a:tcPr/>
                </a:tc>
                <a:tc>
                  <a:txBody>
                    <a:bodyPr/>
                    <a:lstStyle/>
                    <a:p>
                      <a:pPr algn="ctr"/>
                      <a:r>
                        <a:rPr lang="en-US" sz="1000" dirty="0" smtClean="0"/>
                        <a:t>Estate Tax Exemption</a:t>
                      </a:r>
                      <a:endParaRPr lang="en-US" sz="1000" dirty="0"/>
                    </a:p>
                  </a:txBody>
                  <a:tcPr/>
                </a:tc>
                <a:tc>
                  <a:txBody>
                    <a:bodyPr/>
                    <a:lstStyle/>
                    <a:p>
                      <a:pPr algn="ctr"/>
                      <a:r>
                        <a:rPr lang="en-US" sz="1000" dirty="0" smtClean="0"/>
                        <a:t>GST Tax </a:t>
                      </a:r>
                      <a:br>
                        <a:rPr lang="en-US" sz="1000" dirty="0" smtClean="0"/>
                      </a:br>
                      <a:r>
                        <a:rPr lang="en-US" sz="1000" dirty="0" smtClean="0"/>
                        <a:t>Exemption</a:t>
                      </a:r>
                      <a:endParaRPr lang="en-US" sz="1000" dirty="0"/>
                    </a:p>
                  </a:txBody>
                  <a:tcPr/>
                </a:tc>
                <a:tc>
                  <a:txBody>
                    <a:bodyPr/>
                    <a:lstStyle/>
                    <a:p>
                      <a:pPr algn="ctr"/>
                      <a:r>
                        <a:rPr lang="en-US" sz="1000" dirty="0" smtClean="0"/>
                        <a:t>Gift Tax</a:t>
                      </a:r>
                      <a:br>
                        <a:rPr lang="en-US" sz="1000" dirty="0" smtClean="0"/>
                      </a:br>
                      <a:r>
                        <a:rPr lang="en-US" sz="1000" dirty="0" smtClean="0"/>
                        <a:t>Exemption</a:t>
                      </a:r>
                      <a:endParaRPr lang="en-US" sz="1000" dirty="0"/>
                    </a:p>
                  </a:txBody>
                  <a:tcPr/>
                </a:tc>
                <a:tc>
                  <a:txBody>
                    <a:bodyPr/>
                    <a:lstStyle/>
                    <a:p>
                      <a:pPr algn="ctr"/>
                      <a:r>
                        <a:rPr lang="en-US" sz="1000" dirty="0" smtClean="0"/>
                        <a:t>Top Estate, GST and Gift Tax Rates</a:t>
                      </a:r>
                      <a:endParaRPr lang="en-US" sz="1000" dirty="0"/>
                    </a:p>
                  </a:txBody>
                  <a:tcPr/>
                </a:tc>
              </a:tr>
              <a:tr h="370840">
                <a:tc>
                  <a:txBody>
                    <a:bodyPr/>
                    <a:lstStyle/>
                    <a:p>
                      <a:pPr algn="ctr"/>
                      <a:endParaRPr lang="en-US" sz="1000" dirty="0" smtClean="0"/>
                    </a:p>
                    <a:p>
                      <a:pPr algn="ctr"/>
                      <a:r>
                        <a:rPr lang="en-US" sz="1000" dirty="0" smtClean="0"/>
                        <a:t>Pre-2001</a:t>
                      </a:r>
                      <a:endParaRPr lang="en-US" sz="1000" dirty="0"/>
                    </a:p>
                  </a:txBody>
                  <a:tcPr/>
                </a:tc>
                <a:tc>
                  <a:txBody>
                    <a:bodyPr/>
                    <a:lstStyle/>
                    <a:p>
                      <a:pPr algn="ctr"/>
                      <a:endParaRPr lang="en-US" sz="1000" dirty="0" smtClean="0"/>
                    </a:p>
                    <a:p>
                      <a:pPr algn="ctr"/>
                      <a:r>
                        <a:rPr lang="en-US" sz="1000" dirty="0" smtClean="0"/>
                        <a:t>$1 million</a:t>
                      </a:r>
                      <a:endParaRPr lang="en-US" sz="1000" dirty="0"/>
                    </a:p>
                  </a:txBody>
                  <a:tcPr/>
                </a:tc>
                <a:tc>
                  <a:txBody>
                    <a:bodyPr/>
                    <a:lstStyle/>
                    <a:p>
                      <a:pPr algn="ctr"/>
                      <a:endParaRPr lang="en-US" sz="1000" dirty="0" smtClean="0"/>
                    </a:p>
                    <a:p>
                      <a:pPr algn="ctr"/>
                      <a:r>
                        <a:rPr lang="en-US" sz="1000" dirty="0" smtClean="0"/>
                        <a:t>$1 million</a:t>
                      </a:r>
                      <a:endParaRPr lang="en-US" sz="1000" dirty="0"/>
                    </a:p>
                  </a:txBody>
                  <a:tcPr/>
                </a:tc>
                <a:tc>
                  <a:txBody>
                    <a:bodyPr/>
                    <a:lstStyle/>
                    <a:p>
                      <a:pPr algn="ctr"/>
                      <a:endParaRPr lang="en-US" sz="1000" dirty="0" smtClean="0"/>
                    </a:p>
                    <a:p>
                      <a:pPr algn="ctr"/>
                      <a:r>
                        <a:rPr lang="en-US" sz="1000" dirty="0" smtClean="0"/>
                        <a:t>$</a:t>
                      </a:r>
                      <a:r>
                        <a:rPr lang="en-US" sz="1000" baseline="0" dirty="0" smtClean="0"/>
                        <a:t>1 million</a:t>
                      </a:r>
                      <a:endParaRPr lang="en-US" sz="1000" dirty="0"/>
                    </a:p>
                  </a:txBody>
                  <a:tcPr/>
                </a:tc>
                <a:tc>
                  <a:txBody>
                    <a:bodyPr/>
                    <a:lstStyle/>
                    <a:p>
                      <a:pPr algn="ctr"/>
                      <a:r>
                        <a:rPr lang="en-US" sz="1000" dirty="0" smtClean="0"/>
                        <a:t>$55%</a:t>
                      </a:r>
                      <a:r>
                        <a:rPr lang="en-US" sz="1000" baseline="0" dirty="0" smtClean="0"/>
                        <a:t> </a:t>
                      </a:r>
                      <a:br>
                        <a:rPr lang="en-US" sz="1000" baseline="0" dirty="0" smtClean="0"/>
                      </a:br>
                      <a:r>
                        <a:rPr lang="en-US" sz="1000" baseline="0" dirty="0" smtClean="0"/>
                        <a:t>(60% for estates over</a:t>
                      </a:r>
                      <a:br>
                        <a:rPr lang="en-US" sz="1000" baseline="0" dirty="0" smtClean="0"/>
                      </a:br>
                      <a:r>
                        <a:rPr lang="en-US" sz="1000" baseline="0" dirty="0" smtClean="0"/>
                        <a:t>$10 million)</a:t>
                      </a:r>
                      <a:endParaRPr lang="en-US" sz="1000" dirty="0"/>
                    </a:p>
                  </a:txBody>
                  <a:tcPr/>
                </a:tc>
              </a:tr>
              <a:tr h="370840">
                <a:tc>
                  <a:txBody>
                    <a:bodyPr/>
                    <a:lstStyle/>
                    <a:p>
                      <a:pPr algn="ctr"/>
                      <a:endParaRPr lang="en-US" sz="1000" dirty="0" smtClean="0"/>
                    </a:p>
                    <a:p>
                      <a:pPr algn="ctr"/>
                      <a:r>
                        <a:rPr lang="en-US" sz="1000" dirty="0" smtClean="0"/>
                        <a:t>2009</a:t>
                      </a:r>
                    </a:p>
                    <a:p>
                      <a:pPr algn="ctr"/>
                      <a:endParaRPr lang="en-US" sz="1000" dirty="0"/>
                    </a:p>
                  </a:txBody>
                  <a:tcPr/>
                </a:tc>
                <a:tc>
                  <a:txBody>
                    <a:bodyPr/>
                    <a:lstStyle/>
                    <a:p>
                      <a:pPr algn="ctr"/>
                      <a:endParaRPr lang="en-US" sz="1000" dirty="0" smtClean="0"/>
                    </a:p>
                    <a:p>
                      <a:pPr algn="ctr"/>
                      <a:r>
                        <a:rPr lang="en-US" sz="1000" dirty="0" smtClean="0"/>
                        <a:t>$3.5 million</a:t>
                      </a:r>
                      <a:endParaRPr lang="en-US" sz="1000" dirty="0"/>
                    </a:p>
                  </a:txBody>
                  <a:tcPr/>
                </a:tc>
                <a:tc>
                  <a:txBody>
                    <a:bodyPr/>
                    <a:lstStyle/>
                    <a:p>
                      <a:pPr algn="ctr"/>
                      <a:endParaRPr lang="en-US" sz="1000" dirty="0" smtClean="0"/>
                    </a:p>
                    <a:p>
                      <a:pPr algn="ctr"/>
                      <a:r>
                        <a:rPr lang="en-US" sz="1000" dirty="0" smtClean="0"/>
                        <a:t>$3.5</a:t>
                      </a:r>
                      <a:r>
                        <a:rPr lang="en-US" sz="1000" baseline="0" dirty="0" smtClean="0"/>
                        <a:t> million</a:t>
                      </a:r>
                      <a:endParaRPr lang="en-US" sz="1000" dirty="0" smtClean="0"/>
                    </a:p>
                  </a:txBody>
                  <a:tcPr/>
                </a:tc>
                <a:tc>
                  <a:txBody>
                    <a:bodyPr/>
                    <a:lstStyle/>
                    <a:p>
                      <a:pPr algn="ctr"/>
                      <a:endParaRPr lang="en-US" sz="1000" dirty="0" smtClean="0"/>
                    </a:p>
                    <a:p>
                      <a:pPr algn="ctr"/>
                      <a:r>
                        <a:rPr lang="en-US" sz="1000" dirty="0" smtClean="0"/>
                        <a:t>$1 million</a:t>
                      </a:r>
                      <a:endParaRPr lang="en-US" sz="1000" dirty="0"/>
                    </a:p>
                  </a:txBody>
                  <a:tcPr/>
                </a:tc>
                <a:tc>
                  <a:txBody>
                    <a:bodyPr/>
                    <a:lstStyle/>
                    <a:p>
                      <a:pPr algn="ctr"/>
                      <a:endParaRPr lang="en-US" sz="1000" dirty="0" smtClean="0"/>
                    </a:p>
                    <a:p>
                      <a:pPr algn="ctr"/>
                      <a:r>
                        <a:rPr lang="en-US" sz="1000" dirty="0" smtClean="0"/>
                        <a:t>45%</a:t>
                      </a:r>
                      <a:endParaRPr lang="en-US" sz="1000" dirty="0"/>
                    </a:p>
                  </a:txBody>
                  <a:tcPr/>
                </a:tc>
              </a:tr>
              <a:tr h="370840">
                <a:tc>
                  <a:txBody>
                    <a:bodyPr/>
                    <a:lstStyle/>
                    <a:p>
                      <a:pPr algn="ctr"/>
                      <a:endParaRPr lang="en-US" sz="1000" dirty="0" smtClean="0"/>
                    </a:p>
                    <a:p>
                      <a:pPr algn="ctr"/>
                      <a:r>
                        <a:rPr lang="en-US" sz="1000" dirty="0" smtClean="0"/>
                        <a:t>2010</a:t>
                      </a:r>
                    </a:p>
                    <a:p>
                      <a:pPr algn="ctr"/>
                      <a:endParaRPr lang="en-US" sz="1000" dirty="0"/>
                    </a:p>
                  </a:txBody>
                  <a:tcPr/>
                </a:tc>
                <a:tc>
                  <a:txBody>
                    <a:bodyPr/>
                    <a:lstStyle/>
                    <a:p>
                      <a:pPr algn="ctr"/>
                      <a:endParaRPr lang="en-US" sz="1000" dirty="0" smtClean="0"/>
                    </a:p>
                    <a:p>
                      <a:pPr algn="ctr"/>
                      <a:r>
                        <a:rPr lang="en-US" sz="1000" dirty="0" smtClean="0"/>
                        <a:t>N/A</a:t>
                      </a:r>
                      <a:br>
                        <a:rPr lang="en-US" sz="1000" dirty="0" smtClean="0"/>
                      </a:br>
                      <a:r>
                        <a:rPr lang="en-US" sz="1000" dirty="0" smtClean="0"/>
                        <a:t>(taxes repealed)</a:t>
                      </a:r>
                      <a:endParaRPr lang="en-US" sz="1000" dirty="0"/>
                    </a:p>
                  </a:txBody>
                  <a:tcPr/>
                </a:tc>
                <a:tc>
                  <a:txBody>
                    <a:bodyPr/>
                    <a:lstStyle/>
                    <a:p>
                      <a:pPr algn="ctr"/>
                      <a:endParaRPr lang="en-US" sz="1000" dirty="0" smtClean="0"/>
                    </a:p>
                    <a:p>
                      <a:pPr algn="ctr"/>
                      <a:r>
                        <a:rPr lang="en-US" sz="1000" dirty="0" smtClean="0"/>
                        <a:t>N/A</a:t>
                      </a:r>
                    </a:p>
                    <a:p>
                      <a:pPr algn="ctr"/>
                      <a:r>
                        <a:rPr lang="en-US" sz="1000" dirty="0" smtClean="0"/>
                        <a:t>(taxes</a:t>
                      </a:r>
                      <a:r>
                        <a:rPr lang="en-US" sz="1000" baseline="0" dirty="0" smtClean="0"/>
                        <a:t> repealed)</a:t>
                      </a:r>
                      <a:endParaRPr lang="en-US" sz="1000" dirty="0"/>
                    </a:p>
                  </a:txBody>
                  <a:tcPr/>
                </a:tc>
                <a:tc>
                  <a:txBody>
                    <a:bodyPr/>
                    <a:lstStyle/>
                    <a:p>
                      <a:pPr algn="ctr"/>
                      <a:endParaRPr lang="en-US" sz="1000" dirty="0" smtClean="0"/>
                    </a:p>
                    <a:p>
                      <a:pPr algn="ctr"/>
                      <a:r>
                        <a:rPr lang="en-US" sz="1000" dirty="0" smtClean="0"/>
                        <a:t>$1 million</a:t>
                      </a:r>
                      <a:endParaRPr lang="en-US" sz="1000" dirty="0"/>
                    </a:p>
                  </a:txBody>
                  <a:tcPr/>
                </a:tc>
                <a:tc>
                  <a:txBody>
                    <a:bodyPr/>
                    <a:lstStyle/>
                    <a:p>
                      <a:pPr algn="ctr"/>
                      <a:r>
                        <a:rPr lang="en-US" sz="1000" dirty="0" smtClean="0"/>
                        <a:t>35% gift</a:t>
                      </a:r>
                      <a:r>
                        <a:rPr lang="en-US" sz="1000" baseline="0" dirty="0" smtClean="0"/>
                        <a:t> tax only (equal to top individual income tax rate)</a:t>
                      </a:r>
                    </a:p>
                  </a:txBody>
                  <a:tcPr/>
                </a:tc>
              </a:tr>
              <a:tr h="370840">
                <a:tc>
                  <a:txBody>
                    <a:bodyPr/>
                    <a:lstStyle/>
                    <a:p>
                      <a:pPr algn="ctr"/>
                      <a:endParaRPr lang="en-US" sz="1000" dirty="0" smtClean="0"/>
                    </a:p>
                    <a:p>
                      <a:pPr algn="ctr"/>
                      <a:r>
                        <a:rPr lang="en-US" sz="1000" dirty="0" smtClean="0"/>
                        <a:t>2011</a:t>
                      </a:r>
                    </a:p>
                    <a:p>
                      <a:pPr algn="ctr"/>
                      <a:endParaRPr lang="en-US" sz="1000" dirty="0"/>
                    </a:p>
                  </a:txBody>
                  <a:tcPr/>
                </a:tc>
                <a:tc>
                  <a:txBody>
                    <a:bodyPr/>
                    <a:lstStyle/>
                    <a:p>
                      <a:pPr algn="ctr"/>
                      <a:endParaRPr lang="en-US" sz="1000" dirty="0" smtClean="0"/>
                    </a:p>
                    <a:p>
                      <a:pPr algn="ctr"/>
                      <a:r>
                        <a:rPr lang="en-US" sz="1000" dirty="0" smtClean="0"/>
                        <a:t>$1 million</a:t>
                      </a:r>
                      <a:endParaRPr lang="en-US" sz="1000" dirty="0"/>
                    </a:p>
                  </a:txBody>
                  <a:tcPr/>
                </a:tc>
                <a:tc>
                  <a:txBody>
                    <a:bodyPr/>
                    <a:lstStyle/>
                    <a:p>
                      <a:pPr algn="ctr"/>
                      <a:endParaRPr lang="en-US" sz="1000" dirty="0" smtClean="0"/>
                    </a:p>
                    <a:p>
                      <a:pPr algn="ctr"/>
                      <a:r>
                        <a:rPr lang="en-US" sz="1000" dirty="0" smtClean="0"/>
                        <a:t>$1.1 million</a:t>
                      </a:r>
                    </a:p>
                    <a:p>
                      <a:pPr algn="ctr"/>
                      <a:r>
                        <a:rPr lang="en-US" sz="1000" dirty="0" smtClean="0"/>
                        <a:t>(inflation</a:t>
                      </a:r>
                      <a:r>
                        <a:rPr lang="en-US" sz="1000" baseline="0" dirty="0" smtClean="0"/>
                        <a:t> adjusted)</a:t>
                      </a:r>
                      <a:endParaRPr lang="en-US" sz="1000" dirty="0"/>
                    </a:p>
                  </a:txBody>
                  <a:tcPr/>
                </a:tc>
                <a:tc>
                  <a:txBody>
                    <a:bodyPr/>
                    <a:lstStyle/>
                    <a:p>
                      <a:pPr algn="ctr"/>
                      <a:endParaRPr lang="en-US" sz="1000" dirty="0" smtClean="0"/>
                    </a:p>
                    <a:p>
                      <a:pPr algn="ctr"/>
                      <a:r>
                        <a:rPr lang="en-US" sz="1000" dirty="0" smtClean="0"/>
                        <a:t>$1 million</a:t>
                      </a:r>
                      <a:endParaRPr lang="en-US" sz="1000" dirty="0"/>
                    </a:p>
                  </a:txBody>
                  <a:tcPr/>
                </a:tc>
                <a:tc>
                  <a:txBody>
                    <a:bodyPr/>
                    <a:lstStyle/>
                    <a:p>
                      <a:pPr algn="ctr"/>
                      <a:r>
                        <a:rPr lang="en-US" sz="1000" dirty="0" smtClean="0"/>
                        <a:t>55%</a:t>
                      </a:r>
                    </a:p>
                    <a:p>
                      <a:pPr algn="ctr"/>
                      <a:r>
                        <a:rPr lang="en-US" sz="1000" baseline="0" dirty="0" smtClean="0"/>
                        <a:t>(60% for estates over</a:t>
                      </a:r>
                      <a:br>
                        <a:rPr lang="en-US" sz="1000" baseline="0" dirty="0" smtClean="0"/>
                      </a:br>
                      <a:r>
                        <a:rPr lang="en-US" sz="1000" baseline="0" dirty="0" smtClean="0"/>
                        <a:t>$10 million until effect of exemption is eliminated)</a:t>
                      </a:r>
                      <a:endParaRPr lang="en-US" sz="1000" dirty="0"/>
                    </a:p>
                  </a:txBody>
                  <a:tcPr/>
                </a:tc>
              </a:tr>
            </a:tbl>
          </a:graphicData>
        </a:graphic>
      </p:graphicFrame>
      <p:sp>
        <p:nvSpPr>
          <p:cNvPr id="15" name="Rectangle 14"/>
          <p:cNvSpPr/>
          <p:nvPr/>
        </p:nvSpPr>
        <p:spPr bwMode="auto">
          <a:xfrm>
            <a:off x="1981200" y="3276600"/>
            <a:ext cx="7010400" cy="2743200"/>
          </a:xfrm>
          <a:prstGeom prst="rect">
            <a:avLst/>
          </a:prstGeom>
          <a:noFill/>
          <a:ln w="31750" cap="flat" cmpd="thickThin" algn="ctr">
            <a:solidFill>
              <a:schemeClr val="accent2">
                <a:lumMod val="50000"/>
              </a:schemeClr>
            </a:solidFill>
            <a:prstDash val="solid"/>
            <a:round/>
            <a:headEnd type="none" w="sm" len="sm"/>
            <a:tailEnd type="none" w="sm" len="sm"/>
          </a:ln>
          <a:effectLst/>
        </p:spPr>
        <p:txBody>
          <a:bodyPr/>
          <a:lstStyle/>
          <a:p>
            <a:pPr>
              <a:defRPr/>
            </a:pPr>
            <a:endParaRPr lang="en-US" dirty="0"/>
          </a:p>
        </p:txBody>
      </p:sp>
      <p:cxnSp>
        <p:nvCxnSpPr>
          <p:cNvPr id="17" name="Straight Connector 16"/>
          <p:cNvCxnSpPr/>
          <p:nvPr/>
        </p:nvCxnSpPr>
        <p:spPr bwMode="auto">
          <a:xfrm>
            <a:off x="1981200" y="3657600"/>
            <a:ext cx="7010400" cy="0"/>
          </a:xfrm>
          <a:prstGeom prst="line">
            <a:avLst/>
          </a:prstGeom>
          <a:solidFill>
            <a:schemeClr val="accent1"/>
          </a:solidFill>
          <a:ln w="25400" cap="flat" cmpd="sng" algn="ctr">
            <a:solidFill>
              <a:schemeClr val="accent2">
                <a:lumMod val="50000"/>
              </a:schemeClr>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a:xfrm>
            <a:off x="1371600" y="304800"/>
            <a:ext cx="7315200" cy="838200"/>
          </a:xfrm>
        </p:spPr>
        <p:txBody>
          <a:bodyPr/>
          <a:lstStyle/>
          <a:p>
            <a:r>
              <a:rPr lang="en-US" sz="2200" smtClean="0"/>
              <a:t>Proposed Legislative Changes By the Obama Administration to the Estate Tax Planning Landscape</a:t>
            </a:r>
          </a:p>
        </p:txBody>
      </p:sp>
      <p:sp>
        <p:nvSpPr>
          <p:cNvPr id="3" name="Content Placeholder 2"/>
          <p:cNvSpPr>
            <a:spLocks noGrp="1"/>
          </p:cNvSpPr>
          <p:nvPr>
            <p:ph idx="1"/>
          </p:nvPr>
        </p:nvSpPr>
        <p:spPr>
          <a:xfrm>
            <a:off x="381000" y="1447800"/>
            <a:ext cx="8305800" cy="4724400"/>
          </a:xfrm>
        </p:spPr>
        <p:txBody>
          <a:bodyPr/>
          <a:lstStyle/>
          <a:p>
            <a:pPr marL="0" indent="0" algn="just">
              <a:defRPr/>
            </a:pPr>
            <a:r>
              <a:rPr lang="en-US" sz="1600" dirty="0" smtClean="0"/>
              <a:t>The Obama Administration’s 2010 budget proposal (the “Green Book”) included several provisions relating to the individual income tax, gift tax and estate tax rules that should be carefully considered by clients.</a:t>
            </a:r>
          </a:p>
          <a:p>
            <a:pPr algn="just">
              <a:defRPr/>
            </a:pPr>
            <a:r>
              <a:rPr lang="en-US" sz="1600" dirty="0" smtClean="0"/>
              <a:t>Some of the Obama Administration’s proposals included:</a:t>
            </a:r>
          </a:p>
          <a:p>
            <a:pPr marL="284163" lvl="1" algn="just">
              <a:buFont typeface="Arial" pitchFamily="34" charset="0"/>
              <a:buChar char="•"/>
              <a:defRPr/>
            </a:pPr>
            <a:r>
              <a:rPr lang="en-US" sz="1600" dirty="0" smtClean="0"/>
              <a:t>Making permanent the 2009 gift, estate and generation-skipping tax rates and exemptions (i.e., no repeal of estate or GST taxes in 2010)</a:t>
            </a:r>
          </a:p>
          <a:p>
            <a:pPr marL="284163" lvl="1" algn="just">
              <a:buFont typeface="Arial" pitchFamily="34" charset="0"/>
              <a:buChar char="•"/>
              <a:defRPr/>
            </a:pPr>
            <a:r>
              <a:rPr lang="en-US" sz="1600" dirty="0" smtClean="0"/>
              <a:t>Reducing or eliminating valuation discounts for “family-controlled” entities</a:t>
            </a:r>
          </a:p>
          <a:p>
            <a:pPr marL="284163" lvl="1" algn="just">
              <a:buFont typeface="Arial" pitchFamily="34" charset="0"/>
              <a:buChar char="•"/>
              <a:defRPr/>
            </a:pPr>
            <a:r>
              <a:rPr lang="en-US" sz="1600" dirty="0" smtClean="0"/>
              <a:t>Requiring a minimum 10 year term for grantor retained annuity trusts (GRATs)</a:t>
            </a:r>
          </a:p>
          <a:p>
            <a:pPr marL="284163" lvl="1" algn="just">
              <a:buFont typeface="Arial" pitchFamily="34" charset="0"/>
              <a:buChar char="•"/>
              <a:defRPr/>
            </a:pPr>
            <a:r>
              <a:rPr lang="en-US" sz="1600" dirty="0" smtClean="0"/>
              <a:t>Eliminating the ability to create a “zero-ed out” GRAT (i.e., no up-front gift tax to enter structure)</a:t>
            </a:r>
            <a:endParaRPr lang="en-US" sz="1600" dirty="0"/>
          </a:p>
        </p:txBody>
      </p:sp>
      <p:sp>
        <p:nvSpPr>
          <p:cNvPr id="52227" name="Slide Number Placeholder 3"/>
          <p:cNvSpPr>
            <a:spLocks noGrp="1"/>
          </p:cNvSpPr>
          <p:nvPr>
            <p:ph type="sldNum" sz="quarter" idx="10"/>
          </p:nvPr>
        </p:nvSpPr>
        <p:spPr>
          <a:noFill/>
        </p:spPr>
        <p:txBody>
          <a:bodyPr/>
          <a:lstStyle/>
          <a:p>
            <a:fld id="{660148E5-F7A1-4BC5-836A-46D90C62113C}" type="slidenum">
              <a:rPr lang="en-US" smtClean="0"/>
              <a:pPr/>
              <a:t>31</a:t>
            </a:fld>
            <a:endParaRPr lang="en-US" smtClean="0"/>
          </a:p>
        </p:txBody>
      </p:sp>
      <p:sp>
        <p:nvSpPr>
          <p:cNvPr id="52228" name="Text Box 26"/>
          <p:cNvSpPr txBox="1">
            <a:spLocks noChangeArrowheads="1"/>
          </p:cNvSpPr>
          <p:nvPr/>
        </p:nvSpPr>
        <p:spPr bwMode="auto">
          <a:xfrm>
            <a:off x="76200" y="6035675"/>
            <a:ext cx="8991600" cy="365125"/>
          </a:xfrm>
          <a:prstGeom prst="rect">
            <a:avLst/>
          </a:prstGeom>
          <a:noFill/>
          <a:ln w="9525">
            <a:noFill/>
            <a:miter lim="800000"/>
            <a:headEnd/>
            <a:tailEnd/>
          </a:ln>
        </p:spPr>
        <p:txBody>
          <a:bodyPr>
            <a:spAutoFit/>
          </a:bodyPr>
          <a:lstStyle/>
          <a:p>
            <a:r>
              <a:rPr lang="en-US" sz="900" b="1">
                <a:latin typeface="Arial" charset="0"/>
              </a:rPr>
              <a:t>*</a:t>
            </a:r>
            <a:r>
              <a:rPr lang="en-US" sz="900">
                <a:latin typeface="Arial" charset="0"/>
              </a:rPr>
              <a:t>Information and opinions are drawn from current public sources, including the Internal Revenue Code, as amended in 1986, regarding the legislation.  Information contained herein is believed to be reliable, as of the date hereof, but no warranty is given to completeness or accuracy and, while given in good faith, is subject to change without notice.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a:xfrm>
            <a:off x="1371600" y="76200"/>
            <a:ext cx="7239000" cy="990600"/>
          </a:xfrm>
        </p:spPr>
        <p:txBody>
          <a:bodyPr/>
          <a:lstStyle/>
          <a:p>
            <a:r>
              <a:rPr lang="en-US" sz="2200" smtClean="0"/>
              <a:t>Our Understanding of the Proposed Senate Compromise in May, 2010 to the Estate and Gift Tax Planning Landscape</a:t>
            </a:r>
          </a:p>
        </p:txBody>
      </p:sp>
      <p:sp>
        <p:nvSpPr>
          <p:cNvPr id="53250" name="Content Placeholder 2"/>
          <p:cNvSpPr>
            <a:spLocks noGrp="1"/>
          </p:cNvSpPr>
          <p:nvPr>
            <p:ph idx="1"/>
          </p:nvPr>
        </p:nvSpPr>
        <p:spPr>
          <a:xfrm>
            <a:off x="381000" y="1219200"/>
            <a:ext cx="8305800" cy="4114800"/>
          </a:xfrm>
        </p:spPr>
        <p:txBody>
          <a:bodyPr/>
          <a:lstStyle/>
          <a:p>
            <a:pPr marL="0" indent="0" algn="just"/>
            <a:r>
              <a:rPr lang="en-US" sz="1600" smtClean="0"/>
              <a:t>It was reported that a proposed compromise was tentatively reached in the Senate in May, 2010 about future estate, gift and generation skipping taxes.  The compromise purportedly had the support of 60 or more Senators, but it did not have the support of a majority of the Senators belonging to the Democratic party.  It is our understanding that the proposed compromise will not be brought to the Senate floor until it has the support of a majority of the Democrats.</a:t>
            </a:r>
          </a:p>
          <a:p>
            <a:pPr marL="0" indent="0" algn="just"/>
            <a:r>
              <a:rPr lang="en-US" sz="1600" smtClean="0"/>
              <a:t>Our understanding of some of the key elements of the proposed compromise include:</a:t>
            </a:r>
          </a:p>
          <a:p>
            <a:pPr marL="341313" lvl="1" algn="just"/>
            <a:r>
              <a:rPr lang="en-US" sz="1500" smtClean="0"/>
              <a:t>Over a 10 year period, the top marginal estate tax and gift tax rate would be decreased from 45% to 35%</a:t>
            </a:r>
          </a:p>
          <a:p>
            <a:pPr marL="341313" lvl="1" algn="just"/>
            <a:r>
              <a:rPr lang="en-US" sz="1500" smtClean="0"/>
              <a:t>Over a 10 year period, the exemptions would be increased from $3.5 million to $5 million</a:t>
            </a:r>
          </a:p>
          <a:p>
            <a:pPr marL="341313" lvl="1" algn="just"/>
            <a:r>
              <a:rPr lang="en-US" sz="1500" smtClean="0"/>
              <a:t>Allowing a taxpayer to create a trust (after a gift tax is paid with a 10% discount) which would not be taxable in the taxpayer’s estate, even if the taxpayer is a beneficiary of the trust and even if the taxpayer retained the right to change the future beneficiaries of the trust</a:t>
            </a:r>
          </a:p>
          <a:p>
            <a:pPr marL="341313" lvl="1" algn="just"/>
            <a:r>
              <a:rPr lang="en-US" sz="1500" smtClean="0"/>
              <a:t>Requiring a minimum 10 year term for grantor retained annuity trusts (GRATs)</a:t>
            </a:r>
          </a:p>
          <a:p>
            <a:pPr marL="341313" lvl="1" algn="just"/>
            <a:r>
              <a:rPr lang="en-US" sz="1500" smtClean="0"/>
              <a:t>The elimination of the deduction for state inheritance taxes in computing the federal estate tax</a:t>
            </a:r>
          </a:p>
        </p:txBody>
      </p:sp>
      <p:sp>
        <p:nvSpPr>
          <p:cNvPr id="53251" name="Slide Number Placeholder 3"/>
          <p:cNvSpPr>
            <a:spLocks noGrp="1"/>
          </p:cNvSpPr>
          <p:nvPr>
            <p:ph type="sldNum" sz="quarter" idx="10"/>
          </p:nvPr>
        </p:nvSpPr>
        <p:spPr>
          <a:noFill/>
        </p:spPr>
        <p:txBody>
          <a:bodyPr/>
          <a:lstStyle/>
          <a:p>
            <a:fld id="{C984D664-CD32-42CD-B411-7FC35D1ED057}" type="slidenum">
              <a:rPr lang="en-US" smtClean="0"/>
              <a:pPr/>
              <a:t>32</a:t>
            </a:fld>
            <a:endParaRPr lang="en-US" smtClean="0"/>
          </a:p>
        </p:txBody>
      </p:sp>
      <p:sp>
        <p:nvSpPr>
          <p:cNvPr id="53252" name="Text Box 26"/>
          <p:cNvSpPr txBox="1">
            <a:spLocks noChangeArrowheads="1"/>
          </p:cNvSpPr>
          <p:nvPr/>
        </p:nvSpPr>
        <p:spPr bwMode="auto">
          <a:xfrm>
            <a:off x="76200" y="6111875"/>
            <a:ext cx="8991600" cy="365125"/>
          </a:xfrm>
          <a:prstGeom prst="rect">
            <a:avLst/>
          </a:prstGeom>
          <a:noFill/>
          <a:ln w="9525">
            <a:noFill/>
            <a:miter lim="800000"/>
            <a:headEnd/>
            <a:tailEnd/>
          </a:ln>
        </p:spPr>
        <p:txBody>
          <a:bodyPr>
            <a:spAutoFit/>
          </a:bodyPr>
          <a:lstStyle/>
          <a:p>
            <a:r>
              <a:rPr lang="en-US" sz="900" b="1">
                <a:latin typeface="Arial" charset="0"/>
              </a:rPr>
              <a:t>*</a:t>
            </a:r>
            <a:r>
              <a:rPr lang="en-US" sz="900">
                <a:latin typeface="Arial" charset="0"/>
              </a:rPr>
              <a:t>Information and opinions are drawn from current public sources, including the Internal Revenue Code, as amended in 1986, regarding the legislation.  Information contained herein is believed to be reliable, as of the date hereof, but no warranty is given to completeness or accuracy and, while given in good faith, is subject to change without notice.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0"/>
          </p:nvPr>
        </p:nvSpPr>
        <p:spPr/>
        <p:txBody>
          <a:bodyPr/>
          <a:lstStyle/>
          <a:p>
            <a:pPr defTabSz="1019175">
              <a:defRPr/>
            </a:pPr>
            <a:fld id="{5C23C66E-9A92-4C4A-90B0-E7EDAB5ADC90}" type="slidenum">
              <a:rPr lang="en-US">
                <a:latin typeface="+mn-lt"/>
              </a:rPr>
              <a:pPr defTabSz="1019175">
                <a:defRPr/>
              </a:pPr>
              <a:t>33</a:t>
            </a:fld>
            <a:endParaRPr lang="en-US" dirty="0">
              <a:latin typeface="+mn-lt"/>
            </a:endParaRPr>
          </a:p>
        </p:txBody>
      </p:sp>
      <p:sp>
        <p:nvSpPr>
          <p:cNvPr id="19459" name="Rectangle 2"/>
          <p:cNvSpPr>
            <a:spLocks noGrp="1" noChangeArrowheads="1"/>
          </p:cNvSpPr>
          <p:nvPr>
            <p:ph type="body" idx="1"/>
          </p:nvPr>
        </p:nvSpPr>
        <p:spPr>
          <a:xfrm>
            <a:off x="1143000" y="2362200"/>
            <a:ext cx="7467600" cy="1905000"/>
          </a:xfrm>
        </p:spPr>
        <p:txBody>
          <a:bodyPr/>
          <a:lstStyle/>
          <a:p>
            <a:pPr marL="571500" indent="-571500" eaLnBrk="1" hangingPunct="1">
              <a:spcBef>
                <a:spcPts val="0"/>
              </a:spcBef>
              <a:defRPr/>
            </a:pPr>
            <a:r>
              <a:rPr lang="en-US" sz="2800" b="1" dirty="0" smtClean="0"/>
              <a:t>V.	Should You Consider Estate Planning in This Uncertain Environment?</a:t>
            </a:r>
            <a:endParaRPr lang="en-US" sz="2800" dirty="0" smtClean="0"/>
          </a:p>
          <a:p>
            <a:pPr marL="400050" indent="-400050" eaLnBrk="1" hangingPunct="1">
              <a:spcBef>
                <a:spcPts val="0"/>
              </a:spcBef>
              <a:defRPr/>
            </a:pPr>
            <a:endParaRPr lang="en-US" sz="1300" dirty="0" smtClean="0"/>
          </a:p>
        </p:txBody>
      </p:sp>
    </p:spTree>
  </p:cSld>
  <p:clrMapOvr>
    <a:masterClrMapping/>
  </p:clrMapOvr>
  <p:transition>
    <p:pull dir="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3"/>
          <p:cNvSpPr>
            <a:spLocks noGrp="1"/>
          </p:cNvSpPr>
          <p:nvPr>
            <p:ph type="sldNum" sz="quarter" idx="10"/>
          </p:nvPr>
        </p:nvSpPr>
        <p:spPr/>
        <p:txBody>
          <a:bodyPr/>
          <a:lstStyle/>
          <a:p>
            <a:pPr defTabSz="1019175">
              <a:defRPr/>
            </a:pPr>
            <a:fld id="{95454407-E941-453F-9B48-80739CF92583}" type="slidenum">
              <a:rPr lang="en-US">
                <a:latin typeface="+mn-lt"/>
              </a:rPr>
              <a:pPr defTabSz="1019175">
                <a:defRPr/>
              </a:pPr>
              <a:t>34</a:t>
            </a:fld>
            <a:endParaRPr lang="en-US" dirty="0">
              <a:latin typeface="+mn-lt"/>
            </a:endParaRPr>
          </a:p>
        </p:txBody>
      </p:sp>
      <p:sp>
        <p:nvSpPr>
          <p:cNvPr id="56322" name="Rectangle 2"/>
          <p:cNvSpPr>
            <a:spLocks noGrp="1" noChangeArrowheads="1"/>
          </p:cNvSpPr>
          <p:nvPr>
            <p:ph type="title"/>
          </p:nvPr>
        </p:nvSpPr>
        <p:spPr>
          <a:xfrm>
            <a:off x="1600200" y="304800"/>
            <a:ext cx="7010400" cy="685800"/>
          </a:xfrm>
        </p:spPr>
        <p:txBody>
          <a:bodyPr/>
          <a:lstStyle/>
          <a:p>
            <a:pPr eaLnBrk="1" hangingPunct="1"/>
            <a:r>
              <a:rPr lang="en-US" sz="2200" smtClean="0"/>
              <a:t>Why Consider Estate Planning Now?</a:t>
            </a:r>
            <a:br>
              <a:rPr lang="en-US" sz="2200" smtClean="0"/>
            </a:br>
            <a:r>
              <a:rPr lang="en-US" sz="2200" smtClean="0"/>
              <a:t>“The Perfect Opportunity”</a:t>
            </a:r>
          </a:p>
        </p:txBody>
      </p:sp>
      <p:sp>
        <p:nvSpPr>
          <p:cNvPr id="56323" name="Rectangle 3"/>
          <p:cNvSpPr>
            <a:spLocks noGrp="1" noChangeArrowheads="1"/>
          </p:cNvSpPr>
          <p:nvPr>
            <p:ph type="body" idx="1"/>
          </p:nvPr>
        </p:nvSpPr>
        <p:spPr>
          <a:xfrm>
            <a:off x="1295400" y="1447800"/>
            <a:ext cx="6553200" cy="4114800"/>
          </a:xfrm>
        </p:spPr>
        <p:txBody>
          <a:bodyPr/>
          <a:lstStyle/>
          <a:p>
            <a:pPr eaLnBrk="1" hangingPunct="1"/>
            <a:endParaRPr lang="en-US" sz="2400" smtClean="0"/>
          </a:p>
          <a:p>
            <a:pPr eaLnBrk="1" hangingPunct="1">
              <a:buFontTx/>
              <a:buChar char="•"/>
            </a:pPr>
            <a:endParaRPr lang="en-US" sz="1600" smtClean="0"/>
          </a:p>
          <a:p>
            <a:pPr eaLnBrk="1" hangingPunct="1">
              <a:buFontTx/>
              <a:buChar char="•"/>
            </a:pPr>
            <a:endParaRPr lang="en-US" sz="1600" smtClean="0"/>
          </a:p>
          <a:p>
            <a:pPr eaLnBrk="1" hangingPunct="1">
              <a:buFontTx/>
              <a:buChar char="•"/>
            </a:pPr>
            <a:endParaRPr lang="en-US" sz="1600" smtClean="0"/>
          </a:p>
          <a:p>
            <a:pPr eaLnBrk="1" hangingPunct="1">
              <a:buFontTx/>
              <a:buChar char="•"/>
            </a:pPr>
            <a:endParaRPr lang="en-US" sz="2400" smtClean="0"/>
          </a:p>
          <a:p>
            <a:pPr eaLnBrk="1" hangingPunct="1"/>
            <a:endParaRPr lang="en-US" sz="1200" smtClean="0"/>
          </a:p>
          <a:p>
            <a:pPr eaLnBrk="1" hangingPunct="1">
              <a:buFontTx/>
              <a:buChar char="•"/>
            </a:pPr>
            <a:endParaRPr lang="en-US" sz="2400" smtClean="0"/>
          </a:p>
          <a:p>
            <a:pPr eaLnBrk="1" hangingPunct="1">
              <a:buFontTx/>
              <a:buChar char="•"/>
            </a:pPr>
            <a:endParaRPr lang="en-US" sz="2400" smtClean="0"/>
          </a:p>
          <a:p>
            <a:pPr eaLnBrk="1" hangingPunct="1"/>
            <a:endParaRPr lang="en-US" sz="1200" smtClean="0"/>
          </a:p>
          <a:p>
            <a:pPr eaLnBrk="1" hangingPunct="1"/>
            <a:r>
              <a:rPr lang="en-US" sz="1200" smtClean="0"/>
              <a:t>.</a:t>
            </a:r>
          </a:p>
        </p:txBody>
      </p:sp>
      <p:sp>
        <p:nvSpPr>
          <p:cNvPr id="56324" name="Rectangle 7"/>
          <p:cNvSpPr>
            <a:spLocks noChangeArrowheads="1"/>
          </p:cNvSpPr>
          <p:nvPr/>
        </p:nvSpPr>
        <p:spPr bwMode="auto">
          <a:xfrm>
            <a:off x="76200" y="1695450"/>
            <a:ext cx="8991600" cy="409575"/>
          </a:xfrm>
          <a:prstGeom prst="rect">
            <a:avLst/>
          </a:prstGeom>
          <a:solidFill>
            <a:schemeClr val="accent1"/>
          </a:solidFill>
          <a:ln w="12700">
            <a:solidFill>
              <a:schemeClr val="tx1"/>
            </a:solidFill>
            <a:miter lim="800000"/>
            <a:headEnd type="none" w="sm" len="sm"/>
            <a:tailEnd type="none" w="sm" len="sm"/>
          </a:ln>
        </p:spPr>
        <p:txBody>
          <a:bodyPr wrap="none" anchor="ctr"/>
          <a:lstStyle/>
          <a:p>
            <a:r>
              <a:rPr lang="en-US" sz="1800">
                <a:latin typeface="Arial" charset="0"/>
              </a:rPr>
              <a:t>“Perfect Opportunity” because Conditions are Favorable to do Estate Planning Now</a:t>
            </a:r>
          </a:p>
        </p:txBody>
      </p:sp>
      <p:sp>
        <p:nvSpPr>
          <p:cNvPr id="56325" name="Rectangle 12"/>
          <p:cNvSpPr>
            <a:spLocks noChangeArrowheads="1"/>
          </p:cNvSpPr>
          <p:nvPr/>
        </p:nvSpPr>
        <p:spPr bwMode="auto">
          <a:xfrm>
            <a:off x="1581150" y="3514725"/>
            <a:ext cx="6000750" cy="1628775"/>
          </a:xfrm>
          <a:prstGeom prst="rect">
            <a:avLst/>
          </a:prstGeom>
          <a:solidFill>
            <a:schemeClr val="accent1"/>
          </a:solidFill>
          <a:ln w="12700">
            <a:solidFill>
              <a:schemeClr val="tx1"/>
            </a:solidFill>
            <a:miter lim="800000"/>
            <a:headEnd type="none" w="sm" len="sm"/>
            <a:tailEnd type="none" w="sm" len="sm"/>
          </a:ln>
        </p:spPr>
        <p:txBody>
          <a:bodyPr wrap="none" anchor="ctr"/>
          <a:lstStyle/>
          <a:p>
            <a:pPr>
              <a:buFontTx/>
              <a:buChar char="•"/>
            </a:pPr>
            <a:r>
              <a:rPr lang="en-US" sz="1600">
                <a:latin typeface="Arial" charset="0"/>
              </a:rPr>
              <a:t>  </a:t>
            </a:r>
            <a:r>
              <a:rPr lang="en-US" sz="1400">
                <a:latin typeface="Arial" charset="0"/>
              </a:rPr>
              <a:t>Asset valuations are low due to current economic and market conditions.</a:t>
            </a:r>
          </a:p>
          <a:p>
            <a:pPr>
              <a:buFontTx/>
              <a:buChar char="•"/>
            </a:pPr>
            <a:r>
              <a:rPr lang="en-US" sz="1400">
                <a:latin typeface="Arial" charset="0"/>
              </a:rPr>
              <a:t>  Interest/“Hurdle” rates set monthly by the IRS are at near historic lows.</a:t>
            </a:r>
          </a:p>
          <a:p>
            <a:pPr>
              <a:buFontTx/>
              <a:buChar char="•"/>
            </a:pPr>
            <a:r>
              <a:rPr lang="en-US" sz="1400">
                <a:latin typeface="Arial" charset="0"/>
              </a:rPr>
              <a:t>We believe certain estate planning techniques (i.e., short-term </a:t>
            </a:r>
            <a:br>
              <a:rPr lang="en-US" sz="1400">
                <a:latin typeface="Arial" charset="0"/>
              </a:rPr>
            </a:br>
            <a:r>
              <a:rPr lang="en-US" sz="1400">
                <a:latin typeface="Arial" charset="0"/>
              </a:rPr>
              <a:t>    “zeroed-out” GRATs, intra-family discounts) may be legislated away</a:t>
            </a:r>
            <a:br>
              <a:rPr lang="en-US" sz="1400">
                <a:latin typeface="Arial" charset="0"/>
              </a:rPr>
            </a:br>
            <a:r>
              <a:rPr lang="en-US" sz="1400">
                <a:latin typeface="Arial" charset="0"/>
              </a:rPr>
              <a:t>    in the near future.</a:t>
            </a:r>
          </a:p>
        </p:txBody>
      </p:sp>
      <p:cxnSp>
        <p:nvCxnSpPr>
          <p:cNvPr id="56326" name="Straight Arrow Connector 11"/>
          <p:cNvCxnSpPr>
            <a:cxnSpLocks noChangeShapeType="1"/>
          </p:cNvCxnSpPr>
          <p:nvPr/>
        </p:nvCxnSpPr>
        <p:spPr bwMode="auto">
          <a:xfrm rot="16200000" flipH="1">
            <a:off x="1619250" y="2371725"/>
            <a:ext cx="1381125" cy="885825"/>
          </a:xfrm>
          <a:prstGeom prst="straightConnector1">
            <a:avLst/>
          </a:prstGeom>
          <a:noFill/>
          <a:ln w="12700" algn="ctr">
            <a:solidFill>
              <a:schemeClr val="tx1"/>
            </a:solidFill>
            <a:round/>
            <a:headEnd type="none" w="sm" len="sm"/>
            <a:tailEnd type="arrow" w="med" len="med"/>
          </a:ln>
        </p:spPr>
      </p:cxnSp>
      <p:cxnSp>
        <p:nvCxnSpPr>
          <p:cNvPr id="56327" name="Straight Arrow Connector 13"/>
          <p:cNvCxnSpPr>
            <a:cxnSpLocks noChangeShapeType="1"/>
          </p:cNvCxnSpPr>
          <p:nvPr/>
        </p:nvCxnSpPr>
        <p:spPr bwMode="auto">
          <a:xfrm rot="16200000" flipH="1">
            <a:off x="3738563" y="2786062"/>
            <a:ext cx="1409700" cy="47625"/>
          </a:xfrm>
          <a:prstGeom prst="straightConnector1">
            <a:avLst/>
          </a:prstGeom>
          <a:noFill/>
          <a:ln w="12700" algn="ctr">
            <a:solidFill>
              <a:schemeClr val="tx1"/>
            </a:solidFill>
            <a:round/>
            <a:headEnd type="none" w="sm" len="sm"/>
            <a:tailEnd type="arrow" w="med" len="med"/>
          </a:ln>
        </p:spPr>
      </p:cxnSp>
      <p:cxnSp>
        <p:nvCxnSpPr>
          <p:cNvPr id="56328" name="Straight Arrow Connector 15"/>
          <p:cNvCxnSpPr>
            <a:cxnSpLocks noChangeShapeType="1"/>
          </p:cNvCxnSpPr>
          <p:nvPr/>
        </p:nvCxnSpPr>
        <p:spPr bwMode="auto">
          <a:xfrm rot="5400000">
            <a:off x="5900738" y="2538412"/>
            <a:ext cx="1390650" cy="600075"/>
          </a:xfrm>
          <a:prstGeom prst="straightConnector1">
            <a:avLst/>
          </a:prstGeom>
          <a:noFill/>
          <a:ln w="12700" algn="ctr">
            <a:solidFill>
              <a:schemeClr val="tx1"/>
            </a:solidFill>
            <a:round/>
            <a:headEnd type="none" w="sm" len="sm"/>
            <a:tailEnd type="arrow" w="med" len="med"/>
          </a:ln>
        </p:spPr>
      </p:cxn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a:xfrm>
            <a:off x="1371600" y="76200"/>
            <a:ext cx="7239000" cy="762000"/>
          </a:xfrm>
        </p:spPr>
        <p:txBody>
          <a:bodyPr/>
          <a:lstStyle/>
          <a:p>
            <a:r>
              <a:rPr lang="en-US" sz="2200" smtClean="0"/>
              <a:t>Estate Planning Considerations to Consider with the Changing Estate, Gift and Generation-Skipping Tax Environment</a:t>
            </a:r>
          </a:p>
        </p:txBody>
      </p:sp>
      <p:sp>
        <p:nvSpPr>
          <p:cNvPr id="57346" name="Slide Number Placeholder 3"/>
          <p:cNvSpPr>
            <a:spLocks noGrp="1"/>
          </p:cNvSpPr>
          <p:nvPr>
            <p:ph type="sldNum" sz="quarter" idx="10"/>
          </p:nvPr>
        </p:nvSpPr>
        <p:spPr>
          <a:noFill/>
        </p:spPr>
        <p:txBody>
          <a:bodyPr/>
          <a:lstStyle/>
          <a:p>
            <a:fld id="{48E8C393-36F5-4912-80E5-AC80E288A5FA}" type="slidenum">
              <a:rPr lang="en-US" smtClean="0"/>
              <a:pPr/>
              <a:t>35</a:t>
            </a:fld>
            <a:endParaRPr lang="en-US" smtClean="0"/>
          </a:p>
        </p:txBody>
      </p:sp>
      <p:sp>
        <p:nvSpPr>
          <p:cNvPr id="57347" name="Content Placeholder 2"/>
          <p:cNvSpPr>
            <a:spLocks noGrp="1"/>
          </p:cNvSpPr>
          <p:nvPr>
            <p:ph idx="1"/>
          </p:nvPr>
        </p:nvSpPr>
        <p:spPr>
          <a:xfrm>
            <a:off x="228600" y="1219200"/>
            <a:ext cx="8610600" cy="5029200"/>
          </a:xfrm>
        </p:spPr>
        <p:txBody>
          <a:bodyPr/>
          <a:lstStyle/>
          <a:p>
            <a:pPr marL="233363" indent="-233363" algn="just">
              <a:buFontTx/>
              <a:buChar char="•"/>
            </a:pPr>
            <a:r>
              <a:rPr lang="en-US" sz="1200" smtClean="0"/>
              <a:t>GRAT planning and management:</a:t>
            </a:r>
          </a:p>
          <a:p>
            <a:pPr marL="519113" lvl="2" indent="-233363" algn="just">
              <a:buFont typeface="Arial" charset="0"/>
              <a:buChar char="•"/>
            </a:pPr>
            <a:r>
              <a:rPr lang="en-US" sz="1200" smtClean="0"/>
              <a:t>“Shelf” GRATs:  initially funded with cash or municipal bonds;</a:t>
            </a:r>
          </a:p>
          <a:p>
            <a:pPr marL="519113" lvl="2" indent="-233363" algn="just">
              <a:buFont typeface="Arial" charset="0"/>
              <a:buChar char="•"/>
            </a:pPr>
            <a:r>
              <a:rPr lang="en-US" sz="1200" smtClean="0"/>
              <a:t>Locking-in gains on successful GRATs;</a:t>
            </a:r>
          </a:p>
          <a:p>
            <a:pPr marL="519113" lvl="2" indent="-233363" algn="just">
              <a:buFont typeface="Arial" charset="0"/>
              <a:buChar char="•"/>
            </a:pPr>
            <a:r>
              <a:rPr lang="en-US" sz="1200" smtClean="0"/>
              <a:t>Swapping assets on a failed GRAT with a marketable bond and re-GRAT the assets of the old GRAT;</a:t>
            </a:r>
          </a:p>
          <a:p>
            <a:pPr marL="519113" lvl="2" indent="-233363" algn="just">
              <a:buFont typeface="Arial" charset="0"/>
              <a:buChar char="•"/>
            </a:pPr>
            <a:r>
              <a:rPr lang="en-US" sz="1200" smtClean="0"/>
              <a:t>Leveraged GRAT (with the note being owned by the grantor of the GRAT).</a:t>
            </a:r>
          </a:p>
          <a:p>
            <a:pPr marL="233363" indent="-233363" algn="just">
              <a:buFontTx/>
              <a:buChar char="•"/>
            </a:pPr>
            <a:r>
              <a:rPr lang="en-US" sz="1200" smtClean="0"/>
              <a:t>Sales to intentionally defective grantor trusts:</a:t>
            </a:r>
          </a:p>
          <a:p>
            <a:pPr lvl="1" indent="-233363" algn="just"/>
            <a:r>
              <a:rPr lang="en-US" sz="1200" smtClean="0"/>
              <a:t>Sales of family limited partnership units to “lock-up” valuation discounts allowed under current law;</a:t>
            </a:r>
          </a:p>
          <a:p>
            <a:pPr lvl="1" indent="-233363" algn="just"/>
            <a:r>
              <a:rPr lang="en-US" sz="1200" smtClean="0"/>
              <a:t>New sales at low interest rates of assets that have appreciation potential;</a:t>
            </a:r>
          </a:p>
          <a:p>
            <a:pPr lvl="1" indent="-233363" algn="just"/>
            <a:r>
              <a:rPr lang="en-US" sz="1200" smtClean="0"/>
              <a:t>Review of existing structures to ascertain if old note should be refinanced.</a:t>
            </a:r>
          </a:p>
          <a:p>
            <a:pPr marL="233363" indent="-233363" algn="just">
              <a:buFontTx/>
              <a:buChar char="•"/>
            </a:pPr>
            <a:r>
              <a:rPr lang="en-US" sz="1200" smtClean="0"/>
              <a:t>Contingent gifts to take advantage of 35% gift tax rates:</a:t>
            </a:r>
          </a:p>
          <a:p>
            <a:pPr lvl="1" indent="-233363" algn="just"/>
            <a:r>
              <a:rPr lang="en-US" sz="1200" smtClean="0"/>
              <a:t>Gifts to marital deduction trusts in which the marital deduction may not be elected because Congress does not enact a retroactive gift tax rate increase ;</a:t>
            </a:r>
          </a:p>
          <a:p>
            <a:pPr lvl="1" indent="-233363" algn="just"/>
            <a:r>
              <a:rPr lang="en-US" sz="1200" smtClean="0"/>
              <a:t>Low interest intra-family loans that are forgiven if Congress does not enact a retroactive gift tax increase;</a:t>
            </a:r>
          </a:p>
          <a:p>
            <a:pPr lvl="1" indent="-233363" algn="just"/>
            <a:r>
              <a:rPr lang="en-US" sz="1200" smtClean="0"/>
              <a:t>Gifts that rely on state law rescission rights if Congress enacts a retroactive gift tax rate increase.</a:t>
            </a:r>
          </a:p>
          <a:p>
            <a:pPr marL="233363" indent="-233363" algn="just">
              <a:buFontTx/>
              <a:buChar char="•"/>
            </a:pPr>
            <a:r>
              <a:rPr lang="en-US" sz="1200" smtClean="0"/>
              <a:t>Formula gifts and sales to deal with the generation skipping tax uncertainty of the possibility of a retroactive change.</a:t>
            </a:r>
          </a:p>
          <a:p>
            <a:pPr marL="233363" indent="-233363" algn="just">
              <a:buFontTx/>
              <a:buChar char="•"/>
            </a:pPr>
            <a:r>
              <a:rPr lang="en-US" sz="1200" smtClean="0"/>
              <a:t>Low interest intra-family loans or the refinancing of intra-family loans.</a:t>
            </a:r>
          </a:p>
          <a:p>
            <a:pPr marL="233363" indent="-233363" algn="just">
              <a:buFontTx/>
              <a:buChar char="•"/>
            </a:pPr>
            <a:r>
              <a:rPr lang="en-US" sz="1200" smtClean="0"/>
              <a:t>Use of defined value allocation assignments to take advantage of recent case law to mitigate any possible gift tax surprise associated with valuing hard to value assets like private equity, family limited partnership units or Subchapter S stock.</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a:xfrm>
            <a:off x="1295400" y="304800"/>
            <a:ext cx="6553200" cy="685800"/>
          </a:xfrm>
        </p:spPr>
        <p:txBody>
          <a:bodyPr/>
          <a:lstStyle/>
          <a:p>
            <a:r>
              <a:rPr lang="en-US" smtClean="0"/>
              <a:t>Sample Gifting Illustrations</a:t>
            </a:r>
            <a:br>
              <a:rPr lang="en-US" smtClean="0"/>
            </a:br>
            <a:r>
              <a:rPr lang="en-US" smtClean="0"/>
              <a:t>Calendar Year 2010</a:t>
            </a:r>
          </a:p>
        </p:txBody>
      </p:sp>
      <p:sp>
        <p:nvSpPr>
          <p:cNvPr id="58370" name="Slide Number Placeholder 3"/>
          <p:cNvSpPr>
            <a:spLocks noGrp="1"/>
          </p:cNvSpPr>
          <p:nvPr>
            <p:ph type="sldNum" sz="quarter" idx="10"/>
          </p:nvPr>
        </p:nvSpPr>
        <p:spPr>
          <a:noFill/>
        </p:spPr>
        <p:txBody>
          <a:bodyPr/>
          <a:lstStyle/>
          <a:p>
            <a:fld id="{EC8E76BF-7F0C-42FD-BB10-7D4670566E6B}" type="slidenum">
              <a:rPr lang="en-US" smtClean="0"/>
              <a:pPr/>
              <a:t>36</a:t>
            </a:fld>
            <a:endParaRPr lang="en-US" smtClean="0"/>
          </a:p>
        </p:txBody>
      </p:sp>
      <p:graphicFrame>
        <p:nvGraphicFramePr>
          <p:cNvPr id="215" name="Content Placeholder 4"/>
          <p:cNvGraphicFramePr>
            <a:graphicFrameLocks noGrp="1"/>
          </p:cNvGraphicFramePr>
          <p:nvPr>
            <p:ph idx="1"/>
          </p:nvPr>
        </p:nvGraphicFramePr>
        <p:xfrm>
          <a:off x="609600" y="1219200"/>
          <a:ext cx="7924800" cy="5029200"/>
        </p:xfrm>
        <a:graphic>
          <a:graphicData uri="http://schemas.openxmlformats.org/drawingml/2006/table">
            <a:tbl>
              <a:tblPr firstRow="1" bandRow="1">
                <a:tableStyleId>{2D5ABB26-0587-4C30-8999-92F81FD0307C}</a:tableStyleId>
              </a:tblPr>
              <a:tblGrid>
                <a:gridCol w="1761067"/>
                <a:gridCol w="880533"/>
                <a:gridCol w="880533"/>
                <a:gridCol w="880533"/>
                <a:gridCol w="880533"/>
                <a:gridCol w="880533"/>
                <a:gridCol w="880533"/>
                <a:gridCol w="880533"/>
              </a:tblGrid>
              <a:tr h="200660">
                <a:tc gridSpan="8">
                  <a:txBody>
                    <a:bodyPr/>
                    <a:lstStyle/>
                    <a:p>
                      <a:pPr algn="l"/>
                      <a:r>
                        <a:rPr lang="en-US" sz="800" dirty="0" smtClean="0"/>
                        <a:t>Assumptions:</a:t>
                      </a:r>
                      <a:endParaRPr lang="en-US" sz="800"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r>
              <a:tr h="200660">
                <a:tc gridSpan="3">
                  <a:txBody>
                    <a:bodyPr/>
                    <a:lstStyle/>
                    <a:p>
                      <a:r>
                        <a:rPr lang="en-US" sz="800" dirty="0" smtClean="0"/>
                        <a:t>1. Current</a:t>
                      </a:r>
                      <a:r>
                        <a:rPr lang="en-US" sz="800" baseline="0" dirty="0" smtClean="0"/>
                        <a:t> gift tax rate</a:t>
                      </a:r>
                      <a:endParaRPr lang="en-US" sz="800" dirty="0"/>
                    </a:p>
                  </a:txBody>
                  <a:tcPr/>
                </a:tc>
                <a:tc hMerge="1">
                  <a:txBody>
                    <a:bodyPr/>
                    <a:lstStyle/>
                    <a:p>
                      <a:endParaRPr lang="en-US"/>
                    </a:p>
                  </a:txBody>
                  <a:tcPr/>
                </a:tc>
                <a:tc h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tab pos="400050" algn="dec"/>
                        </a:tabLst>
                        <a:defRPr/>
                      </a:pPr>
                      <a:r>
                        <a:rPr lang="en-US" sz="800" kern="1200" dirty="0" smtClean="0">
                          <a:solidFill>
                            <a:schemeClr val="tx1"/>
                          </a:solidFill>
                          <a:latin typeface="+mn-lt"/>
                          <a:ea typeface="+mn-ea"/>
                          <a:cs typeface="+mn-cs"/>
                        </a:rPr>
                        <a:t>	35.00%</a:t>
                      </a:r>
                      <a:endParaRPr lang="en-US" sz="800" kern="1200" dirty="0">
                        <a:solidFill>
                          <a:schemeClr val="tx1"/>
                        </a:solidFill>
                        <a:latin typeface="+mn-lt"/>
                        <a:ea typeface="+mn-ea"/>
                        <a:cs typeface="+mn-cs"/>
                      </a:endParaRPr>
                    </a:p>
                  </a:txBody>
                  <a:tcPr/>
                </a:tc>
                <a:tc>
                  <a:txBody>
                    <a:bodyPr/>
                    <a:lstStyle/>
                    <a:p>
                      <a:pPr algn="l"/>
                      <a:endParaRPr lang="en-US" sz="800" dirty="0"/>
                    </a:p>
                  </a:txBody>
                  <a:tcPr/>
                </a:tc>
                <a:tc>
                  <a:txBody>
                    <a:bodyPr/>
                    <a:lstStyle/>
                    <a:p>
                      <a:pPr algn="r"/>
                      <a:endParaRPr lang="en-US" sz="800" dirty="0"/>
                    </a:p>
                  </a:txBody>
                  <a:tcPr/>
                </a:tc>
                <a:tc>
                  <a:txBody>
                    <a:bodyPr/>
                    <a:lstStyle/>
                    <a:p>
                      <a:endParaRPr lang="en-US" sz="800" dirty="0"/>
                    </a:p>
                  </a:txBody>
                  <a:tcPr/>
                </a:tc>
                <a:tc>
                  <a:txBody>
                    <a:bodyPr/>
                    <a:lstStyle/>
                    <a:p>
                      <a:pPr algn="r"/>
                      <a:endParaRPr lang="en-US" sz="800" dirty="0"/>
                    </a:p>
                  </a:txBody>
                  <a:tcPr/>
                </a:tc>
              </a:tr>
              <a:tr h="200660">
                <a:tc gridSpan="3">
                  <a:txBody>
                    <a:bodyPr/>
                    <a:lstStyle/>
                    <a:p>
                      <a:r>
                        <a:rPr lang="en-US" sz="800" dirty="0" smtClean="0"/>
                        <a:t>2. Donor survives</a:t>
                      </a:r>
                      <a:r>
                        <a:rPr lang="en-US" sz="800" baseline="0" dirty="0" smtClean="0"/>
                        <a:t> for 3 years, thus no tax inclusion at death</a:t>
                      </a:r>
                      <a:endParaRPr lang="en-US" sz="800" dirty="0"/>
                    </a:p>
                  </a:txBody>
                  <a:tcPr/>
                </a:tc>
                <a:tc hMerge="1">
                  <a:txBody>
                    <a:bodyPr/>
                    <a:lstStyle/>
                    <a:p>
                      <a:endParaRPr lang="en-US" dirty="0"/>
                    </a:p>
                  </a:txBody>
                  <a:tcPr/>
                </a:tc>
                <a:tc hMerge="1">
                  <a:txBody>
                    <a:bodyPr/>
                    <a:lstStyle/>
                    <a:p>
                      <a:endParaRPr lang="en-US" dirty="0"/>
                    </a:p>
                  </a:txBody>
                  <a:tcPr/>
                </a:tc>
                <a:tc>
                  <a:txBody>
                    <a:bodyPr/>
                    <a:lstStyle/>
                    <a:p>
                      <a:endParaRPr lang="en-US" sz="800" dirty="0"/>
                    </a:p>
                  </a:txBody>
                  <a:tcPr/>
                </a:tc>
                <a:tc>
                  <a:txBody>
                    <a:bodyPr/>
                    <a:lstStyle/>
                    <a:p>
                      <a:pPr algn="l"/>
                      <a:endParaRPr lang="en-US" sz="800" dirty="0"/>
                    </a:p>
                  </a:txBody>
                  <a:tcPr/>
                </a:tc>
                <a:tc>
                  <a:txBody>
                    <a:bodyPr/>
                    <a:lstStyle/>
                    <a:p>
                      <a:pPr algn="r"/>
                      <a:endParaRPr lang="en-US" sz="800" dirty="0"/>
                    </a:p>
                  </a:txBody>
                  <a:tcPr/>
                </a:tc>
                <a:tc>
                  <a:txBody>
                    <a:bodyPr/>
                    <a:lstStyle/>
                    <a:p>
                      <a:endParaRPr lang="en-US" sz="800" dirty="0"/>
                    </a:p>
                  </a:txBody>
                  <a:tcPr/>
                </a:tc>
                <a:tc>
                  <a:txBody>
                    <a:bodyPr/>
                    <a:lstStyle/>
                    <a:p>
                      <a:pPr algn="r"/>
                      <a:endParaRPr lang="en-US" sz="800" dirty="0"/>
                    </a:p>
                  </a:txBody>
                  <a:tcPr/>
                </a:tc>
              </a:tr>
              <a:tr h="200660">
                <a:tc gridSpan="3">
                  <a:txBody>
                    <a:bodyPr/>
                    <a:lstStyle/>
                    <a:p>
                      <a:r>
                        <a:rPr lang="en-US" sz="800" dirty="0" smtClean="0"/>
                        <a:t>3. No appreciation</a:t>
                      </a:r>
                      <a:r>
                        <a:rPr lang="en-US" sz="800" baseline="0" dirty="0" smtClean="0"/>
                        <a:t> in the assets over the 3 year period</a:t>
                      </a:r>
                      <a:endParaRPr lang="en-US" sz="800" dirty="0"/>
                    </a:p>
                  </a:txBody>
                  <a:tcPr/>
                </a:tc>
                <a:tc hMerge="1">
                  <a:txBody>
                    <a:bodyPr/>
                    <a:lstStyle/>
                    <a:p>
                      <a:endParaRPr lang="en-US"/>
                    </a:p>
                  </a:txBody>
                  <a:tcPr/>
                </a:tc>
                <a:tc hMerge="1">
                  <a:txBody>
                    <a:bodyPr/>
                    <a:lstStyle/>
                    <a:p>
                      <a:endParaRPr lang="en-US"/>
                    </a:p>
                  </a:txBody>
                  <a:tcPr/>
                </a:tc>
                <a:tc>
                  <a:txBody>
                    <a:bodyPr/>
                    <a:lstStyle/>
                    <a:p>
                      <a:endParaRPr lang="en-US" sz="800" dirty="0"/>
                    </a:p>
                  </a:txBody>
                  <a:tcPr/>
                </a:tc>
                <a:tc>
                  <a:txBody>
                    <a:bodyPr/>
                    <a:lstStyle/>
                    <a:p>
                      <a:pPr algn="l"/>
                      <a:endParaRPr lang="en-US" sz="800" dirty="0"/>
                    </a:p>
                  </a:txBody>
                  <a:tcPr/>
                </a:tc>
                <a:tc>
                  <a:txBody>
                    <a:bodyPr/>
                    <a:lstStyle/>
                    <a:p>
                      <a:pPr algn="r"/>
                      <a:endParaRPr lang="en-US" sz="800" dirty="0"/>
                    </a:p>
                  </a:txBody>
                  <a:tcPr/>
                </a:tc>
                <a:tc>
                  <a:txBody>
                    <a:bodyPr/>
                    <a:lstStyle/>
                    <a:p>
                      <a:endParaRPr lang="en-US" sz="800" dirty="0"/>
                    </a:p>
                  </a:txBody>
                  <a:tcPr/>
                </a:tc>
                <a:tc>
                  <a:txBody>
                    <a:bodyPr/>
                    <a:lstStyle/>
                    <a:p>
                      <a:pPr algn="r"/>
                      <a:endParaRPr lang="en-US" sz="800" dirty="0"/>
                    </a:p>
                  </a:txBody>
                  <a:tcPr/>
                </a:tc>
              </a:tr>
              <a:tr h="200660">
                <a:tc gridSpan="3">
                  <a:txBody>
                    <a:bodyPr/>
                    <a:lstStyle/>
                    <a:p>
                      <a:r>
                        <a:rPr lang="en-US" sz="800" b="1" dirty="0" smtClean="0"/>
                        <a:t>Scenario 1: Taxable Gift</a:t>
                      </a:r>
                      <a:endParaRPr lang="en-US" sz="800" b="1" dirty="0"/>
                    </a:p>
                  </a:txBody>
                  <a:tcPr/>
                </a:tc>
                <a:tc hMerge="1">
                  <a:txBody>
                    <a:bodyPr/>
                    <a:lstStyle/>
                    <a:p>
                      <a:endParaRPr lang="en-US"/>
                    </a:p>
                  </a:txBody>
                  <a:tcPr/>
                </a:tc>
                <a:tc hMerge="1">
                  <a:txBody>
                    <a:bodyPr/>
                    <a:lstStyle/>
                    <a:p>
                      <a:endParaRPr lang="en-US"/>
                    </a:p>
                  </a:txBody>
                  <a:tcPr/>
                </a:tc>
                <a:tc>
                  <a:txBody>
                    <a:bodyPr/>
                    <a:lstStyle/>
                    <a:p>
                      <a:endParaRPr lang="en-US" sz="800" dirty="0"/>
                    </a:p>
                  </a:txBody>
                  <a:tcPr/>
                </a:tc>
                <a:tc>
                  <a:txBody>
                    <a:bodyPr/>
                    <a:lstStyle/>
                    <a:p>
                      <a:pPr algn="l"/>
                      <a:endParaRPr lang="en-US" sz="800" dirty="0"/>
                    </a:p>
                  </a:txBody>
                  <a:tcPr/>
                </a:tc>
                <a:tc>
                  <a:txBody>
                    <a:bodyPr/>
                    <a:lstStyle/>
                    <a:p>
                      <a:pPr algn="r"/>
                      <a:endParaRPr lang="en-US" sz="800" dirty="0"/>
                    </a:p>
                  </a:txBody>
                  <a:tcPr/>
                </a:tc>
                <a:tc>
                  <a:txBody>
                    <a:bodyPr/>
                    <a:lstStyle/>
                    <a:p>
                      <a:endParaRPr lang="en-US" sz="800" dirty="0"/>
                    </a:p>
                  </a:txBody>
                  <a:tcPr/>
                </a:tc>
                <a:tc>
                  <a:txBody>
                    <a:bodyPr/>
                    <a:lstStyle/>
                    <a:p>
                      <a:pPr algn="r"/>
                      <a:endParaRPr lang="en-US" sz="800" dirty="0"/>
                    </a:p>
                  </a:txBody>
                  <a:tcPr/>
                </a:tc>
              </a:tr>
              <a:tr h="200660">
                <a:tc>
                  <a:txBody>
                    <a:bodyPr/>
                    <a:lstStyle/>
                    <a:p>
                      <a:r>
                        <a:rPr lang="en-US" sz="800" dirty="0" smtClean="0"/>
                        <a:t>Taxable Gift*</a:t>
                      </a:r>
                      <a:endParaRPr lang="en-US" sz="800" dirty="0"/>
                    </a:p>
                  </a:txBody>
                  <a:tcPr/>
                </a:tc>
                <a:tc>
                  <a:txBody>
                    <a:bodyPr/>
                    <a:lstStyle/>
                    <a:p>
                      <a:endParaRPr lang="en-US" sz="800" dirty="0"/>
                    </a:p>
                  </a:txBody>
                  <a:tcPr/>
                </a:tc>
                <a:tc>
                  <a:txBody>
                    <a:bodyPr/>
                    <a:lstStyle/>
                    <a:p>
                      <a:r>
                        <a:rPr lang="en-US" sz="800" dirty="0" smtClean="0"/>
                        <a:t>$</a:t>
                      </a:r>
                      <a:endParaRPr lang="en-US" sz="800" dirty="0"/>
                    </a:p>
                  </a:txBody>
                  <a:tcPr/>
                </a:tc>
                <a:tc>
                  <a:txBody>
                    <a:bodyPr/>
                    <a:lstStyle/>
                    <a:p>
                      <a:pPr algn="r"/>
                      <a:r>
                        <a:rPr lang="en-US" sz="800" dirty="0" smtClean="0"/>
                        <a:t>1,000,000</a:t>
                      </a:r>
                      <a:endParaRPr lang="en-US" sz="800" dirty="0"/>
                    </a:p>
                  </a:txBody>
                  <a:tcPr/>
                </a:tc>
                <a:tc>
                  <a:txBody>
                    <a:bodyPr/>
                    <a:lstStyle/>
                    <a:p>
                      <a:pPr algn="l"/>
                      <a:endParaRPr lang="en-US" sz="800" dirty="0"/>
                    </a:p>
                  </a:txBody>
                  <a:tcPr/>
                </a:tc>
                <a:tc>
                  <a:txBody>
                    <a:bodyPr/>
                    <a:lstStyle/>
                    <a:p>
                      <a:pPr algn="r"/>
                      <a:endParaRPr lang="en-US" sz="800" dirty="0"/>
                    </a:p>
                  </a:txBody>
                  <a:tcPr/>
                </a:tc>
                <a:tc>
                  <a:txBody>
                    <a:bodyPr/>
                    <a:lstStyle/>
                    <a:p>
                      <a:endParaRPr lang="en-US" sz="800" dirty="0"/>
                    </a:p>
                  </a:txBody>
                  <a:tcPr/>
                </a:tc>
                <a:tc>
                  <a:txBody>
                    <a:bodyPr/>
                    <a:lstStyle/>
                    <a:p>
                      <a:pPr algn="r"/>
                      <a:endParaRPr lang="en-US" sz="800" dirty="0"/>
                    </a:p>
                  </a:txBody>
                  <a:tcPr/>
                </a:tc>
              </a:tr>
              <a:tr h="200660">
                <a:tc>
                  <a:txBody>
                    <a:bodyPr/>
                    <a:lstStyle/>
                    <a:p>
                      <a:r>
                        <a:rPr lang="en-US" sz="800" dirty="0" smtClean="0"/>
                        <a:t>Gift tax paid</a:t>
                      </a:r>
                      <a:endParaRPr lang="en-US" sz="800" dirty="0"/>
                    </a:p>
                  </a:txBody>
                  <a:tcPr/>
                </a:tc>
                <a:tc>
                  <a:txBody>
                    <a:bodyPr/>
                    <a:lstStyle/>
                    <a:p>
                      <a:endParaRPr lang="en-US" sz="800" dirty="0"/>
                    </a:p>
                  </a:txBody>
                  <a:tcPr/>
                </a:tc>
                <a:tc>
                  <a:txBody>
                    <a:bodyPr/>
                    <a:lstStyle/>
                    <a:p>
                      <a:r>
                        <a:rPr lang="en-US" sz="800" dirty="0" smtClean="0"/>
                        <a:t>$</a:t>
                      </a:r>
                      <a:endParaRPr lang="en-US" sz="800" dirty="0"/>
                    </a:p>
                  </a:txBody>
                  <a:tcPr>
                    <a:lnB w="12700" cap="flat" cmpd="sng" algn="ctr">
                      <a:solidFill>
                        <a:schemeClr val="tx1"/>
                      </a:solidFill>
                      <a:prstDash val="solid"/>
                      <a:round/>
                      <a:headEnd type="none" w="med" len="med"/>
                      <a:tailEnd type="none" w="med" len="med"/>
                    </a:lnB>
                  </a:tcPr>
                </a:tc>
                <a:tc>
                  <a:txBody>
                    <a:bodyPr/>
                    <a:lstStyle/>
                    <a:p>
                      <a:pPr algn="r"/>
                      <a:r>
                        <a:rPr lang="en-US" sz="800" dirty="0" smtClean="0"/>
                        <a:t>350,000</a:t>
                      </a:r>
                      <a:endParaRPr lang="en-US" sz="800" dirty="0"/>
                    </a:p>
                  </a:txBody>
                  <a:tcPr>
                    <a:lnB w="12700" cap="flat" cmpd="sng" algn="ctr">
                      <a:solidFill>
                        <a:schemeClr val="tx1"/>
                      </a:solidFill>
                      <a:prstDash val="solid"/>
                      <a:round/>
                      <a:headEnd type="none" w="med" len="med"/>
                      <a:tailEnd type="none" w="med" len="med"/>
                    </a:lnB>
                  </a:tcPr>
                </a:tc>
                <a:tc>
                  <a:txBody>
                    <a:bodyPr/>
                    <a:lstStyle/>
                    <a:p>
                      <a:pPr algn="l"/>
                      <a:endParaRPr lang="en-US" sz="800" dirty="0"/>
                    </a:p>
                  </a:txBody>
                  <a:tcPr/>
                </a:tc>
                <a:tc>
                  <a:txBody>
                    <a:bodyPr/>
                    <a:lstStyle/>
                    <a:p>
                      <a:pPr algn="r"/>
                      <a:endParaRPr lang="en-US" sz="800" dirty="0"/>
                    </a:p>
                  </a:txBody>
                  <a:tcPr/>
                </a:tc>
                <a:tc>
                  <a:txBody>
                    <a:bodyPr/>
                    <a:lstStyle/>
                    <a:p>
                      <a:endParaRPr lang="en-US" sz="800" dirty="0"/>
                    </a:p>
                  </a:txBody>
                  <a:tcPr/>
                </a:tc>
                <a:tc>
                  <a:txBody>
                    <a:bodyPr/>
                    <a:lstStyle/>
                    <a:p>
                      <a:pPr algn="r"/>
                      <a:endParaRPr lang="en-US" sz="800" dirty="0"/>
                    </a:p>
                  </a:txBody>
                  <a:tcPr/>
                </a:tc>
              </a:tr>
              <a:tr h="200660">
                <a:tc gridSpan="2">
                  <a:txBody>
                    <a:bodyPr/>
                    <a:lstStyle/>
                    <a:p>
                      <a:r>
                        <a:rPr lang="en-US" sz="800" dirty="0" smtClean="0"/>
                        <a:t>Amount transferred out of estate</a:t>
                      </a:r>
                      <a:endParaRPr lang="en-US" sz="800" dirty="0"/>
                    </a:p>
                  </a:txBody>
                  <a:tcPr/>
                </a:tc>
                <a:tc hMerge="1">
                  <a:txBody>
                    <a:bodyPr/>
                    <a:lstStyle/>
                    <a:p>
                      <a:endParaRPr lang="en-US" sz="1200" dirty="0"/>
                    </a:p>
                  </a:txBody>
                  <a:tcPr/>
                </a:tc>
                <a:tc>
                  <a:txBody>
                    <a:bodyPr/>
                    <a:lstStyle/>
                    <a:p>
                      <a:r>
                        <a:rPr lang="en-US" sz="800" dirty="0" smtClean="0"/>
                        <a:t>$</a:t>
                      </a:r>
                      <a:endParaRPr lang="en-US" sz="800" dirty="0"/>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800" dirty="0" smtClean="0"/>
                        <a:t>1,350,000</a:t>
                      </a:r>
                      <a:endParaRPr lang="en-US" sz="800" dirty="0"/>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l"/>
                      <a:endParaRPr lang="en-US" sz="800" dirty="0"/>
                    </a:p>
                  </a:txBody>
                  <a:tcPr/>
                </a:tc>
                <a:tc>
                  <a:txBody>
                    <a:bodyPr/>
                    <a:lstStyle/>
                    <a:p>
                      <a:pPr algn="r"/>
                      <a:endParaRPr lang="en-US" sz="800" dirty="0"/>
                    </a:p>
                  </a:txBody>
                  <a:tcPr/>
                </a:tc>
                <a:tc>
                  <a:txBody>
                    <a:bodyPr/>
                    <a:lstStyle/>
                    <a:p>
                      <a:endParaRPr lang="en-US" sz="800" dirty="0"/>
                    </a:p>
                  </a:txBody>
                  <a:tcPr/>
                </a:tc>
                <a:tc>
                  <a:txBody>
                    <a:bodyPr/>
                    <a:lstStyle/>
                    <a:p>
                      <a:pPr algn="r"/>
                      <a:endParaRPr lang="en-US" sz="800" dirty="0"/>
                    </a:p>
                  </a:txBody>
                  <a:tcPr/>
                </a:tc>
              </a:tr>
              <a:tr h="200660">
                <a:tc gridSpan="3">
                  <a:txBody>
                    <a:bodyPr/>
                    <a:lstStyle/>
                    <a:p>
                      <a:r>
                        <a:rPr lang="en-US" sz="800" b="1" dirty="0" smtClean="0"/>
                        <a:t>Scenario 2: No Taxable Gift/Assets Retained /No</a:t>
                      </a:r>
                      <a:r>
                        <a:rPr lang="en-US" sz="800" b="1" baseline="0" dirty="0" smtClean="0"/>
                        <a:t> GST Tax at Death</a:t>
                      </a:r>
                      <a:endParaRPr lang="en-US" sz="800" b="1" dirty="0"/>
                    </a:p>
                  </a:txBody>
                  <a:tcPr>
                    <a:lnB>
                      <a:noFill/>
                    </a:lnB>
                  </a:tcPr>
                </a:tc>
                <a:tc hMerge="1">
                  <a:txBody>
                    <a:bodyPr/>
                    <a:lstStyle/>
                    <a:p>
                      <a:endParaRPr lang="en-US" sz="800" dirty="0"/>
                    </a:p>
                  </a:txBody>
                  <a:tcPr>
                    <a:lnT>
                      <a:noFill/>
                    </a:lnT>
                    <a:lnB>
                      <a:noFill/>
                    </a:lnB>
                  </a:tcPr>
                </a:tc>
                <a:tc hMerge="1">
                  <a:txBody>
                    <a:bodyPr/>
                    <a:lstStyle/>
                    <a:p>
                      <a:endParaRPr lang="en-US" sz="800" dirty="0"/>
                    </a:p>
                  </a:txBody>
                  <a:tcPr>
                    <a:lnT>
                      <a:noFill/>
                    </a:lnT>
                    <a:lnB>
                      <a:noFill/>
                    </a:lnB>
                  </a:tcPr>
                </a:tc>
                <a:tc>
                  <a:txBody>
                    <a:bodyPr/>
                    <a:lstStyle/>
                    <a:p>
                      <a:pPr algn="r"/>
                      <a:endParaRPr lang="en-US" sz="800" dirty="0"/>
                    </a:p>
                  </a:txBody>
                  <a:tcPr>
                    <a:lnT w="12700" cap="flat" cmpd="sng" algn="ctr">
                      <a:noFill/>
                      <a:prstDash val="solid"/>
                      <a:round/>
                      <a:headEnd type="none" w="med" len="med"/>
                      <a:tailEnd type="none" w="med" len="med"/>
                    </a:lnT>
                    <a:lnB>
                      <a:noFill/>
                    </a:lnB>
                  </a:tcPr>
                </a:tc>
                <a:tc>
                  <a:txBody>
                    <a:bodyPr/>
                    <a:lstStyle/>
                    <a:p>
                      <a:pPr algn="l"/>
                      <a:endParaRPr lang="en-US" sz="800" dirty="0"/>
                    </a:p>
                  </a:txBody>
                  <a:tcPr/>
                </a:tc>
                <a:tc>
                  <a:txBody>
                    <a:bodyPr/>
                    <a:lstStyle/>
                    <a:p>
                      <a:pPr algn="r"/>
                      <a:endParaRPr lang="en-US" sz="800" dirty="0"/>
                    </a:p>
                  </a:txBody>
                  <a:tcPr/>
                </a:tc>
                <a:tc>
                  <a:txBody>
                    <a:bodyPr/>
                    <a:lstStyle/>
                    <a:p>
                      <a:endParaRPr lang="en-US" sz="800" dirty="0"/>
                    </a:p>
                  </a:txBody>
                  <a:tcPr/>
                </a:tc>
                <a:tc>
                  <a:txBody>
                    <a:bodyPr/>
                    <a:lstStyle/>
                    <a:p>
                      <a:pPr algn="r"/>
                      <a:endParaRPr lang="en-US" sz="800" dirty="0"/>
                    </a:p>
                  </a:txBody>
                  <a:tcPr/>
                </a:tc>
              </a:tr>
              <a:tr h="200660">
                <a:tc>
                  <a:txBody>
                    <a:bodyPr/>
                    <a:lstStyle/>
                    <a:p>
                      <a:r>
                        <a:rPr lang="en-US" sz="800" dirty="0" smtClean="0"/>
                        <a:t>Retained assets</a:t>
                      </a:r>
                      <a:endParaRPr lang="en-US" sz="800" dirty="0"/>
                    </a:p>
                  </a:txBody>
                  <a:tcPr>
                    <a:lnT>
                      <a:noFill/>
                    </a:lnT>
                    <a:lnB>
                      <a:noFill/>
                    </a:lnB>
                  </a:tcPr>
                </a:tc>
                <a:tc>
                  <a:txBody>
                    <a:bodyPr/>
                    <a:lstStyle/>
                    <a:p>
                      <a:endParaRPr lang="en-US" sz="800" dirty="0"/>
                    </a:p>
                  </a:txBody>
                  <a:tcPr>
                    <a:lnT>
                      <a:noFill/>
                    </a:lnT>
                    <a:lnB>
                      <a:noFill/>
                    </a:lnB>
                  </a:tcPr>
                </a:tc>
                <a:tc>
                  <a:txBody>
                    <a:bodyPr/>
                    <a:lstStyle/>
                    <a:p>
                      <a:r>
                        <a:rPr lang="en-US" sz="800" dirty="0" smtClean="0"/>
                        <a:t>$</a:t>
                      </a:r>
                      <a:endParaRPr lang="en-US" sz="800" dirty="0"/>
                    </a:p>
                  </a:txBody>
                  <a:tcPr>
                    <a:lnT>
                      <a:noFill/>
                    </a:lnT>
                    <a:lnB>
                      <a:noFill/>
                    </a:lnB>
                  </a:tcPr>
                </a:tc>
                <a:tc>
                  <a:txBody>
                    <a:bodyPr/>
                    <a:lstStyle/>
                    <a:p>
                      <a:pPr algn="r"/>
                      <a:r>
                        <a:rPr lang="en-US" sz="800" dirty="0" smtClean="0"/>
                        <a:t>1,350,000</a:t>
                      </a:r>
                      <a:endParaRPr lang="en-US" sz="800" dirty="0"/>
                    </a:p>
                  </a:txBody>
                  <a:tcPr>
                    <a:lnT w="12700" cap="flat" cmpd="sng" algn="ctr">
                      <a:noFill/>
                      <a:prstDash val="solid"/>
                      <a:round/>
                      <a:headEnd type="none" w="med" len="med"/>
                      <a:tailEnd type="none" w="med" len="med"/>
                    </a:lnT>
                    <a:lnB>
                      <a:noFill/>
                    </a:lnB>
                  </a:tcPr>
                </a:tc>
                <a:tc>
                  <a:txBody>
                    <a:bodyPr/>
                    <a:lstStyle/>
                    <a:p>
                      <a:pPr algn="l"/>
                      <a:endParaRPr lang="en-US" sz="800" dirty="0"/>
                    </a:p>
                  </a:txBody>
                  <a:tcPr/>
                </a:tc>
                <a:tc>
                  <a:txBody>
                    <a:bodyPr/>
                    <a:lstStyle/>
                    <a:p>
                      <a:pPr algn="r"/>
                      <a:endParaRPr lang="en-US" sz="800" dirty="0"/>
                    </a:p>
                  </a:txBody>
                  <a:tcPr/>
                </a:tc>
                <a:tc>
                  <a:txBody>
                    <a:bodyPr/>
                    <a:lstStyle/>
                    <a:p>
                      <a:endParaRPr lang="en-US" sz="800" dirty="0"/>
                    </a:p>
                  </a:txBody>
                  <a:tcPr/>
                </a:tc>
                <a:tc>
                  <a:txBody>
                    <a:bodyPr/>
                    <a:lstStyle/>
                    <a:p>
                      <a:pPr algn="r"/>
                      <a:endParaRPr lang="en-US" sz="800" dirty="0"/>
                    </a:p>
                  </a:txBody>
                  <a:tcPr/>
                </a:tc>
              </a:tr>
              <a:tr h="200660">
                <a:tc>
                  <a:txBody>
                    <a:bodyPr/>
                    <a:lstStyle/>
                    <a:p>
                      <a:r>
                        <a:rPr lang="en-US" sz="800" dirty="0" smtClean="0"/>
                        <a:t>Future</a:t>
                      </a:r>
                      <a:r>
                        <a:rPr lang="en-US" sz="800" baseline="0" dirty="0" smtClean="0"/>
                        <a:t> estate tax rate</a:t>
                      </a:r>
                      <a:endParaRPr lang="en-US" sz="800" dirty="0"/>
                    </a:p>
                  </a:txBody>
                  <a:tcPr>
                    <a:lnT>
                      <a:noFill/>
                    </a:lnT>
                    <a:lnB>
                      <a:noFill/>
                    </a:lnB>
                  </a:tcPr>
                </a:tc>
                <a:tc>
                  <a:txBody>
                    <a:bodyPr/>
                    <a:lstStyle/>
                    <a:p>
                      <a:endParaRPr lang="en-US" sz="800" dirty="0"/>
                    </a:p>
                  </a:txBody>
                  <a:tcPr>
                    <a:lnT>
                      <a:noFill/>
                    </a:lnT>
                    <a:lnB>
                      <a:noFill/>
                    </a:lnB>
                  </a:tcPr>
                </a:tc>
                <a:tc>
                  <a:txBody>
                    <a:bodyPr/>
                    <a:lstStyle/>
                    <a:p>
                      <a:endParaRPr lang="en-US" sz="800" dirty="0"/>
                    </a:p>
                  </a:txBody>
                  <a:tcPr>
                    <a:lnT>
                      <a:noFill/>
                    </a:lnT>
                    <a:lnB>
                      <a:noFill/>
                    </a:lnB>
                  </a:tcPr>
                </a:tc>
                <a:tc>
                  <a:txBody>
                    <a:bodyPr/>
                    <a:lstStyle/>
                    <a:p>
                      <a:pPr algn="r"/>
                      <a:r>
                        <a:rPr lang="en-US" sz="800" dirty="0" smtClean="0"/>
                        <a:t>35.00%</a:t>
                      </a:r>
                      <a:endParaRPr lang="en-US" sz="800" dirty="0"/>
                    </a:p>
                  </a:txBody>
                  <a:tcPr>
                    <a:lnT w="12700" cap="flat" cmpd="sng" algn="ctr">
                      <a:noFill/>
                      <a:prstDash val="solid"/>
                      <a:round/>
                      <a:headEnd type="none" w="med" len="med"/>
                      <a:tailEnd type="none" w="med" len="med"/>
                    </a:lnT>
                    <a:lnB>
                      <a:noFill/>
                    </a:lnB>
                  </a:tcPr>
                </a:tc>
                <a:tc>
                  <a:txBody>
                    <a:bodyPr/>
                    <a:lstStyle/>
                    <a:p>
                      <a:pPr algn="l"/>
                      <a:endParaRPr lang="en-US" sz="800" dirty="0"/>
                    </a:p>
                  </a:txBody>
                  <a:tcPr/>
                </a:tc>
                <a:tc>
                  <a:txBody>
                    <a:bodyPr/>
                    <a:lstStyle/>
                    <a:p>
                      <a:pPr algn="r"/>
                      <a:r>
                        <a:rPr lang="en-US" sz="800" dirty="0" smtClean="0"/>
                        <a:t>45.00%</a:t>
                      </a:r>
                      <a:endParaRPr lang="en-US" sz="800" dirty="0"/>
                    </a:p>
                  </a:txBody>
                  <a:tcPr/>
                </a:tc>
                <a:tc>
                  <a:txBody>
                    <a:bodyPr/>
                    <a:lstStyle/>
                    <a:p>
                      <a:endParaRPr lang="en-US" sz="800" dirty="0"/>
                    </a:p>
                  </a:txBody>
                  <a:tcPr/>
                </a:tc>
                <a:tc>
                  <a:txBody>
                    <a:bodyPr/>
                    <a:lstStyle/>
                    <a:p>
                      <a:pPr algn="r"/>
                      <a:r>
                        <a:rPr lang="en-US" sz="800" dirty="0" smtClean="0"/>
                        <a:t>55.00%</a:t>
                      </a:r>
                      <a:endParaRPr lang="en-US" sz="800" dirty="0"/>
                    </a:p>
                  </a:txBody>
                  <a:tcPr/>
                </a:tc>
              </a:tr>
              <a:tr h="200660">
                <a:tc>
                  <a:txBody>
                    <a:bodyPr/>
                    <a:lstStyle/>
                    <a:p>
                      <a:r>
                        <a:rPr lang="en-US" sz="800" dirty="0" smtClean="0"/>
                        <a:t>Future</a:t>
                      </a:r>
                      <a:r>
                        <a:rPr lang="en-US" sz="800" baseline="0" dirty="0" smtClean="0"/>
                        <a:t> estate taxes</a:t>
                      </a:r>
                      <a:endParaRPr lang="en-US" sz="800" dirty="0"/>
                    </a:p>
                  </a:txBody>
                  <a:tcPr>
                    <a:lnT>
                      <a:noFill/>
                    </a:lnT>
                    <a:lnB>
                      <a:noFill/>
                    </a:lnB>
                  </a:tcPr>
                </a:tc>
                <a:tc>
                  <a:txBody>
                    <a:bodyPr/>
                    <a:lstStyle/>
                    <a:p>
                      <a:endParaRPr lang="en-US" sz="800" dirty="0"/>
                    </a:p>
                  </a:txBody>
                  <a:tcPr>
                    <a:lnT>
                      <a:noFill/>
                    </a:lnT>
                    <a:lnB>
                      <a:noFill/>
                    </a:lnB>
                  </a:tcPr>
                </a:tc>
                <a:tc>
                  <a:txBody>
                    <a:bodyPr/>
                    <a:lstStyle/>
                    <a:p>
                      <a:r>
                        <a:rPr lang="en-US" sz="800" dirty="0" smtClean="0"/>
                        <a:t>$</a:t>
                      </a:r>
                      <a:endParaRPr lang="en-US" sz="800" dirty="0"/>
                    </a:p>
                  </a:txBody>
                  <a:tcPr>
                    <a:lnT>
                      <a:noFill/>
                    </a:lnT>
                    <a:lnB>
                      <a:noFill/>
                    </a:lnB>
                  </a:tcPr>
                </a:tc>
                <a:tc>
                  <a:txBody>
                    <a:bodyPr/>
                    <a:lstStyle/>
                    <a:p>
                      <a:pPr algn="r"/>
                      <a:r>
                        <a:rPr lang="en-US" sz="800" dirty="0" smtClean="0"/>
                        <a:t>472,500</a:t>
                      </a:r>
                      <a:endParaRPr lang="en-US" sz="800" dirty="0"/>
                    </a:p>
                  </a:txBody>
                  <a:tcPr>
                    <a:lnT w="12700" cap="flat" cmpd="sng" algn="ctr">
                      <a:noFill/>
                      <a:prstDash val="solid"/>
                      <a:round/>
                      <a:headEnd type="none" w="med" len="med"/>
                      <a:tailEnd type="none" w="med" len="med"/>
                    </a:lnT>
                    <a:lnB>
                      <a:noFill/>
                    </a:lnB>
                  </a:tcPr>
                </a:tc>
                <a:tc>
                  <a:txBody>
                    <a:bodyPr/>
                    <a:lstStyle/>
                    <a:p>
                      <a:pPr algn="l"/>
                      <a:r>
                        <a:rPr lang="en-US" sz="800" dirty="0" smtClean="0"/>
                        <a:t>$</a:t>
                      </a:r>
                      <a:endParaRPr lang="en-US" sz="800" dirty="0"/>
                    </a:p>
                  </a:txBody>
                  <a:tcPr/>
                </a:tc>
                <a:tc>
                  <a:txBody>
                    <a:bodyPr/>
                    <a:lstStyle/>
                    <a:p>
                      <a:pPr algn="r"/>
                      <a:r>
                        <a:rPr lang="en-US" sz="800" dirty="0" smtClean="0"/>
                        <a:t>607,500</a:t>
                      </a:r>
                      <a:endParaRPr lang="en-US" sz="800" dirty="0"/>
                    </a:p>
                  </a:txBody>
                  <a:tcPr/>
                </a:tc>
                <a:tc>
                  <a:txBody>
                    <a:bodyPr/>
                    <a:lstStyle/>
                    <a:p>
                      <a:r>
                        <a:rPr lang="en-US" sz="800" dirty="0" smtClean="0"/>
                        <a:t>$</a:t>
                      </a:r>
                      <a:endParaRPr lang="en-US" sz="800" dirty="0"/>
                    </a:p>
                  </a:txBody>
                  <a:tcPr/>
                </a:tc>
                <a:tc>
                  <a:txBody>
                    <a:bodyPr/>
                    <a:lstStyle/>
                    <a:p>
                      <a:pPr algn="r"/>
                      <a:r>
                        <a:rPr lang="en-US" sz="800" dirty="0" smtClean="0"/>
                        <a:t>742,500</a:t>
                      </a:r>
                      <a:endParaRPr lang="en-US" sz="800" dirty="0"/>
                    </a:p>
                  </a:txBody>
                  <a:tcPr/>
                </a:tc>
              </a:tr>
              <a:tr h="2006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dirty="0" smtClean="0"/>
                        <a:t>Future inheritance after taxes</a:t>
                      </a:r>
                      <a:endParaRPr lang="en-US" sz="800" dirty="0"/>
                    </a:p>
                  </a:txBody>
                  <a:tcPr>
                    <a:lnT>
                      <a:noFill/>
                    </a:lnT>
                    <a:lnB>
                      <a:noFill/>
                    </a:lnB>
                  </a:tcPr>
                </a:tc>
                <a:tc>
                  <a:txBody>
                    <a:bodyPr/>
                    <a:lstStyle/>
                    <a:p>
                      <a:endParaRPr lang="en-US" sz="800" dirty="0"/>
                    </a:p>
                  </a:txBody>
                  <a:tcPr>
                    <a:lnT>
                      <a:noFill/>
                    </a:lnT>
                    <a:lnB>
                      <a:noFill/>
                    </a:lnB>
                  </a:tcPr>
                </a:tc>
                <a:tc>
                  <a:txBody>
                    <a:bodyPr/>
                    <a:lstStyle/>
                    <a:p>
                      <a:r>
                        <a:rPr lang="en-US" sz="800" dirty="0" smtClean="0"/>
                        <a:t>$</a:t>
                      </a:r>
                      <a:endParaRPr lang="en-US" sz="800" dirty="0"/>
                    </a:p>
                  </a:txBody>
                  <a:tcPr>
                    <a:lnT>
                      <a:noFill/>
                    </a:lnT>
                    <a:lnB>
                      <a:noFill/>
                    </a:lnB>
                  </a:tcPr>
                </a:tc>
                <a:tc>
                  <a:txBody>
                    <a:bodyPr/>
                    <a:lstStyle/>
                    <a:p>
                      <a:pPr algn="r"/>
                      <a:r>
                        <a:rPr lang="en-US" sz="800" dirty="0" smtClean="0"/>
                        <a:t>877,500</a:t>
                      </a:r>
                      <a:endParaRPr lang="en-US" sz="800" dirty="0"/>
                    </a:p>
                  </a:txBody>
                  <a:tcPr>
                    <a:lnT w="12700" cap="flat" cmpd="sng" algn="ctr">
                      <a:noFill/>
                      <a:prstDash val="solid"/>
                      <a:round/>
                      <a:headEnd type="none" w="med" len="med"/>
                      <a:tailEnd type="none" w="med" len="med"/>
                    </a:lnT>
                    <a:lnB>
                      <a:noFill/>
                    </a:lnB>
                  </a:tcPr>
                </a:tc>
                <a:tc>
                  <a:txBody>
                    <a:bodyPr/>
                    <a:lstStyle/>
                    <a:p>
                      <a:pPr algn="l"/>
                      <a:r>
                        <a:rPr lang="en-US" sz="800" dirty="0" smtClean="0"/>
                        <a:t>$</a:t>
                      </a:r>
                      <a:endParaRPr lang="en-US" sz="800" dirty="0"/>
                    </a:p>
                  </a:txBody>
                  <a:tcPr/>
                </a:tc>
                <a:tc>
                  <a:txBody>
                    <a:bodyPr/>
                    <a:lstStyle/>
                    <a:p>
                      <a:pPr algn="r"/>
                      <a:r>
                        <a:rPr lang="en-US" sz="800" dirty="0" smtClean="0"/>
                        <a:t>742,500</a:t>
                      </a:r>
                      <a:endParaRPr lang="en-US" sz="800" dirty="0"/>
                    </a:p>
                  </a:txBody>
                  <a:tcPr/>
                </a:tc>
                <a:tc>
                  <a:txBody>
                    <a:bodyPr/>
                    <a:lstStyle/>
                    <a:p>
                      <a:r>
                        <a:rPr lang="en-US" sz="800" dirty="0" smtClean="0"/>
                        <a:t>$</a:t>
                      </a:r>
                      <a:endParaRPr lang="en-US" sz="800" dirty="0"/>
                    </a:p>
                  </a:txBody>
                  <a:tcPr/>
                </a:tc>
                <a:tc>
                  <a:txBody>
                    <a:bodyPr/>
                    <a:lstStyle/>
                    <a:p>
                      <a:pPr algn="r"/>
                      <a:r>
                        <a:rPr lang="en-US" sz="800" dirty="0" smtClean="0"/>
                        <a:t>607,500</a:t>
                      </a:r>
                      <a:endParaRPr lang="en-US" sz="800" dirty="0"/>
                    </a:p>
                  </a:txBody>
                  <a:tcPr/>
                </a:tc>
              </a:tr>
              <a:tr h="200660">
                <a:tc gridSpan="2">
                  <a:txBody>
                    <a:bodyPr/>
                    <a:lstStyle/>
                    <a:p>
                      <a:r>
                        <a:rPr lang="en-US" sz="800" b="1" dirty="0" smtClean="0"/>
                        <a:t>Benefit</a:t>
                      </a:r>
                      <a:r>
                        <a:rPr lang="en-US" sz="800" b="1" baseline="0" dirty="0" smtClean="0"/>
                        <a:t> of Scenario 1 over Scenario 2</a:t>
                      </a:r>
                      <a:endParaRPr lang="en-US" sz="800" b="1" dirty="0"/>
                    </a:p>
                  </a:txBody>
                  <a:tcPr>
                    <a:lnT>
                      <a:noFill/>
                    </a:lnT>
                    <a:lnB>
                      <a:noFill/>
                    </a:lnB>
                  </a:tcPr>
                </a:tc>
                <a:tc hMerge="1">
                  <a:txBody>
                    <a:bodyPr/>
                    <a:lstStyle/>
                    <a:p>
                      <a:endParaRPr lang="en-US" sz="1000" dirty="0"/>
                    </a:p>
                  </a:txBody>
                  <a:tcPr>
                    <a:lnT>
                      <a:noFill/>
                    </a:lnT>
                  </a:tcPr>
                </a:tc>
                <a:tc>
                  <a:txBody>
                    <a:bodyPr/>
                    <a:lstStyle/>
                    <a:p>
                      <a:r>
                        <a:rPr lang="en-US" sz="800" b="1" dirty="0" smtClean="0"/>
                        <a:t>$</a:t>
                      </a:r>
                      <a:endParaRPr lang="en-US" sz="800" b="1" dirty="0"/>
                    </a:p>
                  </a:txBody>
                  <a:tcPr>
                    <a:lnT>
                      <a:noFill/>
                    </a:lnT>
                    <a:lnB>
                      <a:noFill/>
                    </a:lnB>
                  </a:tcPr>
                </a:tc>
                <a:tc>
                  <a:txBody>
                    <a:bodyPr/>
                    <a:lstStyle/>
                    <a:p>
                      <a:pPr algn="r"/>
                      <a:r>
                        <a:rPr lang="en-US" sz="800" b="1" dirty="0" smtClean="0"/>
                        <a:t>122,500</a:t>
                      </a:r>
                      <a:endParaRPr lang="en-US" sz="800" b="1" dirty="0"/>
                    </a:p>
                  </a:txBody>
                  <a:tcPr>
                    <a:lnT w="12700" cap="flat" cmpd="sng" algn="ctr">
                      <a:noFill/>
                      <a:prstDash val="solid"/>
                      <a:round/>
                      <a:headEnd type="none" w="med" len="med"/>
                      <a:tailEnd type="none" w="med" len="med"/>
                    </a:lnT>
                    <a:lnB>
                      <a:noFill/>
                    </a:lnB>
                  </a:tcPr>
                </a:tc>
                <a:tc>
                  <a:txBody>
                    <a:bodyPr/>
                    <a:lstStyle/>
                    <a:p>
                      <a:pPr algn="l"/>
                      <a:r>
                        <a:rPr lang="en-US" sz="800" b="1" dirty="0" smtClean="0"/>
                        <a:t>$</a:t>
                      </a:r>
                      <a:endParaRPr lang="en-US" sz="800" b="1" dirty="0"/>
                    </a:p>
                  </a:txBody>
                  <a:tcPr/>
                </a:tc>
                <a:tc>
                  <a:txBody>
                    <a:bodyPr/>
                    <a:lstStyle/>
                    <a:p>
                      <a:pPr algn="r"/>
                      <a:r>
                        <a:rPr lang="en-US" sz="800" b="1" dirty="0" smtClean="0"/>
                        <a:t>257,500</a:t>
                      </a:r>
                      <a:endParaRPr lang="en-US" sz="800" b="1" dirty="0"/>
                    </a:p>
                  </a:txBody>
                  <a:tcPr/>
                </a:tc>
                <a:tc>
                  <a:txBody>
                    <a:bodyPr/>
                    <a:lstStyle/>
                    <a:p>
                      <a:r>
                        <a:rPr lang="en-US" sz="800" b="1" dirty="0" smtClean="0"/>
                        <a:t>$</a:t>
                      </a:r>
                      <a:endParaRPr lang="en-US" sz="800" b="1" dirty="0"/>
                    </a:p>
                  </a:txBody>
                  <a:tcPr/>
                </a:tc>
                <a:tc>
                  <a:txBody>
                    <a:bodyPr/>
                    <a:lstStyle/>
                    <a:p>
                      <a:pPr algn="r"/>
                      <a:r>
                        <a:rPr lang="en-US" sz="800" b="1" dirty="0" smtClean="0"/>
                        <a:t>392,500</a:t>
                      </a:r>
                      <a:endParaRPr lang="en-US" sz="800" b="1" dirty="0"/>
                    </a:p>
                  </a:txBody>
                  <a:tcPr/>
                </a:tc>
              </a:tr>
              <a:tr h="200660">
                <a:tc gridSpan="2">
                  <a:txBody>
                    <a:bodyPr/>
                    <a:lstStyle/>
                    <a:p>
                      <a:r>
                        <a:rPr lang="en-US" sz="800" b="1" dirty="0" smtClean="0"/>
                        <a:t>“Rate of return” on gift tax payment</a:t>
                      </a:r>
                      <a:endParaRPr lang="en-US" sz="800" b="1" dirty="0"/>
                    </a:p>
                  </a:txBody>
                  <a:tcPr>
                    <a:lnT>
                      <a:noFill/>
                    </a:lnT>
                    <a:lnB>
                      <a:noFill/>
                    </a:lnB>
                  </a:tcPr>
                </a:tc>
                <a:tc hMerge="1">
                  <a:txBody>
                    <a:bodyPr/>
                    <a:lstStyle/>
                    <a:p>
                      <a:endParaRPr lang="en-US"/>
                    </a:p>
                  </a:txBody>
                  <a:tcPr/>
                </a:tc>
                <a:tc>
                  <a:txBody>
                    <a:bodyPr/>
                    <a:lstStyle/>
                    <a:p>
                      <a:endParaRPr lang="en-US" sz="800" b="1" dirty="0"/>
                    </a:p>
                  </a:txBody>
                  <a:tcPr>
                    <a:lnT>
                      <a:noFill/>
                    </a:lnT>
                    <a:lnB>
                      <a:noFill/>
                    </a:lnB>
                  </a:tcPr>
                </a:tc>
                <a:tc>
                  <a:txBody>
                    <a:bodyPr/>
                    <a:lstStyle/>
                    <a:p>
                      <a:pPr algn="r"/>
                      <a:r>
                        <a:rPr lang="en-US" sz="800" b="1" dirty="0" smtClean="0"/>
                        <a:t>35.00%</a:t>
                      </a:r>
                      <a:endParaRPr lang="en-US" sz="800" b="1" dirty="0"/>
                    </a:p>
                  </a:txBody>
                  <a:tcPr>
                    <a:lnT w="12700" cap="flat" cmpd="sng" algn="ctr">
                      <a:noFill/>
                      <a:prstDash val="solid"/>
                      <a:round/>
                      <a:headEnd type="none" w="med" len="med"/>
                      <a:tailEnd type="none" w="med" len="med"/>
                    </a:lnT>
                    <a:lnB>
                      <a:noFill/>
                    </a:lnB>
                  </a:tcPr>
                </a:tc>
                <a:tc>
                  <a:txBody>
                    <a:bodyPr/>
                    <a:lstStyle/>
                    <a:p>
                      <a:pPr algn="l"/>
                      <a:endParaRPr lang="en-US" sz="800" b="1" dirty="0"/>
                    </a:p>
                  </a:txBody>
                  <a:tcPr/>
                </a:tc>
                <a:tc>
                  <a:txBody>
                    <a:bodyPr/>
                    <a:lstStyle/>
                    <a:p>
                      <a:pPr algn="r"/>
                      <a:r>
                        <a:rPr lang="en-US" sz="800" b="1" dirty="0" smtClean="0"/>
                        <a:t>73.57%</a:t>
                      </a:r>
                      <a:endParaRPr lang="en-US" sz="800" b="1" dirty="0"/>
                    </a:p>
                  </a:txBody>
                  <a:tcPr/>
                </a:tc>
                <a:tc>
                  <a:txBody>
                    <a:bodyPr/>
                    <a:lstStyle/>
                    <a:p>
                      <a:endParaRPr lang="en-US" sz="800" b="1" dirty="0"/>
                    </a:p>
                  </a:txBody>
                  <a:tcPr/>
                </a:tc>
                <a:tc>
                  <a:txBody>
                    <a:bodyPr/>
                    <a:lstStyle/>
                    <a:p>
                      <a:pPr algn="r"/>
                      <a:r>
                        <a:rPr lang="en-US" sz="800" b="1" dirty="0" smtClean="0"/>
                        <a:t>112.14%</a:t>
                      </a:r>
                      <a:endParaRPr lang="en-US" sz="800" b="1" dirty="0"/>
                    </a:p>
                  </a:txBody>
                  <a:tcPr/>
                </a:tc>
              </a:tr>
              <a:tr h="200660">
                <a:tc gridSpan="4">
                  <a:txBody>
                    <a:bodyPr/>
                    <a:lstStyle/>
                    <a:p>
                      <a:r>
                        <a:rPr lang="en-US" sz="800" b="1" dirty="0" smtClean="0"/>
                        <a:t>Scenario 3: No Taxable Gift/Assets Retained</a:t>
                      </a:r>
                      <a:r>
                        <a:rPr lang="en-US" sz="800" b="1" baseline="0" dirty="0" smtClean="0"/>
                        <a:t>/Full GST Tax at Death**</a:t>
                      </a:r>
                      <a:endParaRPr lang="en-US" sz="800" b="1" dirty="0"/>
                    </a:p>
                  </a:txBody>
                  <a:tcPr>
                    <a:lnT>
                      <a:noFill/>
                    </a:lnT>
                    <a:lnB>
                      <a:noFill/>
                    </a:lnB>
                  </a:tcPr>
                </a:tc>
                <a:tc hMerge="1">
                  <a:txBody>
                    <a:bodyPr/>
                    <a:lstStyle/>
                    <a:p>
                      <a:endParaRPr lang="en-US"/>
                    </a:p>
                  </a:txBody>
                  <a:tcPr/>
                </a:tc>
                <a:tc hMerge="1">
                  <a:txBody>
                    <a:bodyPr/>
                    <a:lstStyle/>
                    <a:p>
                      <a:endParaRPr lang="en-US" sz="1000" dirty="0"/>
                    </a:p>
                  </a:txBody>
                  <a:tcPr>
                    <a:lnT>
                      <a:noFill/>
                    </a:lnT>
                    <a:lnB>
                      <a:noFill/>
                    </a:lnB>
                  </a:tcPr>
                </a:tc>
                <a:tc hMerge="1">
                  <a:txBody>
                    <a:bodyPr/>
                    <a:lstStyle/>
                    <a:p>
                      <a:pPr algn="r"/>
                      <a:endParaRPr lang="en-US" sz="1000" dirty="0"/>
                    </a:p>
                  </a:txBody>
                  <a:tcPr>
                    <a:lnT w="12700" cap="flat" cmpd="sng" algn="ctr">
                      <a:noFill/>
                      <a:prstDash val="solid"/>
                      <a:round/>
                      <a:headEnd type="none" w="med" len="med"/>
                      <a:tailEnd type="none" w="med" len="med"/>
                    </a:lnT>
                    <a:lnB>
                      <a:noFill/>
                    </a:lnB>
                  </a:tcPr>
                </a:tc>
                <a:tc>
                  <a:txBody>
                    <a:bodyPr/>
                    <a:lstStyle/>
                    <a:p>
                      <a:pPr algn="l"/>
                      <a:endParaRPr lang="en-US" sz="800" dirty="0"/>
                    </a:p>
                  </a:txBody>
                  <a:tcPr/>
                </a:tc>
                <a:tc>
                  <a:txBody>
                    <a:bodyPr/>
                    <a:lstStyle/>
                    <a:p>
                      <a:pPr algn="r"/>
                      <a:endParaRPr lang="en-US" sz="800" dirty="0"/>
                    </a:p>
                  </a:txBody>
                  <a:tcPr/>
                </a:tc>
                <a:tc>
                  <a:txBody>
                    <a:bodyPr/>
                    <a:lstStyle/>
                    <a:p>
                      <a:endParaRPr lang="en-US" sz="800" dirty="0"/>
                    </a:p>
                  </a:txBody>
                  <a:tcPr/>
                </a:tc>
                <a:tc>
                  <a:txBody>
                    <a:bodyPr/>
                    <a:lstStyle/>
                    <a:p>
                      <a:pPr algn="r"/>
                      <a:endParaRPr lang="en-US" sz="800" dirty="0"/>
                    </a:p>
                  </a:txBody>
                  <a:tcPr/>
                </a:tc>
              </a:tr>
              <a:tr h="200660">
                <a:tc gridSpan="2">
                  <a:txBody>
                    <a:bodyPr/>
                    <a:lstStyle/>
                    <a:p>
                      <a:r>
                        <a:rPr lang="en-US" sz="800" dirty="0" smtClean="0"/>
                        <a:t>Retained</a:t>
                      </a:r>
                      <a:r>
                        <a:rPr lang="en-US" sz="800" baseline="0" dirty="0" smtClean="0"/>
                        <a:t> assets</a:t>
                      </a:r>
                      <a:endParaRPr lang="en-US" sz="800" dirty="0"/>
                    </a:p>
                  </a:txBody>
                  <a:tcPr>
                    <a:lnT>
                      <a:noFill/>
                    </a:lnT>
                    <a:lnB>
                      <a:noFill/>
                    </a:lnB>
                  </a:tcPr>
                </a:tc>
                <a:tc hMerge="1">
                  <a:txBody>
                    <a:bodyPr/>
                    <a:lstStyle/>
                    <a:p>
                      <a:endParaRPr lang="en-US"/>
                    </a:p>
                  </a:txBody>
                  <a:tcPr/>
                </a:tc>
                <a:tc>
                  <a:txBody>
                    <a:bodyPr/>
                    <a:lstStyle/>
                    <a:p>
                      <a:r>
                        <a:rPr lang="en-US" sz="800" dirty="0" smtClean="0"/>
                        <a:t>$</a:t>
                      </a:r>
                      <a:endParaRPr lang="en-US" sz="800" dirty="0"/>
                    </a:p>
                  </a:txBody>
                  <a:tcPr>
                    <a:lnT>
                      <a:noFill/>
                    </a:lnT>
                    <a:lnB>
                      <a:noFill/>
                    </a:lnB>
                  </a:tcPr>
                </a:tc>
                <a:tc>
                  <a:txBody>
                    <a:bodyPr/>
                    <a:lstStyle/>
                    <a:p>
                      <a:pPr algn="r"/>
                      <a:r>
                        <a:rPr lang="en-US" sz="800" dirty="0" smtClean="0"/>
                        <a:t>1,350,000</a:t>
                      </a:r>
                      <a:endParaRPr lang="en-US" sz="800" dirty="0"/>
                    </a:p>
                  </a:txBody>
                  <a:tcPr>
                    <a:lnT w="12700" cap="flat" cmpd="sng" algn="ctr">
                      <a:noFill/>
                      <a:prstDash val="solid"/>
                      <a:round/>
                      <a:headEnd type="none" w="med" len="med"/>
                      <a:tailEnd type="none" w="med" len="med"/>
                    </a:lnT>
                    <a:lnB>
                      <a:noFill/>
                    </a:lnB>
                  </a:tcPr>
                </a:tc>
                <a:tc>
                  <a:txBody>
                    <a:bodyPr/>
                    <a:lstStyle/>
                    <a:p>
                      <a:pPr algn="l"/>
                      <a:endParaRPr lang="en-US" sz="800" dirty="0"/>
                    </a:p>
                  </a:txBody>
                  <a:tcPr/>
                </a:tc>
                <a:tc>
                  <a:txBody>
                    <a:bodyPr/>
                    <a:lstStyle/>
                    <a:p>
                      <a:pPr algn="r"/>
                      <a:endParaRPr lang="en-US" sz="800" dirty="0"/>
                    </a:p>
                  </a:txBody>
                  <a:tcPr/>
                </a:tc>
                <a:tc>
                  <a:txBody>
                    <a:bodyPr/>
                    <a:lstStyle/>
                    <a:p>
                      <a:endParaRPr lang="en-US" sz="800" dirty="0"/>
                    </a:p>
                  </a:txBody>
                  <a:tcPr/>
                </a:tc>
                <a:tc>
                  <a:txBody>
                    <a:bodyPr/>
                    <a:lstStyle/>
                    <a:p>
                      <a:pPr algn="r"/>
                      <a:endParaRPr lang="en-US" sz="800" dirty="0"/>
                    </a:p>
                  </a:txBody>
                  <a:tcPr/>
                </a:tc>
              </a:tr>
              <a:tr h="200660">
                <a:tc gridSpan="2">
                  <a:txBody>
                    <a:bodyPr/>
                    <a:lstStyle/>
                    <a:p>
                      <a:r>
                        <a:rPr lang="en-US" sz="800" dirty="0" smtClean="0"/>
                        <a:t>Future</a:t>
                      </a:r>
                      <a:r>
                        <a:rPr lang="en-US" sz="800" baseline="0" dirty="0" smtClean="0"/>
                        <a:t> estate/GST tax rate</a:t>
                      </a:r>
                      <a:endParaRPr lang="en-US" sz="800" dirty="0"/>
                    </a:p>
                  </a:txBody>
                  <a:tcPr>
                    <a:lnT>
                      <a:noFill/>
                    </a:lnT>
                    <a:lnB>
                      <a:noFill/>
                    </a:lnB>
                  </a:tcPr>
                </a:tc>
                <a:tc hMerge="1">
                  <a:txBody>
                    <a:bodyPr/>
                    <a:lstStyle/>
                    <a:p>
                      <a:endParaRPr lang="en-US"/>
                    </a:p>
                  </a:txBody>
                  <a:tcPr/>
                </a:tc>
                <a:tc>
                  <a:txBody>
                    <a:bodyPr/>
                    <a:lstStyle/>
                    <a:p>
                      <a:endParaRPr lang="en-US" sz="800" dirty="0"/>
                    </a:p>
                  </a:txBody>
                  <a:tcPr>
                    <a:lnT>
                      <a:noFill/>
                    </a:lnT>
                    <a:lnB>
                      <a:noFill/>
                    </a:lnB>
                  </a:tcPr>
                </a:tc>
                <a:tc>
                  <a:txBody>
                    <a:bodyPr/>
                    <a:lstStyle/>
                    <a:p>
                      <a:pPr algn="r"/>
                      <a:r>
                        <a:rPr lang="en-US" sz="800" dirty="0" smtClean="0"/>
                        <a:t>35.00%</a:t>
                      </a:r>
                      <a:endParaRPr lang="en-US" sz="800" dirty="0"/>
                    </a:p>
                  </a:txBody>
                  <a:tcPr>
                    <a:lnT w="12700" cap="flat" cmpd="sng" algn="ctr">
                      <a:noFill/>
                      <a:prstDash val="solid"/>
                      <a:round/>
                      <a:headEnd type="none" w="med" len="med"/>
                      <a:tailEnd type="none" w="med" len="med"/>
                    </a:lnT>
                    <a:lnB>
                      <a:noFill/>
                    </a:lnB>
                  </a:tcPr>
                </a:tc>
                <a:tc>
                  <a:txBody>
                    <a:bodyPr/>
                    <a:lstStyle/>
                    <a:p>
                      <a:pPr algn="l"/>
                      <a:endParaRPr lang="en-US" sz="800" dirty="0"/>
                    </a:p>
                  </a:txBody>
                  <a:tcPr/>
                </a:tc>
                <a:tc>
                  <a:txBody>
                    <a:bodyPr/>
                    <a:lstStyle/>
                    <a:p>
                      <a:pPr algn="r"/>
                      <a:r>
                        <a:rPr lang="en-US" sz="800" dirty="0" smtClean="0"/>
                        <a:t>45.00%</a:t>
                      </a:r>
                      <a:endParaRPr lang="en-US" sz="800" dirty="0"/>
                    </a:p>
                  </a:txBody>
                  <a:tcPr/>
                </a:tc>
                <a:tc>
                  <a:txBody>
                    <a:bodyPr/>
                    <a:lstStyle/>
                    <a:p>
                      <a:endParaRPr lang="en-US" sz="800" dirty="0"/>
                    </a:p>
                  </a:txBody>
                  <a:tcPr/>
                </a:tc>
                <a:tc>
                  <a:txBody>
                    <a:bodyPr/>
                    <a:lstStyle/>
                    <a:p>
                      <a:pPr algn="r"/>
                      <a:r>
                        <a:rPr lang="en-US" sz="800" dirty="0" smtClean="0"/>
                        <a:t>55.00%</a:t>
                      </a:r>
                      <a:endParaRPr lang="en-US" sz="800" dirty="0"/>
                    </a:p>
                  </a:txBody>
                  <a:tcPr/>
                </a:tc>
              </a:tr>
              <a:tr h="200660">
                <a:tc gridSpan="2">
                  <a:txBody>
                    <a:bodyPr/>
                    <a:lstStyle/>
                    <a:p>
                      <a:r>
                        <a:rPr lang="en-US" sz="800" dirty="0" smtClean="0"/>
                        <a:t>Future estate/GST taxes</a:t>
                      </a:r>
                      <a:endParaRPr lang="en-US" sz="800" dirty="0"/>
                    </a:p>
                  </a:txBody>
                  <a:tcPr>
                    <a:lnT>
                      <a:noFill/>
                    </a:lnT>
                    <a:lnB>
                      <a:noFill/>
                    </a:lnB>
                  </a:tcPr>
                </a:tc>
                <a:tc hMerge="1">
                  <a:txBody>
                    <a:bodyPr/>
                    <a:lstStyle/>
                    <a:p>
                      <a:endParaRPr lang="en-US"/>
                    </a:p>
                  </a:txBody>
                  <a:tcPr/>
                </a:tc>
                <a:tc>
                  <a:txBody>
                    <a:bodyPr/>
                    <a:lstStyle/>
                    <a:p>
                      <a:r>
                        <a:rPr lang="en-US" sz="800" dirty="0" smtClean="0"/>
                        <a:t>$</a:t>
                      </a:r>
                      <a:endParaRPr lang="en-US" sz="800" dirty="0"/>
                    </a:p>
                  </a:txBody>
                  <a:tcPr>
                    <a:lnT>
                      <a:noFill/>
                    </a:lnT>
                    <a:lnB>
                      <a:noFill/>
                    </a:lnB>
                  </a:tcPr>
                </a:tc>
                <a:tc>
                  <a:txBody>
                    <a:bodyPr/>
                    <a:lstStyle/>
                    <a:p>
                      <a:pPr algn="r"/>
                      <a:r>
                        <a:rPr lang="en-US" sz="800" dirty="0" smtClean="0"/>
                        <a:t>700,000</a:t>
                      </a:r>
                      <a:endParaRPr lang="en-US" sz="800" dirty="0"/>
                    </a:p>
                  </a:txBody>
                  <a:tcPr>
                    <a:lnT w="12700" cap="flat" cmpd="sng" algn="ctr">
                      <a:noFill/>
                      <a:prstDash val="solid"/>
                      <a:round/>
                      <a:headEnd type="none" w="med" len="med"/>
                      <a:tailEnd type="none" w="med" len="med"/>
                    </a:lnT>
                    <a:lnB>
                      <a:noFill/>
                    </a:lnB>
                  </a:tcPr>
                </a:tc>
                <a:tc>
                  <a:txBody>
                    <a:bodyPr/>
                    <a:lstStyle/>
                    <a:p>
                      <a:pPr algn="l"/>
                      <a:r>
                        <a:rPr lang="en-US" sz="800" dirty="0" smtClean="0"/>
                        <a:t>$</a:t>
                      </a:r>
                      <a:endParaRPr lang="en-US" sz="800" dirty="0"/>
                    </a:p>
                  </a:txBody>
                  <a:tcPr/>
                </a:tc>
                <a:tc>
                  <a:txBody>
                    <a:bodyPr/>
                    <a:lstStyle/>
                    <a:p>
                      <a:pPr algn="r"/>
                      <a:r>
                        <a:rPr lang="en-US" sz="800" dirty="0" smtClean="0"/>
                        <a:t>837,931</a:t>
                      </a:r>
                      <a:endParaRPr lang="en-US" sz="800" dirty="0"/>
                    </a:p>
                  </a:txBody>
                  <a:tcPr/>
                </a:tc>
                <a:tc>
                  <a:txBody>
                    <a:bodyPr/>
                    <a:lstStyle/>
                    <a:p>
                      <a:r>
                        <a:rPr lang="en-US" sz="800" dirty="0" smtClean="0"/>
                        <a:t>$</a:t>
                      </a:r>
                      <a:endParaRPr lang="en-US" sz="800" dirty="0"/>
                    </a:p>
                  </a:txBody>
                  <a:tcPr/>
                </a:tc>
                <a:tc>
                  <a:txBody>
                    <a:bodyPr/>
                    <a:lstStyle/>
                    <a:p>
                      <a:pPr algn="r"/>
                      <a:r>
                        <a:rPr lang="en-US" sz="800" dirty="0" smtClean="0"/>
                        <a:t>958,064</a:t>
                      </a:r>
                      <a:endParaRPr lang="en-US" sz="800" dirty="0"/>
                    </a:p>
                  </a:txBody>
                  <a:tcPr/>
                </a:tc>
              </a:tr>
              <a:tr h="200660">
                <a:tc gridSpan="2">
                  <a:txBody>
                    <a:bodyPr/>
                    <a:lstStyle/>
                    <a:p>
                      <a:r>
                        <a:rPr lang="en-US" sz="800" dirty="0" smtClean="0"/>
                        <a:t>Future inheritance after taxes</a:t>
                      </a:r>
                      <a:endParaRPr lang="en-US" sz="800" dirty="0"/>
                    </a:p>
                  </a:txBody>
                  <a:tcPr>
                    <a:lnT>
                      <a:noFill/>
                    </a:lnT>
                    <a:lnB>
                      <a:noFill/>
                    </a:lnB>
                  </a:tcPr>
                </a:tc>
                <a:tc hMerge="1">
                  <a:txBody>
                    <a:bodyPr/>
                    <a:lstStyle/>
                    <a:p>
                      <a:endParaRPr lang="en-US"/>
                    </a:p>
                  </a:txBody>
                  <a:tcPr/>
                </a:tc>
                <a:tc>
                  <a:txBody>
                    <a:bodyPr/>
                    <a:lstStyle/>
                    <a:p>
                      <a:r>
                        <a:rPr lang="en-US" sz="800" dirty="0" smtClean="0"/>
                        <a:t>$</a:t>
                      </a:r>
                      <a:endParaRPr lang="en-US" sz="800" dirty="0"/>
                    </a:p>
                  </a:txBody>
                  <a:tcPr>
                    <a:lnT>
                      <a:noFill/>
                    </a:lnT>
                    <a:lnB>
                      <a:noFill/>
                    </a:lnB>
                  </a:tcPr>
                </a:tc>
                <a:tc>
                  <a:txBody>
                    <a:bodyPr/>
                    <a:lstStyle/>
                    <a:p>
                      <a:pPr algn="r"/>
                      <a:r>
                        <a:rPr lang="en-US" sz="800" dirty="0" smtClean="0"/>
                        <a:t>650,000</a:t>
                      </a:r>
                      <a:endParaRPr lang="en-US" sz="800" dirty="0"/>
                    </a:p>
                  </a:txBody>
                  <a:tcPr>
                    <a:lnT w="12700" cap="flat" cmpd="sng" algn="ctr">
                      <a:noFill/>
                      <a:prstDash val="solid"/>
                      <a:round/>
                      <a:headEnd type="none" w="med" len="med"/>
                      <a:tailEnd type="none" w="med" len="med"/>
                    </a:lnT>
                    <a:lnB>
                      <a:noFill/>
                    </a:lnB>
                  </a:tcPr>
                </a:tc>
                <a:tc>
                  <a:txBody>
                    <a:bodyPr/>
                    <a:lstStyle/>
                    <a:p>
                      <a:pPr algn="l"/>
                      <a:r>
                        <a:rPr lang="en-US" sz="800" dirty="0" smtClean="0"/>
                        <a:t>$</a:t>
                      </a:r>
                      <a:endParaRPr lang="en-US" sz="800" dirty="0"/>
                    </a:p>
                  </a:txBody>
                  <a:tcPr/>
                </a:tc>
                <a:tc>
                  <a:txBody>
                    <a:bodyPr/>
                    <a:lstStyle/>
                    <a:p>
                      <a:pPr algn="r"/>
                      <a:r>
                        <a:rPr lang="en-US" sz="800" dirty="0" smtClean="0"/>
                        <a:t>512,069</a:t>
                      </a:r>
                      <a:endParaRPr lang="en-US" sz="800" dirty="0"/>
                    </a:p>
                  </a:txBody>
                  <a:tcPr/>
                </a:tc>
                <a:tc>
                  <a:txBody>
                    <a:bodyPr/>
                    <a:lstStyle/>
                    <a:p>
                      <a:r>
                        <a:rPr lang="en-US" sz="800" dirty="0" smtClean="0"/>
                        <a:t>$</a:t>
                      </a:r>
                      <a:endParaRPr lang="en-US" sz="800" dirty="0"/>
                    </a:p>
                  </a:txBody>
                  <a:tcPr/>
                </a:tc>
                <a:tc>
                  <a:txBody>
                    <a:bodyPr/>
                    <a:lstStyle/>
                    <a:p>
                      <a:pPr algn="r"/>
                      <a:r>
                        <a:rPr lang="en-US" sz="800" dirty="0" smtClean="0"/>
                        <a:t>391,936</a:t>
                      </a:r>
                      <a:endParaRPr lang="en-US" sz="800" dirty="0"/>
                    </a:p>
                  </a:txBody>
                  <a:tcPr/>
                </a:tc>
              </a:tr>
              <a:tr h="200660">
                <a:tc gridSpan="2">
                  <a:txBody>
                    <a:bodyPr/>
                    <a:lstStyle/>
                    <a:p>
                      <a:r>
                        <a:rPr lang="en-US" sz="800" b="1" dirty="0" smtClean="0"/>
                        <a:t>Benefit of Scenario 3 over Scenario</a:t>
                      </a:r>
                      <a:r>
                        <a:rPr lang="en-US" sz="800" b="1" baseline="0" dirty="0" smtClean="0"/>
                        <a:t> 1</a:t>
                      </a:r>
                      <a:endParaRPr lang="en-US" sz="800" b="1" dirty="0"/>
                    </a:p>
                  </a:txBody>
                  <a:tcPr>
                    <a:lnT>
                      <a:noFill/>
                    </a:lnT>
                    <a:lnB>
                      <a:noFill/>
                    </a:lnB>
                  </a:tcPr>
                </a:tc>
                <a:tc hMerge="1">
                  <a:txBody>
                    <a:bodyPr/>
                    <a:lstStyle/>
                    <a:p>
                      <a:endParaRPr lang="en-US"/>
                    </a:p>
                  </a:txBody>
                  <a:tcPr/>
                </a:tc>
                <a:tc>
                  <a:txBody>
                    <a:bodyPr/>
                    <a:lstStyle/>
                    <a:p>
                      <a:r>
                        <a:rPr lang="en-US" sz="800" b="1" dirty="0" smtClean="0"/>
                        <a:t>$</a:t>
                      </a:r>
                      <a:endParaRPr lang="en-US" sz="800" b="1" dirty="0"/>
                    </a:p>
                  </a:txBody>
                  <a:tcPr>
                    <a:lnT>
                      <a:noFill/>
                    </a:lnT>
                    <a:lnB>
                      <a:noFill/>
                    </a:lnB>
                  </a:tcPr>
                </a:tc>
                <a:tc>
                  <a:txBody>
                    <a:bodyPr/>
                    <a:lstStyle/>
                    <a:p>
                      <a:pPr algn="r"/>
                      <a:r>
                        <a:rPr lang="en-US" sz="800" b="1" dirty="0" smtClean="0"/>
                        <a:t>350,000</a:t>
                      </a:r>
                      <a:endParaRPr lang="en-US" sz="800" b="1" dirty="0"/>
                    </a:p>
                  </a:txBody>
                  <a:tcPr>
                    <a:lnT w="12700" cap="flat" cmpd="sng" algn="ctr">
                      <a:noFill/>
                      <a:prstDash val="solid"/>
                      <a:round/>
                      <a:headEnd type="none" w="med" len="med"/>
                      <a:tailEnd type="none" w="med" len="med"/>
                    </a:lnT>
                    <a:lnB>
                      <a:noFill/>
                    </a:lnB>
                  </a:tcPr>
                </a:tc>
                <a:tc>
                  <a:txBody>
                    <a:bodyPr/>
                    <a:lstStyle/>
                    <a:p>
                      <a:pPr algn="l"/>
                      <a:r>
                        <a:rPr lang="en-US" sz="800" b="1" dirty="0" smtClean="0"/>
                        <a:t>$</a:t>
                      </a:r>
                      <a:endParaRPr lang="en-US" sz="800" b="1" dirty="0"/>
                    </a:p>
                  </a:txBody>
                  <a:tcPr/>
                </a:tc>
                <a:tc>
                  <a:txBody>
                    <a:bodyPr/>
                    <a:lstStyle/>
                    <a:p>
                      <a:pPr algn="r"/>
                      <a:r>
                        <a:rPr lang="en-US" sz="800" b="1" dirty="0" smtClean="0"/>
                        <a:t>487,931</a:t>
                      </a:r>
                      <a:endParaRPr lang="en-US" sz="800" b="1" dirty="0"/>
                    </a:p>
                  </a:txBody>
                  <a:tcPr/>
                </a:tc>
                <a:tc>
                  <a:txBody>
                    <a:bodyPr/>
                    <a:lstStyle/>
                    <a:p>
                      <a:r>
                        <a:rPr lang="en-US" sz="800" b="1" dirty="0" smtClean="0"/>
                        <a:t>$</a:t>
                      </a:r>
                      <a:endParaRPr lang="en-US" sz="800" b="1" dirty="0"/>
                    </a:p>
                  </a:txBody>
                  <a:tcPr/>
                </a:tc>
                <a:tc>
                  <a:txBody>
                    <a:bodyPr/>
                    <a:lstStyle/>
                    <a:p>
                      <a:pPr algn="r"/>
                      <a:r>
                        <a:rPr lang="en-US" sz="800" b="1" dirty="0" smtClean="0"/>
                        <a:t>608,064</a:t>
                      </a:r>
                      <a:endParaRPr lang="en-US" sz="800" b="1" dirty="0"/>
                    </a:p>
                  </a:txBody>
                  <a:tcPr/>
                </a:tc>
              </a:tr>
              <a:tr h="200660">
                <a:tc gridSpan="2">
                  <a:txBody>
                    <a:bodyPr/>
                    <a:lstStyle/>
                    <a:p>
                      <a:pPr marL="0" marR="0" indent="0" algn="l" defTabSz="1018705" rtl="0" eaLnBrk="1" fontAlgn="auto" latinLnBrk="0" hangingPunct="1">
                        <a:lnSpc>
                          <a:spcPct val="100000"/>
                        </a:lnSpc>
                        <a:spcBef>
                          <a:spcPts val="0"/>
                        </a:spcBef>
                        <a:spcAft>
                          <a:spcPts val="0"/>
                        </a:spcAft>
                        <a:buClrTx/>
                        <a:buSzTx/>
                        <a:buFontTx/>
                        <a:buNone/>
                        <a:tabLst/>
                        <a:defRPr/>
                      </a:pPr>
                      <a:r>
                        <a:rPr lang="en-US" sz="800" b="1" dirty="0" smtClean="0"/>
                        <a:t>“Rate of return” on gift tax payment</a:t>
                      </a:r>
                    </a:p>
                  </a:txBody>
                  <a:tcPr>
                    <a:lnT>
                      <a:noFill/>
                    </a:lnT>
                    <a:lnB>
                      <a:noFill/>
                    </a:lnB>
                  </a:tcPr>
                </a:tc>
                <a:tc hMerge="1">
                  <a:txBody>
                    <a:bodyPr/>
                    <a:lstStyle/>
                    <a:p>
                      <a:endParaRPr lang="en-US"/>
                    </a:p>
                  </a:txBody>
                  <a:tcPr/>
                </a:tc>
                <a:tc>
                  <a:txBody>
                    <a:bodyPr/>
                    <a:lstStyle/>
                    <a:p>
                      <a:endParaRPr lang="en-US" sz="800" b="1" dirty="0"/>
                    </a:p>
                  </a:txBody>
                  <a:tcPr>
                    <a:lnT>
                      <a:noFill/>
                    </a:lnT>
                    <a:lnB>
                      <a:noFill/>
                    </a:lnB>
                  </a:tcPr>
                </a:tc>
                <a:tc>
                  <a:txBody>
                    <a:bodyPr/>
                    <a:lstStyle/>
                    <a:p>
                      <a:pPr algn="r"/>
                      <a:r>
                        <a:rPr lang="en-US" sz="800" b="1" dirty="0" smtClean="0"/>
                        <a:t>100.00%</a:t>
                      </a:r>
                      <a:endParaRPr lang="en-US" sz="800" b="1" dirty="0"/>
                    </a:p>
                  </a:txBody>
                  <a:tcPr>
                    <a:lnT w="12700" cap="flat" cmpd="sng" algn="ctr">
                      <a:noFill/>
                      <a:prstDash val="solid"/>
                      <a:round/>
                      <a:headEnd type="none" w="med" len="med"/>
                      <a:tailEnd type="none" w="med" len="med"/>
                    </a:lnT>
                    <a:lnB>
                      <a:noFill/>
                    </a:lnB>
                  </a:tcPr>
                </a:tc>
                <a:tc>
                  <a:txBody>
                    <a:bodyPr/>
                    <a:lstStyle/>
                    <a:p>
                      <a:pPr algn="l"/>
                      <a:endParaRPr lang="en-US" sz="800" b="1" dirty="0"/>
                    </a:p>
                  </a:txBody>
                  <a:tcPr/>
                </a:tc>
                <a:tc>
                  <a:txBody>
                    <a:bodyPr/>
                    <a:lstStyle/>
                    <a:p>
                      <a:pPr algn="r"/>
                      <a:r>
                        <a:rPr lang="en-US" sz="800" b="1" dirty="0" smtClean="0"/>
                        <a:t>139.41%</a:t>
                      </a:r>
                      <a:endParaRPr lang="en-US" sz="800" b="1" dirty="0"/>
                    </a:p>
                  </a:txBody>
                  <a:tcPr/>
                </a:tc>
                <a:tc>
                  <a:txBody>
                    <a:bodyPr/>
                    <a:lstStyle/>
                    <a:p>
                      <a:endParaRPr lang="en-US" sz="800" b="1" dirty="0"/>
                    </a:p>
                  </a:txBody>
                  <a:tcPr/>
                </a:tc>
                <a:tc>
                  <a:txBody>
                    <a:bodyPr/>
                    <a:lstStyle/>
                    <a:p>
                      <a:pPr algn="r"/>
                      <a:r>
                        <a:rPr lang="en-US" sz="800" b="1" dirty="0" smtClean="0"/>
                        <a:t>173.73%</a:t>
                      </a:r>
                      <a:endParaRPr lang="en-US" sz="800" b="1" dirty="0"/>
                    </a:p>
                  </a:txBody>
                  <a:tcPr/>
                </a:tc>
              </a:tr>
              <a:tr h="200660">
                <a:tc gridSpan="4">
                  <a:txBody>
                    <a:bodyPr/>
                    <a:lstStyle/>
                    <a:p>
                      <a:pPr marL="0" marR="0" indent="0" algn="l" defTabSz="1018705" rtl="0" eaLnBrk="1" fontAlgn="auto" latinLnBrk="0" hangingPunct="1">
                        <a:lnSpc>
                          <a:spcPct val="100000"/>
                        </a:lnSpc>
                        <a:spcBef>
                          <a:spcPts val="0"/>
                        </a:spcBef>
                        <a:spcAft>
                          <a:spcPts val="0"/>
                        </a:spcAft>
                        <a:buClrTx/>
                        <a:buSzTx/>
                        <a:buFontTx/>
                        <a:buNone/>
                        <a:tabLst/>
                        <a:defRPr/>
                      </a:pPr>
                      <a:r>
                        <a:rPr lang="en-US" sz="800" dirty="0" smtClean="0"/>
                        <a:t>*</a:t>
                      </a:r>
                      <a:r>
                        <a:rPr lang="en-US" sz="800" i="1" dirty="0" smtClean="0"/>
                        <a:t>Assumed</a:t>
                      </a:r>
                      <a:r>
                        <a:rPr lang="en-US" sz="800" i="1" baseline="0" dirty="0" smtClean="0"/>
                        <a:t> fully taxable as lifetime exemption previously utilized</a:t>
                      </a:r>
                    </a:p>
                    <a:p>
                      <a:pPr marL="0" marR="0" indent="0" algn="l" defTabSz="1018705" rtl="0" eaLnBrk="1" fontAlgn="auto" latinLnBrk="0" hangingPunct="1">
                        <a:lnSpc>
                          <a:spcPct val="100000"/>
                        </a:lnSpc>
                        <a:spcBef>
                          <a:spcPts val="0"/>
                        </a:spcBef>
                        <a:spcAft>
                          <a:spcPts val="0"/>
                        </a:spcAft>
                        <a:buClrTx/>
                        <a:buSzTx/>
                        <a:buFontTx/>
                        <a:buNone/>
                        <a:tabLst/>
                        <a:defRPr/>
                      </a:pPr>
                      <a:r>
                        <a:rPr lang="en-US" sz="800" i="1" baseline="0" dirty="0" smtClean="0"/>
                        <a:t>** Assuming no GST tax exemption available at death</a:t>
                      </a:r>
                      <a:endParaRPr lang="en-US" sz="800" dirty="0" smtClean="0"/>
                    </a:p>
                  </a:txBody>
                  <a:tcPr>
                    <a:lnT>
                      <a:noFill/>
                    </a:lnT>
                    <a:lnB>
                      <a:noFill/>
                    </a:lnB>
                  </a:tcPr>
                </a:tc>
                <a:tc hMerge="1">
                  <a:txBody>
                    <a:bodyPr/>
                    <a:lstStyle/>
                    <a:p>
                      <a:endParaRPr lang="en-US"/>
                    </a:p>
                  </a:txBody>
                  <a:tcPr/>
                </a:tc>
                <a:tc hMerge="1">
                  <a:txBody>
                    <a:bodyPr/>
                    <a:lstStyle/>
                    <a:p>
                      <a:endParaRPr lang="en-US" sz="900" dirty="0"/>
                    </a:p>
                  </a:txBody>
                  <a:tcPr>
                    <a:lnT>
                      <a:noFill/>
                    </a:lnT>
                  </a:tcPr>
                </a:tc>
                <a:tc hMerge="1">
                  <a:txBody>
                    <a:bodyPr/>
                    <a:lstStyle/>
                    <a:p>
                      <a:pPr algn="r"/>
                      <a:endParaRPr lang="en-US" sz="900" dirty="0"/>
                    </a:p>
                  </a:txBody>
                  <a:tcPr>
                    <a:lnT w="12700" cap="flat" cmpd="sng" algn="ctr">
                      <a:noFill/>
                      <a:prstDash val="solid"/>
                      <a:round/>
                      <a:headEnd type="none" w="med" len="med"/>
                      <a:tailEnd type="none" w="med" len="med"/>
                    </a:lnT>
                  </a:tcPr>
                </a:tc>
                <a:tc>
                  <a:txBody>
                    <a:bodyPr/>
                    <a:lstStyle/>
                    <a:p>
                      <a:pPr algn="l"/>
                      <a:endParaRPr lang="en-US" sz="800" dirty="0"/>
                    </a:p>
                  </a:txBody>
                  <a:tcPr/>
                </a:tc>
                <a:tc>
                  <a:txBody>
                    <a:bodyPr/>
                    <a:lstStyle/>
                    <a:p>
                      <a:pPr algn="r"/>
                      <a:endParaRPr lang="en-US" sz="800" dirty="0"/>
                    </a:p>
                  </a:txBody>
                  <a:tcPr/>
                </a:tc>
                <a:tc>
                  <a:txBody>
                    <a:bodyPr/>
                    <a:lstStyle/>
                    <a:p>
                      <a:endParaRPr lang="en-US" sz="800" dirty="0"/>
                    </a:p>
                  </a:txBody>
                  <a:tcPr/>
                </a:tc>
                <a:tc>
                  <a:txBody>
                    <a:bodyPr/>
                    <a:lstStyle/>
                    <a:p>
                      <a:pPr algn="r"/>
                      <a:endParaRPr lang="en-US" sz="800" dirty="0"/>
                    </a:p>
                  </a:txBody>
                  <a:tcPr/>
                </a:tc>
              </a:tr>
            </a:tbl>
          </a:graphicData>
        </a:graphic>
      </p:graphicFrame>
      <p:sp>
        <p:nvSpPr>
          <p:cNvPr id="58525" name="Rectangle 215"/>
          <p:cNvSpPr>
            <a:spLocks noChangeArrowheads="1"/>
          </p:cNvSpPr>
          <p:nvPr/>
        </p:nvSpPr>
        <p:spPr bwMode="auto">
          <a:xfrm>
            <a:off x="0" y="6172200"/>
            <a:ext cx="8686800" cy="338138"/>
          </a:xfrm>
          <a:prstGeom prst="rect">
            <a:avLst/>
          </a:prstGeom>
          <a:noFill/>
          <a:ln w="9525">
            <a:noFill/>
            <a:miter lim="800000"/>
            <a:headEnd/>
            <a:tailEnd/>
          </a:ln>
        </p:spPr>
        <p:txBody>
          <a:bodyPr>
            <a:spAutoFit/>
          </a:bodyPr>
          <a:lstStyle/>
          <a:p>
            <a:pPr algn="just"/>
            <a:r>
              <a:rPr lang="en-US" sz="800"/>
              <a:t>This material is based on the assumptions stated herein. In the event any of the assumptions used do not prove to be true, results are likely to vary substantially from the examples shown herein. These examples are for illustrative purposes only and no representation is being made that any client will or is likely to achieve the results shown.</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a:xfrm>
            <a:off x="1295400" y="304800"/>
            <a:ext cx="6553200" cy="685800"/>
          </a:xfrm>
        </p:spPr>
        <p:txBody>
          <a:bodyPr/>
          <a:lstStyle/>
          <a:p>
            <a:r>
              <a:rPr lang="en-US" smtClean="0"/>
              <a:t>Sample Gifting Illustrations</a:t>
            </a:r>
            <a:br>
              <a:rPr lang="en-US" smtClean="0"/>
            </a:br>
            <a:r>
              <a:rPr lang="en-US" smtClean="0"/>
              <a:t>Calendar Year 2010</a:t>
            </a:r>
          </a:p>
        </p:txBody>
      </p:sp>
      <p:sp>
        <p:nvSpPr>
          <p:cNvPr id="59394" name="Slide Number Placeholder 3"/>
          <p:cNvSpPr>
            <a:spLocks noGrp="1"/>
          </p:cNvSpPr>
          <p:nvPr>
            <p:ph type="sldNum" sz="quarter" idx="10"/>
          </p:nvPr>
        </p:nvSpPr>
        <p:spPr>
          <a:noFill/>
        </p:spPr>
        <p:txBody>
          <a:bodyPr/>
          <a:lstStyle/>
          <a:p>
            <a:fld id="{F4594473-FF73-43B3-BCCD-69F5ECE99906}" type="slidenum">
              <a:rPr lang="en-US" smtClean="0"/>
              <a:pPr/>
              <a:t>37</a:t>
            </a:fld>
            <a:endParaRPr lang="en-US" smtClean="0"/>
          </a:p>
        </p:txBody>
      </p:sp>
      <p:graphicFrame>
        <p:nvGraphicFramePr>
          <p:cNvPr id="6" name="Content Placeholder 4"/>
          <p:cNvGraphicFramePr>
            <a:graphicFrameLocks noGrp="1"/>
          </p:cNvGraphicFramePr>
          <p:nvPr>
            <p:ph idx="1"/>
          </p:nvPr>
        </p:nvGraphicFramePr>
        <p:xfrm>
          <a:off x="76200" y="1235075"/>
          <a:ext cx="8945563" cy="4937125"/>
        </p:xfrm>
        <a:graphic>
          <a:graphicData uri="http://schemas.openxmlformats.org/drawingml/2006/table">
            <a:tbl>
              <a:tblPr firstRow="1" bandRow="1">
                <a:tableStyleId>{2D5ABB26-0587-4C30-8999-92F81FD0307C}</a:tableStyleId>
              </a:tblPr>
              <a:tblGrid>
                <a:gridCol w="1987901"/>
                <a:gridCol w="993951"/>
                <a:gridCol w="993951"/>
                <a:gridCol w="993951"/>
                <a:gridCol w="993951"/>
                <a:gridCol w="993951"/>
                <a:gridCol w="993951"/>
                <a:gridCol w="993951"/>
              </a:tblGrid>
              <a:tr h="225083">
                <a:tc gridSpan="8">
                  <a:txBody>
                    <a:bodyPr/>
                    <a:lstStyle/>
                    <a:p>
                      <a:pPr algn="l"/>
                      <a:r>
                        <a:rPr lang="en-US" sz="900" dirty="0" smtClean="0"/>
                        <a:t>Assumptions:</a:t>
                      </a:r>
                      <a:endParaRPr lang="en-US" sz="900"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r>
              <a:tr h="225083">
                <a:tc gridSpan="3">
                  <a:txBody>
                    <a:bodyPr/>
                    <a:lstStyle/>
                    <a:p>
                      <a:r>
                        <a:rPr lang="en-US" sz="900" dirty="0" smtClean="0"/>
                        <a:t>1. Current gift tax rate</a:t>
                      </a:r>
                      <a:endParaRPr lang="en-US" sz="900" dirty="0"/>
                    </a:p>
                  </a:txBody>
                  <a:tcPr/>
                </a:tc>
                <a:tc hMerge="1">
                  <a:txBody>
                    <a:bodyPr/>
                    <a:lstStyle/>
                    <a:p>
                      <a:endParaRPr lang="en-US" dirty="0"/>
                    </a:p>
                  </a:txBody>
                  <a:tcPr/>
                </a:tc>
                <a:tc hMerge="1">
                  <a:txBody>
                    <a:bodyPr/>
                    <a:lstStyle/>
                    <a:p>
                      <a:endParaRPr lang="en-US" dirty="0"/>
                    </a:p>
                  </a:txBody>
                  <a:tcPr/>
                </a:tc>
                <a:tc>
                  <a:txBody>
                    <a:bodyPr/>
                    <a:lstStyle/>
                    <a:p>
                      <a:pPr marL="285750" indent="0" algn="r"/>
                      <a:r>
                        <a:rPr lang="en-US" sz="900" dirty="0" smtClean="0"/>
                        <a:t>35.00%</a:t>
                      </a:r>
                      <a:endParaRPr lang="en-US" sz="900" dirty="0"/>
                    </a:p>
                  </a:txBody>
                  <a:tcPr/>
                </a:tc>
                <a:tc>
                  <a:txBody>
                    <a:bodyPr/>
                    <a:lstStyle/>
                    <a:p>
                      <a:pPr marL="285750" indent="0" algn="l"/>
                      <a:endParaRPr lang="en-US" sz="900" dirty="0"/>
                    </a:p>
                  </a:txBody>
                  <a:tcPr/>
                </a:tc>
                <a:tc>
                  <a:txBody>
                    <a:bodyPr/>
                    <a:lstStyle/>
                    <a:p>
                      <a:pPr marL="285750" indent="0"/>
                      <a:endParaRPr lang="en-US" sz="900" dirty="0"/>
                    </a:p>
                  </a:txBody>
                  <a:tcPr/>
                </a:tc>
                <a:tc>
                  <a:txBody>
                    <a:bodyPr/>
                    <a:lstStyle/>
                    <a:p>
                      <a:pPr marL="285750" indent="0"/>
                      <a:endParaRPr lang="en-US" sz="900" dirty="0"/>
                    </a:p>
                  </a:txBody>
                  <a:tcPr/>
                </a:tc>
                <a:tc>
                  <a:txBody>
                    <a:bodyPr/>
                    <a:lstStyle/>
                    <a:p>
                      <a:pPr marL="285750" indent="0"/>
                      <a:endParaRPr lang="en-US" sz="900" dirty="0"/>
                    </a:p>
                  </a:txBody>
                  <a:tcPr/>
                </a:tc>
              </a:tr>
              <a:tr h="225083">
                <a:tc gridSpan="3">
                  <a:txBody>
                    <a:bodyPr/>
                    <a:lstStyle/>
                    <a:p>
                      <a:r>
                        <a:rPr lang="en-US" sz="900" dirty="0" smtClean="0"/>
                        <a:t>2. Donor survives</a:t>
                      </a:r>
                      <a:r>
                        <a:rPr lang="en-US" sz="900" baseline="0" dirty="0" smtClean="0"/>
                        <a:t> for 3 years, thus no tax inclusion at death</a:t>
                      </a:r>
                      <a:endParaRPr lang="en-US" sz="900" dirty="0"/>
                    </a:p>
                  </a:txBody>
                  <a:tcPr/>
                </a:tc>
                <a:tc hMerge="1">
                  <a:txBody>
                    <a:bodyPr/>
                    <a:lstStyle/>
                    <a:p>
                      <a:endParaRPr lang="en-US" dirty="0"/>
                    </a:p>
                  </a:txBody>
                  <a:tcPr/>
                </a:tc>
                <a:tc hMerge="1">
                  <a:txBody>
                    <a:bodyPr/>
                    <a:lstStyle/>
                    <a:p>
                      <a:endParaRPr lang="en-US" dirty="0"/>
                    </a:p>
                  </a:txBody>
                  <a:tcPr/>
                </a:tc>
                <a:tc>
                  <a:txBody>
                    <a:bodyPr/>
                    <a:lstStyle/>
                    <a:p>
                      <a:endParaRPr lang="en-US" sz="900" dirty="0"/>
                    </a:p>
                  </a:txBody>
                  <a:tcPr/>
                </a:tc>
                <a:tc>
                  <a:txBody>
                    <a:bodyPr/>
                    <a:lstStyle/>
                    <a:p>
                      <a:pPr algn="l"/>
                      <a:endParaRPr lang="en-US" sz="900" dirty="0"/>
                    </a:p>
                  </a:txBody>
                  <a:tcPr/>
                </a:tc>
                <a:tc>
                  <a:txBody>
                    <a:bodyPr/>
                    <a:lstStyle/>
                    <a:p>
                      <a:pPr algn="r"/>
                      <a:endParaRPr lang="en-US" sz="900" dirty="0"/>
                    </a:p>
                  </a:txBody>
                  <a:tcPr/>
                </a:tc>
                <a:tc>
                  <a:txBody>
                    <a:bodyPr/>
                    <a:lstStyle/>
                    <a:p>
                      <a:endParaRPr lang="en-US" sz="900" dirty="0"/>
                    </a:p>
                  </a:txBody>
                  <a:tcPr/>
                </a:tc>
                <a:tc>
                  <a:txBody>
                    <a:bodyPr/>
                    <a:lstStyle/>
                    <a:p>
                      <a:pPr algn="r"/>
                      <a:endParaRPr lang="en-US" sz="900" dirty="0"/>
                    </a:p>
                  </a:txBody>
                  <a:tcPr/>
                </a:tc>
              </a:tr>
              <a:tr h="225083">
                <a:tc gridSpan="3">
                  <a:txBody>
                    <a:bodyPr/>
                    <a:lstStyle/>
                    <a:p>
                      <a:r>
                        <a:rPr lang="en-US" sz="900" dirty="0" smtClean="0"/>
                        <a:t>3. No appreciation</a:t>
                      </a:r>
                      <a:r>
                        <a:rPr lang="en-US" sz="900" baseline="0" dirty="0" smtClean="0"/>
                        <a:t> in the assets over the 3 year period</a:t>
                      </a:r>
                      <a:endParaRPr lang="en-US" sz="900" dirty="0"/>
                    </a:p>
                  </a:txBody>
                  <a:tcPr/>
                </a:tc>
                <a:tc hMerge="1">
                  <a:txBody>
                    <a:bodyPr/>
                    <a:lstStyle/>
                    <a:p>
                      <a:endParaRPr lang="en-US"/>
                    </a:p>
                  </a:txBody>
                  <a:tcPr/>
                </a:tc>
                <a:tc hMerge="1">
                  <a:txBody>
                    <a:bodyPr/>
                    <a:lstStyle/>
                    <a:p>
                      <a:endParaRPr lang="en-US"/>
                    </a:p>
                  </a:txBody>
                  <a:tcPr/>
                </a:tc>
                <a:tc>
                  <a:txBody>
                    <a:bodyPr/>
                    <a:lstStyle/>
                    <a:p>
                      <a:endParaRPr lang="en-US" sz="900" dirty="0"/>
                    </a:p>
                  </a:txBody>
                  <a:tcPr/>
                </a:tc>
                <a:tc>
                  <a:txBody>
                    <a:bodyPr/>
                    <a:lstStyle/>
                    <a:p>
                      <a:pPr algn="l"/>
                      <a:endParaRPr lang="en-US" sz="900" dirty="0"/>
                    </a:p>
                  </a:txBody>
                  <a:tcPr/>
                </a:tc>
                <a:tc>
                  <a:txBody>
                    <a:bodyPr/>
                    <a:lstStyle/>
                    <a:p>
                      <a:pPr algn="r"/>
                      <a:endParaRPr lang="en-US" sz="900" dirty="0"/>
                    </a:p>
                  </a:txBody>
                  <a:tcPr/>
                </a:tc>
                <a:tc>
                  <a:txBody>
                    <a:bodyPr/>
                    <a:lstStyle/>
                    <a:p>
                      <a:endParaRPr lang="en-US" sz="900" dirty="0"/>
                    </a:p>
                  </a:txBody>
                  <a:tcPr/>
                </a:tc>
                <a:tc>
                  <a:txBody>
                    <a:bodyPr/>
                    <a:lstStyle/>
                    <a:p>
                      <a:pPr algn="r"/>
                      <a:endParaRPr lang="en-US" sz="900" dirty="0"/>
                    </a:p>
                  </a:txBody>
                  <a:tcPr/>
                </a:tc>
              </a:tr>
              <a:tr h="225083">
                <a:tc gridSpan="3">
                  <a:txBody>
                    <a:bodyPr/>
                    <a:lstStyle/>
                    <a:p>
                      <a:r>
                        <a:rPr lang="en-US" sz="900" b="1" dirty="0" smtClean="0"/>
                        <a:t>Scenario 1: Taxable Gift</a:t>
                      </a:r>
                      <a:endParaRPr lang="en-US" sz="900" b="1" dirty="0"/>
                    </a:p>
                  </a:txBody>
                  <a:tcPr/>
                </a:tc>
                <a:tc hMerge="1">
                  <a:txBody>
                    <a:bodyPr/>
                    <a:lstStyle/>
                    <a:p>
                      <a:endParaRPr lang="en-US"/>
                    </a:p>
                  </a:txBody>
                  <a:tcPr/>
                </a:tc>
                <a:tc hMerge="1">
                  <a:txBody>
                    <a:bodyPr/>
                    <a:lstStyle/>
                    <a:p>
                      <a:endParaRPr lang="en-US"/>
                    </a:p>
                  </a:txBody>
                  <a:tcPr/>
                </a:tc>
                <a:tc>
                  <a:txBody>
                    <a:bodyPr/>
                    <a:lstStyle/>
                    <a:p>
                      <a:endParaRPr lang="en-US" sz="900" dirty="0"/>
                    </a:p>
                  </a:txBody>
                  <a:tcPr/>
                </a:tc>
                <a:tc>
                  <a:txBody>
                    <a:bodyPr/>
                    <a:lstStyle/>
                    <a:p>
                      <a:pPr algn="l"/>
                      <a:endParaRPr lang="en-US" sz="900" dirty="0"/>
                    </a:p>
                  </a:txBody>
                  <a:tcPr/>
                </a:tc>
                <a:tc>
                  <a:txBody>
                    <a:bodyPr/>
                    <a:lstStyle/>
                    <a:p>
                      <a:pPr algn="r"/>
                      <a:endParaRPr lang="en-US" sz="900" dirty="0"/>
                    </a:p>
                  </a:txBody>
                  <a:tcPr/>
                </a:tc>
                <a:tc>
                  <a:txBody>
                    <a:bodyPr/>
                    <a:lstStyle/>
                    <a:p>
                      <a:endParaRPr lang="en-US" sz="900" dirty="0"/>
                    </a:p>
                  </a:txBody>
                  <a:tcPr/>
                </a:tc>
                <a:tc>
                  <a:txBody>
                    <a:bodyPr/>
                    <a:lstStyle/>
                    <a:p>
                      <a:pPr algn="r"/>
                      <a:endParaRPr lang="en-US" sz="900" dirty="0"/>
                    </a:p>
                  </a:txBody>
                  <a:tcPr/>
                </a:tc>
              </a:tr>
              <a:tr h="225083">
                <a:tc>
                  <a:txBody>
                    <a:bodyPr/>
                    <a:lstStyle/>
                    <a:p>
                      <a:r>
                        <a:rPr lang="en-US" sz="900" dirty="0" smtClean="0"/>
                        <a:t>Taxable Gift*</a:t>
                      </a:r>
                      <a:endParaRPr lang="en-US" sz="900" dirty="0"/>
                    </a:p>
                  </a:txBody>
                  <a:tcPr/>
                </a:tc>
                <a:tc>
                  <a:txBody>
                    <a:bodyPr/>
                    <a:lstStyle/>
                    <a:p>
                      <a:endParaRPr lang="en-US" sz="900" dirty="0"/>
                    </a:p>
                  </a:txBody>
                  <a:tcPr/>
                </a:tc>
                <a:tc>
                  <a:txBody>
                    <a:bodyPr/>
                    <a:lstStyle/>
                    <a:p>
                      <a:r>
                        <a:rPr lang="en-US" sz="900" dirty="0" smtClean="0"/>
                        <a:t>$</a:t>
                      </a:r>
                      <a:endParaRPr lang="en-US" sz="900" dirty="0"/>
                    </a:p>
                  </a:txBody>
                  <a:tcPr/>
                </a:tc>
                <a:tc>
                  <a:txBody>
                    <a:bodyPr/>
                    <a:lstStyle/>
                    <a:p>
                      <a:pPr algn="r"/>
                      <a:r>
                        <a:rPr lang="en-US" sz="900" dirty="0" smtClean="0"/>
                        <a:t>1,000,000</a:t>
                      </a:r>
                      <a:endParaRPr lang="en-US" sz="900" dirty="0"/>
                    </a:p>
                  </a:txBody>
                  <a:tcPr/>
                </a:tc>
                <a:tc>
                  <a:txBody>
                    <a:bodyPr/>
                    <a:lstStyle/>
                    <a:p>
                      <a:pPr algn="l"/>
                      <a:endParaRPr lang="en-US" sz="900" dirty="0"/>
                    </a:p>
                  </a:txBody>
                  <a:tcPr/>
                </a:tc>
                <a:tc>
                  <a:txBody>
                    <a:bodyPr/>
                    <a:lstStyle/>
                    <a:p>
                      <a:pPr algn="r"/>
                      <a:endParaRPr lang="en-US" sz="900" dirty="0"/>
                    </a:p>
                  </a:txBody>
                  <a:tcPr/>
                </a:tc>
                <a:tc>
                  <a:txBody>
                    <a:bodyPr/>
                    <a:lstStyle/>
                    <a:p>
                      <a:endParaRPr lang="en-US" sz="900" dirty="0"/>
                    </a:p>
                  </a:txBody>
                  <a:tcPr/>
                </a:tc>
                <a:tc>
                  <a:txBody>
                    <a:bodyPr/>
                    <a:lstStyle/>
                    <a:p>
                      <a:pPr algn="r"/>
                      <a:endParaRPr lang="en-US" sz="900" dirty="0"/>
                    </a:p>
                  </a:txBody>
                  <a:tcPr/>
                </a:tc>
              </a:tr>
              <a:tr h="225083">
                <a:tc>
                  <a:txBody>
                    <a:bodyPr/>
                    <a:lstStyle/>
                    <a:p>
                      <a:r>
                        <a:rPr lang="en-US" sz="900" dirty="0" smtClean="0"/>
                        <a:t>Gift tax paid</a:t>
                      </a:r>
                      <a:endParaRPr lang="en-US" sz="900" dirty="0"/>
                    </a:p>
                  </a:txBody>
                  <a:tcPr/>
                </a:tc>
                <a:tc>
                  <a:txBody>
                    <a:bodyPr/>
                    <a:lstStyle/>
                    <a:p>
                      <a:endParaRPr lang="en-US" sz="900" dirty="0"/>
                    </a:p>
                  </a:txBody>
                  <a:tcPr/>
                </a:tc>
                <a:tc>
                  <a:txBody>
                    <a:bodyPr/>
                    <a:lstStyle/>
                    <a:p>
                      <a:r>
                        <a:rPr lang="en-US" sz="900" dirty="0" smtClean="0"/>
                        <a:t>$</a:t>
                      </a:r>
                      <a:endParaRPr lang="en-US" sz="900" dirty="0"/>
                    </a:p>
                  </a:txBody>
                  <a:tcPr>
                    <a:lnB w="12700" cap="flat" cmpd="sng" algn="ctr">
                      <a:solidFill>
                        <a:schemeClr val="tx1"/>
                      </a:solidFill>
                      <a:prstDash val="solid"/>
                      <a:round/>
                      <a:headEnd type="none" w="med" len="med"/>
                      <a:tailEnd type="none" w="med" len="med"/>
                    </a:lnB>
                  </a:tcPr>
                </a:tc>
                <a:tc>
                  <a:txBody>
                    <a:bodyPr/>
                    <a:lstStyle/>
                    <a:p>
                      <a:pPr algn="r"/>
                      <a:r>
                        <a:rPr lang="en-US" sz="900" dirty="0" smtClean="0"/>
                        <a:t>350,000</a:t>
                      </a:r>
                      <a:endParaRPr lang="en-US" sz="900" dirty="0"/>
                    </a:p>
                  </a:txBody>
                  <a:tcPr>
                    <a:lnB w="12700" cap="flat" cmpd="sng" algn="ctr">
                      <a:solidFill>
                        <a:schemeClr val="tx1"/>
                      </a:solidFill>
                      <a:prstDash val="solid"/>
                      <a:round/>
                      <a:headEnd type="none" w="med" len="med"/>
                      <a:tailEnd type="none" w="med" len="med"/>
                    </a:lnB>
                  </a:tcPr>
                </a:tc>
                <a:tc>
                  <a:txBody>
                    <a:bodyPr/>
                    <a:lstStyle/>
                    <a:p>
                      <a:pPr algn="l"/>
                      <a:endParaRPr lang="en-US" sz="900" dirty="0"/>
                    </a:p>
                  </a:txBody>
                  <a:tcPr/>
                </a:tc>
                <a:tc>
                  <a:txBody>
                    <a:bodyPr/>
                    <a:lstStyle/>
                    <a:p>
                      <a:pPr algn="r"/>
                      <a:endParaRPr lang="en-US" sz="900" dirty="0"/>
                    </a:p>
                  </a:txBody>
                  <a:tcPr/>
                </a:tc>
                <a:tc>
                  <a:txBody>
                    <a:bodyPr/>
                    <a:lstStyle/>
                    <a:p>
                      <a:endParaRPr lang="en-US" sz="900" dirty="0"/>
                    </a:p>
                  </a:txBody>
                  <a:tcPr/>
                </a:tc>
                <a:tc>
                  <a:txBody>
                    <a:bodyPr/>
                    <a:lstStyle/>
                    <a:p>
                      <a:pPr algn="r"/>
                      <a:endParaRPr lang="en-US" sz="900" dirty="0"/>
                    </a:p>
                  </a:txBody>
                  <a:tcPr/>
                </a:tc>
              </a:tr>
              <a:tr h="225083">
                <a:tc gridSpan="2">
                  <a:txBody>
                    <a:bodyPr/>
                    <a:lstStyle/>
                    <a:p>
                      <a:r>
                        <a:rPr lang="en-US" sz="900" dirty="0" smtClean="0"/>
                        <a:t>Amount transferred out of estate</a:t>
                      </a:r>
                      <a:endParaRPr lang="en-US" sz="900" dirty="0"/>
                    </a:p>
                  </a:txBody>
                  <a:tcPr/>
                </a:tc>
                <a:tc hMerge="1">
                  <a:txBody>
                    <a:bodyPr/>
                    <a:lstStyle/>
                    <a:p>
                      <a:endParaRPr lang="en-US" sz="1200" dirty="0"/>
                    </a:p>
                  </a:txBody>
                  <a:tcPr/>
                </a:tc>
                <a:tc>
                  <a:txBody>
                    <a:bodyPr/>
                    <a:lstStyle/>
                    <a:p>
                      <a:r>
                        <a:rPr lang="en-US" sz="900" dirty="0" smtClean="0"/>
                        <a:t>$</a:t>
                      </a:r>
                      <a:endParaRPr lang="en-US" sz="900" dirty="0"/>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900" dirty="0" smtClean="0"/>
                        <a:t>1,350,000</a:t>
                      </a:r>
                      <a:endParaRPr lang="en-US" sz="900" dirty="0"/>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l"/>
                      <a:endParaRPr lang="en-US" sz="900" dirty="0"/>
                    </a:p>
                  </a:txBody>
                  <a:tcPr/>
                </a:tc>
                <a:tc>
                  <a:txBody>
                    <a:bodyPr/>
                    <a:lstStyle/>
                    <a:p>
                      <a:pPr algn="r"/>
                      <a:endParaRPr lang="en-US" sz="900" dirty="0"/>
                    </a:p>
                  </a:txBody>
                  <a:tcPr/>
                </a:tc>
                <a:tc>
                  <a:txBody>
                    <a:bodyPr/>
                    <a:lstStyle/>
                    <a:p>
                      <a:endParaRPr lang="en-US" sz="900" dirty="0"/>
                    </a:p>
                  </a:txBody>
                  <a:tcPr/>
                </a:tc>
                <a:tc>
                  <a:txBody>
                    <a:bodyPr/>
                    <a:lstStyle/>
                    <a:p>
                      <a:pPr algn="r"/>
                      <a:endParaRPr lang="en-US" sz="900" dirty="0"/>
                    </a:p>
                  </a:txBody>
                  <a:tcPr/>
                </a:tc>
              </a:tr>
              <a:tr h="225083">
                <a:tc gridSpan="3">
                  <a:txBody>
                    <a:bodyPr/>
                    <a:lstStyle/>
                    <a:p>
                      <a:r>
                        <a:rPr lang="en-US" sz="900" b="1" dirty="0" smtClean="0"/>
                        <a:t>Scenario 2: No Taxable Gift/Assets Retained/No GST Tax at Death</a:t>
                      </a:r>
                      <a:endParaRPr lang="en-US" sz="900" b="1" dirty="0"/>
                    </a:p>
                  </a:txBody>
                  <a:tcPr>
                    <a:lnL>
                      <a:noFill/>
                    </a:lnL>
                    <a:lnR>
                      <a:noFill/>
                    </a:lnR>
                    <a:lnB>
                      <a:noFill/>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sz="1000" dirty="0"/>
                    </a:p>
                  </a:txBody>
                  <a:tcPr>
                    <a:lnT w="12700" cap="flat" cmpd="sng" algn="ctr">
                      <a:solidFill>
                        <a:schemeClr val="tx1"/>
                      </a:solidFill>
                      <a:prstDash val="solid"/>
                      <a:round/>
                      <a:headEnd type="none" w="med" len="med"/>
                      <a:tailEnd type="none" w="med" len="med"/>
                    </a:lnT>
                  </a:tcPr>
                </a:tc>
                <a:tc>
                  <a:txBody>
                    <a:bodyPr/>
                    <a:lstStyle/>
                    <a:p>
                      <a:pPr algn="r"/>
                      <a:endParaRPr lang="en-US" sz="900" dirty="0"/>
                    </a:p>
                  </a:txBody>
                  <a:tcP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US" sz="900" dirty="0"/>
                    </a:p>
                  </a:txBody>
                  <a:tcPr>
                    <a:lnL>
                      <a:noFill/>
                    </a:lnL>
                  </a:tcPr>
                </a:tc>
                <a:tc>
                  <a:txBody>
                    <a:bodyPr/>
                    <a:lstStyle/>
                    <a:p>
                      <a:pPr algn="r"/>
                      <a:endParaRPr lang="en-US" sz="900" dirty="0"/>
                    </a:p>
                  </a:txBody>
                  <a:tcPr/>
                </a:tc>
                <a:tc>
                  <a:txBody>
                    <a:bodyPr/>
                    <a:lstStyle/>
                    <a:p>
                      <a:endParaRPr lang="en-US" sz="900" dirty="0"/>
                    </a:p>
                  </a:txBody>
                  <a:tcPr/>
                </a:tc>
                <a:tc>
                  <a:txBody>
                    <a:bodyPr/>
                    <a:lstStyle/>
                    <a:p>
                      <a:pPr algn="r"/>
                      <a:endParaRPr lang="en-US" sz="900" dirty="0"/>
                    </a:p>
                  </a:txBody>
                  <a:tcPr/>
                </a:tc>
              </a:tr>
              <a:tr h="225083">
                <a:tc>
                  <a:txBody>
                    <a:bodyPr/>
                    <a:lstStyle/>
                    <a:p>
                      <a:r>
                        <a:rPr lang="en-US" sz="900" dirty="0" smtClean="0"/>
                        <a:t>Retained assets</a:t>
                      </a:r>
                      <a:endParaRPr lang="en-US" sz="900" dirty="0"/>
                    </a:p>
                  </a:txBody>
                  <a:tcPr>
                    <a:lnT>
                      <a:noFill/>
                    </a:lnT>
                    <a:lnB>
                      <a:noFill/>
                    </a:lnB>
                  </a:tcPr>
                </a:tc>
                <a:tc>
                  <a:txBody>
                    <a:bodyPr/>
                    <a:lstStyle/>
                    <a:p>
                      <a:endParaRPr lang="en-US" sz="900" dirty="0"/>
                    </a:p>
                  </a:txBody>
                  <a:tcPr>
                    <a:lnT>
                      <a:noFill/>
                    </a:lnT>
                    <a:lnB>
                      <a:noFill/>
                    </a:lnB>
                  </a:tcPr>
                </a:tc>
                <a:tc>
                  <a:txBody>
                    <a:bodyPr/>
                    <a:lstStyle/>
                    <a:p>
                      <a:r>
                        <a:rPr lang="en-US" sz="900" dirty="0" smtClean="0"/>
                        <a:t>$</a:t>
                      </a:r>
                      <a:endParaRPr lang="en-US" sz="900" dirty="0"/>
                    </a:p>
                  </a:txBody>
                  <a:tcPr>
                    <a:lnT>
                      <a:noFill/>
                    </a:lnT>
                    <a:lnB>
                      <a:noFill/>
                    </a:lnB>
                  </a:tcPr>
                </a:tc>
                <a:tc>
                  <a:txBody>
                    <a:bodyPr/>
                    <a:lstStyle/>
                    <a:p>
                      <a:pPr algn="r"/>
                      <a:r>
                        <a:rPr lang="en-US" sz="900" dirty="0" smtClean="0"/>
                        <a:t>1,538,462</a:t>
                      </a:r>
                      <a:endParaRPr lang="en-US" sz="900" dirty="0"/>
                    </a:p>
                  </a:txBody>
                  <a:tcPr>
                    <a:lnT w="12700" cap="flat" cmpd="sng" algn="ctr">
                      <a:noFill/>
                      <a:prstDash val="solid"/>
                      <a:round/>
                      <a:headEnd type="none" w="med" len="med"/>
                      <a:tailEnd type="none" w="med" len="med"/>
                    </a:lnT>
                    <a:lnB>
                      <a:noFill/>
                    </a:lnB>
                  </a:tcPr>
                </a:tc>
                <a:tc>
                  <a:txBody>
                    <a:bodyPr/>
                    <a:lstStyle/>
                    <a:p>
                      <a:pPr algn="l"/>
                      <a:r>
                        <a:rPr lang="en-US" sz="900" dirty="0" smtClean="0"/>
                        <a:t>$</a:t>
                      </a:r>
                      <a:endParaRPr lang="en-US" sz="900" dirty="0"/>
                    </a:p>
                  </a:txBody>
                  <a:tcPr/>
                </a:tc>
                <a:tc>
                  <a:txBody>
                    <a:bodyPr/>
                    <a:lstStyle/>
                    <a:p>
                      <a:pPr algn="r"/>
                      <a:r>
                        <a:rPr lang="en-US" sz="900" dirty="0" smtClean="0"/>
                        <a:t>1,818,182</a:t>
                      </a:r>
                      <a:endParaRPr lang="en-US" sz="900" dirty="0"/>
                    </a:p>
                  </a:txBody>
                  <a:tcPr/>
                </a:tc>
                <a:tc>
                  <a:txBody>
                    <a:bodyPr/>
                    <a:lstStyle/>
                    <a:p>
                      <a:r>
                        <a:rPr lang="en-US" sz="900" dirty="0" smtClean="0"/>
                        <a:t>$</a:t>
                      </a:r>
                      <a:endParaRPr lang="en-US" sz="900" dirty="0"/>
                    </a:p>
                  </a:txBody>
                  <a:tcPr/>
                </a:tc>
                <a:tc>
                  <a:txBody>
                    <a:bodyPr/>
                    <a:lstStyle/>
                    <a:p>
                      <a:pPr algn="r"/>
                      <a:r>
                        <a:rPr lang="en-US" sz="900" dirty="0" smtClean="0"/>
                        <a:t>2,222,222</a:t>
                      </a:r>
                      <a:endParaRPr lang="en-US" sz="900" dirty="0"/>
                    </a:p>
                  </a:txBody>
                  <a:tcPr/>
                </a:tc>
              </a:tr>
              <a:tr h="225083">
                <a:tc>
                  <a:txBody>
                    <a:bodyPr/>
                    <a:lstStyle/>
                    <a:p>
                      <a:r>
                        <a:rPr lang="en-US" sz="900" dirty="0" smtClean="0"/>
                        <a:t>Future</a:t>
                      </a:r>
                      <a:r>
                        <a:rPr lang="en-US" sz="900" baseline="0" dirty="0" smtClean="0"/>
                        <a:t> estate tax rate</a:t>
                      </a:r>
                      <a:endParaRPr lang="en-US" sz="900" dirty="0"/>
                    </a:p>
                  </a:txBody>
                  <a:tcPr>
                    <a:lnT>
                      <a:noFill/>
                    </a:lnT>
                    <a:lnB>
                      <a:noFill/>
                    </a:lnB>
                  </a:tcPr>
                </a:tc>
                <a:tc>
                  <a:txBody>
                    <a:bodyPr/>
                    <a:lstStyle/>
                    <a:p>
                      <a:endParaRPr lang="en-US" sz="900" dirty="0"/>
                    </a:p>
                  </a:txBody>
                  <a:tcPr>
                    <a:lnT>
                      <a:noFill/>
                    </a:lnT>
                    <a:lnB>
                      <a:noFill/>
                    </a:lnB>
                  </a:tcPr>
                </a:tc>
                <a:tc>
                  <a:txBody>
                    <a:bodyPr/>
                    <a:lstStyle/>
                    <a:p>
                      <a:endParaRPr lang="en-US" sz="900" dirty="0"/>
                    </a:p>
                  </a:txBody>
                  <a:tcPr>
                    <a:lnT>
                      <a:noFill/>
                    </a:lnT>
                    <a:lnB>
                      <a:noFill/>
                    </a:lnB>
                  </a:tcPr>
                </a:tc>
                <a:tc>
                  <a:txBody>
                    <a:bodyPr/>
                    <a:lstStyle/>
                    <a:p>
                      <a:pPr algn="r"/>
                      <a:r>
                        <a:rPr lang="en-US" sz="900" dirty="0" smtClean="0"/>
                        <a:t>35.00%</a:t>
                      </a:r>
                      <a:endParaRPr lang="en-US" sz="900" dirty="0"/>
                    </a:p>
                  </a:txBody>
                  <a:tcPr>
                    <a:lnT w="12700" cap="flat" cmpd="sng" algn="ctr">
                      <a:noFill/>
                      <a:prstDash val="solid"/>
                      <a:round/>
                      <a:headEnd type="none" w="med" len="med"/>
                      <a:tailEnd type="none" w="med" len="med"/>
                    </a:lnT>
                    <a:lnB>
                      <a:noFill/>
                    </a:lnB>
                  </a:tcPr>
                </a:tc>
                <a:tc>
                  <a:txBody>
                    <a:bodyPr/>
                    <a:lstStyle/>
                    <a:p>
                      <a:pPr algn="l"/>
                      <a:endParaRPr lang="en-US" sz="900" dirty="0"/>
                    </a:p>
                  </a:txBody>
                  <a:tcPr/>
                </a:tc>
                <a:tc>
                  <a:txBody>
                    <a:bodyPr/>
                    <a:lstStyle/>
                    <a:p>
                      <a:pPr algn="r"/>
                      <a:r>
                        <a:rPr lang="en-US" sz="900" dirty="0" smtClean="0"/>
                        <a:t>45.00%</a:t>
                      </a:r>
                      <a:endParaRPr lang="en-US" sz="900" dirty="0"/>
                    </a:p>
                  </a:txBody>
                  <a:tcPr/>
                </a:tc>
                <a:tc>
                  <a:txBody>
                    <a:bodyPr/>
                    <a:lstStyle/>
                    <a:p>
                      <a:endParaRPr lang="en-US" sz="900" dirty="0"/>
                    </a:p>
                  </a:txBody>
                  <a:tcPr/>
                </a:tc>
                <a:tc>
                  <a:txBody>
                    <a:bodyPr/>
                    <a:lstStyle/>
                    <a:p>
                      <a:pPr algn="r"/>
                      <a:r>
                        <a:rPr lang="en-US" sz="900" dirty="0" smtClean="0"/>
                        <a:t>55.00%</a:t>
                      </a:r>
                      <a:endParaRPr lang="en-US" sz="900" dirty="0"/>
                    </a:p>
                  </a:txBody>
                  <a:tcPr/>
                </a:tc>
              </a:tr>
              <a:tr h="225083">
                <a:tc>
                  <a:txBody>
                    <a:bodyPr/>
                    <a:lstStyle/>
                    <a:p>
                      <a:r>
                        <a:rPr lang="en-US" sz="900" dirty="0" smtClean="0"/>
                        <a:t>Future</a:t>
                      </a:r>
                      <a:r>
                        <a:rPr lang="en-US" sz="900" baseline="0" dirty="0" smtClean="0"/>
                        <a:t> estate taxes</a:t>
                      </a:r>
                      <a:endParaRPr lang="en-US" sz="900" dirty="0"/>
                    </a:p>
                  </a:txBody>
                  <a:tcPr>
                    <a:lnT>
                      <a:noFill/>
                    </a:lnT>
                    <a:lnB>
                      <a:noFill/>
                    </a:lnB>
                  </a:tcPr>
                </a:tc>
                <a:tc>
                  <a:txBody>
                    <a:bodyPr/>
                    <a:lstStyle/>
                    <a:p>
                      <a:endParaRPr lang="en-US" sz="900" dirty="0"/>
                    </a:p>
                  </a:txBody>
                  <a:tcPr>
                    <a:lnT>
                      <a:noFill/>
                    </a:lnT>
                    <a:lnB>
                      <a:noFill/>
                    </a:lnB>
                  </a:tcPr>
                </a:tc>
                <a:tc>
                  <a:txBody>
                    <a:bodyPr/>
                    <a:lstStyle/>
                    <a:p>
                      <a:r>
                        <a:rPr lang="en-US" sz="900" dirty="0" smtClean="0"/>
                        <a:t>$</a:t>
                      </a:r>
                      <a:endParaRPr lang="en-US" sz="900" dirty="0"/>
                    </a:p>
                  </a:txBody>
                  <a:tcPr>
                    <a:lnT>
                      <a:noFill/>
                    </a:lnT>
                    <a:lnB>
                      <a:noFill/>
                    </a:lnB>
                  </a:tcPr>
                </a:tc>
                <a:tc>
                  <a:txBody>
                    <a:bodyPr/>
                    <a:lstStyle/>
                    <a:p>
                      <a:pPr algn="r"/>
                      <a:r>
                        <a:rPr lang="en-US" sz="900" dirty="0" smtClean="0"/>
                        <a:t>538,462</a:t>
                      </a:r>
                      <a:endParaRPr lang="en-US" sz="900" dirty="0"/>
                    </a:p>
                  </a:txBody>
                  <a:tcPr>
                    <a:lnT w="12700" cap="flat" cmpd="sng" algn="ctr">
                      <a:noFill/>
                      <a:prstDash val="solid"/>
                      <a:round/>
                      <a:headEnd type="none" w="med" len="med"/>
                      <a:tailEnd type="none" w="med" len="med"/>
                    </a:lnT>
                    <a:lnB>
                      <a:noFill/>
                    </a:lnB>
                  </a:tcPr>
                </a:tc>
                <a:tc>
                  <a:txBody>
                    <a:bodyPr/>
                    <a:lstStyle/>
                    <a:p>
                      <a:pPr algn="l"/>
                      <a:r>
                        <a:rPr lang="en-US" sz="900" dirty="0" smtClean="0"/>
                        <a:t>$</a:t>
                      </a:r>
                      <a:endParaRPr lang="en-US" sz="900" dirty="0"/>
                    </a:p>
                  </a:txBody>
                  <a:tcPr/>
                </a:tc>
                <a:tc>
                  <a:txBody>
                    <a:bodyPr/>
                    <a:lstStyle/>
                    <a:p>
                      <a:pPr algn="r"/>
                      <a:r>
                        <a:rPr lang="en-US" sz="900" dirty="0" smtClean="0"/>
                        <a:t>818,182</a:t>
                      </a:r>
                      <a:endParaRPr lang="en-US" sz="900" dirty="0"/>
                    </a:p>
                  </a:txBody>
                  <a:tcPr/>
                </a:tc>
                <a:tc>
                  <a:txBody>
                    <a:bodyPr/>
                    <a:lstStyle/>
                    <a:p>
                      <a:r>
                        <a:rPr lang="en-US" sz="900" dirty="0" smtClean="0"/>
                        <a:t>$</a:t>
                      </a:r>
                      <a:endParaRPr lang="en-US" sz="900" dirty="0"/>
                    </a:p>
                  </a:txBody>
                  <a:tcPr/>
                </a:tc>
                <a:tc>
                  <a:txBody>
                    <a:bodyPr/>
                    <a:lstStyle/>
                    <a:p>
                      <a:pPr algn="r"/>
                      <a:r>
                        <a:rPr lang="en-US" sz="900" dirty="0" smtClean="0"/>
                        <a:t>1,222,222</a:t>
                      </a:r>
                      <a:endParaRPr lang="en-US" sz="900" dirty="0"/>
                    </a:p>
                  </a:txBody>
                  <a:tcPr/>
                </a:tc>
              </a:tr>
              <a:tr h="225083">
                <a:tc>
                  <a:txBody>
                    <a:bodyPr/>
                    <a:lstStyle/>
                    <a:p>
                      <a:r>
                        <a:rPr lang="en-US" sz="900" dirty="0" smtClean="0"/>
                        <a:t>Future inheritance after taxes</a:t>
                      </a:r>
                      <a:endParaRPr lang="en-US" sz="900" dirty="0"/>
                    </a:p>
                  </a:txBody>
                  <a:tcPr>
                    <a:lnT>
                      <a:noFill/>
                    </a:lnT>
                    <a:lnB>
                      <a:noFill/>
                    </a:lnB>
                  </a:tcPr>
                </a:tc>
                <a:tc>
                  <a:txBody>
                    <a:bodyPr/>
                    <a:lstStyle/>
                    <a:p>
                      <a:endParaRPr lang="en-US" sz="900" dirty="0"/>
                    </a:p>
                  </a:txBody>
                  <a:tcPr>
                    <a:lnT>
                      <a:noFill/>
                    </a:lnT>
                    <a:lnB>
                      <a:noFill/>
                    </a:lnB>
                  </a:tcPr>
                </a:tc>
                <a:tc>
                  <a:txBody>
                    <a:bodyPr/>
                    <a:lstStyle/>
                    <a:p>
                      <a:r>
                        <a:rPr lang="en-US" sz="900" dirty="0" smtClean="0"/>
                        <a:t>$</a:t>
                      </a:r>
                      <a:endParaRPr lang="en-US" sz="900" dirty="0"/>
                    </a:p>
                  </a:txBody>
                  <a:tcPr>
                    <a:lnT>
                      <a:noFill/>
                    </a:lnT>
                    <a:lnB>
                      <a:noFill/>
                    </a:lnB>
                  </a:tcPr>
                </a:tc>
                <a:tc>
                  <a:txBody>
                    <a:bodyPr/>
                    <a:lstStyle/>
                    <a:p>
                      <a:pPr algn="r"/>
                      <a:r>
                        <a:rPr lang="en-US" sz="900" dirty="0" smtClean="0"/>
                        <a:t>1,000,000</a:t>
                      </a:r>
                      <a:endParaRPr lang="en-US" sz="900" dirty="0"/>
                    </a:p>
                  </a:txBody>
                  <a:tcPr>
                    <a:lnT w="12700" cap="flat" cmpd="sng" algn="ctr">
                      <a:noFill/>
                      <a:prstDash val="solid"/>
                      <a:round/>
                      <a:headEnd type="none" w="med" len="med"/>
                      <a:tailEnd type="none" w="med" len="med"/>
                    </a:lnT>
                    <a:lnB>
                      <a:noFill/>
                    </a:lnB>
                  </a:tcPr>
                </a:tc>
                <a:tc>
                  <a:txBody>
                    <a:bodyPr/>
                    <a:lstStyle/>
                    <a:p>
                      <a:pPr algn="l"/>
                      <a:r>
                        <a:rPr lang="en-US" sz="900" dirty="0" smtClean="0"/>
                        <a:t>$</a:t>
                      </a:r>
                      <a:endParaRPr lang="en-US" sz="900" dirty="0"/>
                    </a:p>
                  </a:txBody>
                  <a:tcPr/>
                </a:tc>
                <a:tc>
                  <a:txBody>
                    <a:bodyPr/>
                    <a:lstStyle/>
                    <a:p>
                      <a:pPr algn="r"/>
                      <a:r>
                        <a:rPr lang="en-US" sz="900" dirty="0" smtClean="0"/>
                        <a:t>1,000,000</a:t>
                      </a:r>
                      <a:endParaRPr lang="en-US" sz="900" dirty="0"/>
                    </a:p>
                  </a:txBody>
                  <a:tcPr/>
                </a:tc>
                <a:tc>
                  <a:txBody>
                    <a:bodyPr/>
                    <a:lstStyle/>
                    <a:p>
                      <a:r>
                        <a:rPr lang="en-US" sz="900" dirty="0" smtClean="0"/>
                        <a:t>$</a:t>
                      </a:r>
                      <a:endParaRPr lang="en-US" sz="900" dirty="0"/>
                    </a:p>
                  </a:txBody>
                  <a:tcPr/>
                </a:tc>
                <a:tc>
                  <a:txBody>
                    <a:bodyPr/>
                    <a:lstStyle/>
                    <a:p>
                      <a:pPr algn="r"/>
                      <a:r>
                        <a:rPr lang="en-US" sz="900" dirty="0" smtClean="0"/>
                        <a:t>1,000,000</a:t>
                      </a:r>
                      <a:endParaRPr lang="en-US" sz="900" dirty="0"/>
                    </a:p>
                  </a:txBody>
                  <a:tcPr/>
                </a:tc>
              </a:tr>
              <a:tr h="225083">
                <a:tc gridSpan="2">
                  <a:txBody>
                    <a:bodyPr/>
                    <a:lstStyle/>
                    <a:p>
                      <a:r>
                        <a:rPr lang="en-US" sz="900" b="1" dirty="0" smtClean="0"/>
                        <a:t>Additional assets needed for same transfer</a:t>
                      </a:r>
                      <a:endParaRPr lang="en-US" sz="900" b="1" dirty="0"/>
                    </a:p>
                  </a:txBody>
                  <a:tcPr>
                    <a:lnT>
                      <a:noFill/>
                    </a:lnT>
                    <a:lnB>
                      <a:noFill/>
                    </a:lnB>
                  </a:tcPr>
                </a:tc>
                <a:tc hMerge="1">
                  <a:txBody>
                    <a:bodyPr/>
                    <a:lstStyle/>
                    <a:p>
                      <a:endParaRPr lang="en-US" sz="1000" dirty="0"/>
                    </a:p>
                  </a:txBody>
                  <a:tcPr>
                    <a:lnT>
                      <a:noFill/>
                    </a:lnT>
                  </a:tcPr>
                </a:tc>
                <a:tc>
                  <a:txBody>
                    <a:bodyPr/>
                    <a:lstStyle/>
                    <a:p>
                      <a:r>
                        <a:rPr lang="en-US" sz="900" b="1" dirty="0" smtClean="0"/>
                        <a:t>$</a:t>
                      </a:r>
                      <a:endParaRPr lang="en-US" sz="900" b="1" dirty="0"/>
                    </a:p>
                  </a:txBody>
                  <a:tcPr>
                    <a:lnT>
                      <a:noFill/>
                    </a:lnT>
                    <a:lnB>
                      <a:noFill/>
                    </a:lnB>
                  </a:tcPr>
                </a:tc>
                <a:tc>
                  <a:txBody>
                    <a:bodyPr/>
                    <a:lstStyle/>
                    <a:p>
                      <a:pPr algn="r"/>
                      <a:r>
                        <a:rPr lang="en-US" sz="900" b="1" dirty="0" smtClean="0"/>
                        <a:t>188,462</a:t>
                      </a:r>
                      <a:endParaRPr lang="en-US" sz="900" b="1" dirty="0"/>
                    </a:p>
                  </a:txBody>
                  <a:tcPr>
                    <a:lnT w="12700" cap="flat" cmpd="sng" algn="ctr">
                      <a:noFill/>
                      <a:prstDash val="solid"/>
                      <a:round/>
                      <a:headEnd type="none" w="med" len="med"/>
                      <a:tailEnd type="none" w="med" len="med"/>
                    </a:lnT>
                    <a:lnB>
                      <a:noFill/>
                    </a:lnB>
                  </a:tcPr>
                </a:tc>
                <a:tc>
                  <a:txBody>
                    <a:bodyPr/>
                    <a:lstStyle/>
                    <a:p>
                      <a:pPr algn="l"/>
                      <a:r>
                        <a:rPr lang="en-US" sz="900" b="1" dirty="0" smtClean="0"/>
                        <a:t>$</a:t>
                      </a:r>
                      <a:endParaRPr lang="en-US" sz="900" b="1" dirty="0"/>
                    </a:p>
                  </a:txBody>
                  <a:tcPr/>
                </a:tc>
                <a:tc>
                  <a:txBody>
                    <a:bodyPr/>
                    <a:lstStyle/>
                    <a:p>
                      <a:pPr algn="r"/>
                      <a:r>
                        <a:rPr lang="en-US" sz="900" b="1" dirty="0" smtClean="0"/>
                        <a:t>468,182</a:t>
                      </a:r>
                      <a:endParaRPr lang="en-US" sz="900" b="1" dirty="0"/>
                    </a:p>
                  </a:txBody>
                  <a:tcPr/>
                </a:tc>
                <a:tc>
                  <a:txBody>
                    <a:bodyPr/>
                    <a:lstStyle/>
                    <a:p>
                      <a:r>
                        <a:rPr lang="en-US" sz="900" b="1" dirty="0" smtClean="0"/>
                        <a:t>$</a:t>
                      </a:r>
                      <a:endParaRPr lang="en-US" sz="900" b="1" dirty="0"/>
                    </a:p>
                  </a:txBody>
                  <a:tcPr/>
                </a:tc>
                <a:tc>
                  <a:txBody>
                    <a:bodyPr/>
                    <a:lstStyle/>
                    <a:p>
                      <a:pPr algn="r"/>
                      <a:r>
                        <a:rPr lang="en-US" sz="900" b="1" dirty="0" smtClean="0"/>
                        <a:t>872,222</a:t>
                      </a:r>
                      <a:endParaRPr lang="en-US" sz="900" b="1" dirty="0"/>
                    </a:p>
                  </a:txBody>
                  <a:tcPr/>
                </a:tc>
              </a:tr>
              <a:tr h="225083">
                <a:tc gridSpan="4">
                  <a:txBody>
                    <a:bodyPr/>
                    <a:lstStyle/>
                    <a:p>
                      <a:r>
                        <a:rPr lang="en-US" sz="900" b="1" dirty="0" smtClean="0"/>
                        <a:t>Scenario 3: No Taxable Gift/Assets Retained</a:t>
                      </a:r>
                      <a:r>
                        <a:rPr lang="en-US" sz="900" b="1" baseline="0" dirty="0" smtClean="0"/>
                        <a:t>/Full GST Tax at Death**</a:t>
                      </a:r>
                      <a:endParaRPr lang="en-US" sz="900" b="1" dirty="0"/>
                    </a:p>
                  </a:txBody>
                  <a:tcPr>
                    <a:lnT>
                      <a:noFill/>
                    </a:lnT>
                    <a:lnB>
                      <a:noFill/>
                    </a:lnB>
                  </a:tcPr>
                </a:tc>
                <a:tc hMerge="1">
                  <a:txBody>
                    <a:bodyPr/>
                    <a:lstStyle/>
                    <a:p>
                      <a:endParaRPr lang="en-US"/>
                    </a:p>
                  </a:txBody>
                  <a:tcPr/>
                </a:tc>
                <a:tc hMerge="1">
                  <a:txBody>
                    <a:bodyPr/>
                    <a:lstStyle/>
                    <a:p>
                      <a:endParaRPr lang="en-US" sz="1000" dirty="0"/>
                    </a:p>
                  </a:txBody>
                  <a:tcPr>
                    <a:lnT>
                      <a:noFill/>
                    </a:lnT>
                    <a:lnB>
                      <a:noFill/>
                    </a:lnB>
                  </a:tcPr>
                </a:tc>
                <a:tc hMerge="1">
                  <a:txBody>
                    <a:bodyPr/>
                    <a:lstStyle/>
                    <a:p>
                      <a:pPr algn="r"/>
                      <a:endParaRPr lang="en-US" sz="1000" dirty="0"/>
                    </a:p>
                  </a:txBody>
                  <a:tcPr>
                    <a:lnT w="12700" cap="flat" cmpd="sng" algn="ctr">
                      <a:noFill/>
                      <a:prstDash val="solid"/>
                      <a:round/>
                      <a:headEnd type="none" w="med" len="med"/>
                      <a:tailEnd type="none" w="med" len="med"/>
                    </a:lnT>
                    <a:lnB>
                      <a:noFill/>
                    </a:lnB>
                  </a:tcPr>
                </a:tc>
                <a:tc>
                  <a:txBody>
                    <a:bodyPr/>
                    <a:lstStyle/>
                    <a:p>
                      <a:pPr algn="l"/>
                      <a:endParaRPr lang="en-US" sz="900" dirty="0"/>
                    </a:p>
                  </a:txBody>
                  <a:tcPr/>
                </a:tc>
                <a:tc>
                  <a:txBody>
                    <a:bodyPr/>
                    <a:lstStyle/>
                    <a:p>
                      <a:pPr algn="r"/>
                      <a:endParaRPr lang="en-US" sz="900" dirty="0"/>
                    </a:p>
                  </a:txBody>
                  <a:tcPr/>
                </a:tc>
                <a:tc>
                  <a:txBody>
                    <a:bodyPr/>
                    <a:lstStyle/>
                    <a:p>
                      <a:endParaRPr lang="en-US" sz="900" dirty="0"/>
                    </a:p>
                  </a:txBody>
                  <a:tcPr/>
                </a:tc>
                <a:tc>
                  <a:txBody>
                    <a:bodyPr/>
                    <a:lstStyle/>
                    <a:p>
                      <a:pPr algn="r"/>
                      <a:endParaRPr lang="en-US" sz="900" dirty="0"/>
                    </a:p>
                  </a:txBody>
                  <a:tcPr/>
                </a:tc>
              </a:tr>
              <a:tr h="225083">
                <a:tc gridSpan="2">
                  <a:txBody>
                    <a:bodyPr/>
                    <a:lstStyle/>
                    <a:p>
                      <a:r>
                        <a:rPr lang="en-US" sz="900" dirty="0" smtClean="0"/>
                        <a:t>Retained</a:t>
                      </a:r>
                      <a:r>
                        <a:rPr lang="en-US" sz="900" baseline="0" dirty="0" smtClean="0"/>
                        <a:t> assets</a:t>
                      </a:r>
                      <a:endParaRPr lang="en-US" sz="900" dirty="0"/>
                    </a:p>
                  </a:txBody>
                  <a:tcPr>
                    <a:lnT>
                      <a:noFill/>
                    </a:lnT>
                    <a:lnB>
                      <a:noFill/>
                    </a:lnB>
                  </a:tcPr>
                </a:tc>
                <a:tc hMerge="1">
                  <a:txBody>
                    <a:bodyPr/>
                    <a:lstStyle/>
                    <a:p>
                      <a:endParaRPr lang="en-US"/>
                    </a:p>
                  </a:txBody>
                  <a:tcPr/>
                </a:tc>
                <a:tc>
                  <a:txBody>
                    <a:bodyPr/>
                    <a:lstStyle/>
                    <a:p>
                      <a:r>
                        <a:rPr lang="en-US" sz="900" dirty="0" smtClean="0"/>
                        <a:t>$</a:t>
                      </a:r>
                      <a:endParaRPr lang="en-US" sz="900" dirty="0"/>
                    </a:p>
                  </a:txBody>
                  <a:tcPr>
                    <a:lnT>
                      <a:noFill/>
                    </a:lnT>
                    <a:lnB>
                      <a:noFill/>
                    </a:lnB>
                  </a:tcPr>
                </a:tc>
                <a:tc>
                  <a:txBody>
                    <a:bodyPr/>
                    <a:lstStyle/>
                    <a:p>
                      <a:pPr algn="r"/>
                      <a:r>
                        <a:rPr lang="en-US" sz="900" dirty="0" smtClean="0"/>
                        <a:t>2,076,923</a:t>
                      </a:r>
                      <a:endParaRPr lang="en-US" sz="900" dirty="0"/>
                    </a:p>
                  </a:txBody>
                  <a:tcPr>
                    <a:lnT w="12700" cap="flat" cmpd="sng" algn="ctr">
                      <a:noFill/>
                      <a:prstDash val="solid"/>
                      <a:round/>
                      <a:headEnd type="none" w="med" len="med"/>
                      <a:tailEnd type="none" w="med" len="med"/>
                    </a:lnT>
                    <a:lnB>
                      <a:noFill/>
                    </a:lnB>
                  </a:tcPr>
                </a:tc>
                <a:tc>
                  <a:txBody>
                    <a:bodyPr/>
                    <a:lstStyle/>
                    <a:p>
                      <a:pPr algn="l"/>
                      <a:r>
                        <a:rPr lang="en-US" sz="900" dirty="0" smtClean="0"/>
                        <a:t>$</a:t>
                      </a:r>
                      <a:endParaRPr lang="en-US" sz="900" dirty="0"/>
                    </a:p>
                  </a:txBody>
                  <a:tcPr/>
                </a:tc>
                <a:tc>
                  <a:txBody>
                    <a:bodyPr/>
                    <a:lstStyle/>
                    <a:p>
                      <a:pPr algn="r"/>
                      <a:r>
                        <a:rPr lang="en-US" sz="900" dirty="0" smtClean="0"/>
                        <a:t>2,636,363</a:t>
                      </a:r>
                      <a:endParaRPr lang="en-US" sz="900" dirty="0"/>
                    </a:p>
                  </a:txBody>
                  <a:tcPr/>
                </a:tc>
                <a:tc>
                  <a:txBody>
                    <a:bodyPr/>
                    <a:lstStyle/>
                    <a:p>
                      <a:r>
                        <a:rPr lang="en-US" sz="900" dirty="0" smtClean="0"/>
                        <a:t>$</a:t>
                      </a:r>
                      <a:endParaRPr lang="en-US" sz="900" dirty="0"/>
                    </a:p>
                  </a:txBody>
                  <a:tcPr/>
                </a:tc>
                <a:tc>
                  <a:txBody>
                    <a:bodyPr/>
                    <a:lstStyle/>
                    <a:p>
                      <a:pPr algn="r"/>
                      <a:r>
                        <a:rPr lang="en-US" sz="900" dirty="0" smtClean="0"/>
                        <a:t>3,444,444</a:t>
                      </a:r>
                      <a:endParaRPr lang="en-US" sz="900" dirty="0"/>
                    </a:p>
                  </a:txBody>
                  <a:tcPr/>
                </a:tc>
              </a:tr>
              <a:tr h="225083">
                <a:tc gridSpan="2">
                  <a:txBody>
                    <a:bodyPr/>
                    <a:lstStyle/>
                    <a:p>
                      <a:r>
                        <a:rPr lang="en-US" sz="900" dirty="0" smtClean="0"/>
                        <a:t>Future</a:t>
                      </a:r>
                      <a:r>
                        <a:rPr lang="en-US" sz="900" baseline="0" dirty="0" smtClean="0"/>
                        <a:t> estate/GST tax rate</a:t>
                      </a:r>
                      <a:endParaRPr lang="en-US" sz="900" dirty="0"/>
                    </a:p>
                  </a:txBody>
                  <a:tcPr>
                    <a:lnT>
                      <a:noFill/>
                    </a:lnT>
                    <a:lnB>
                      <a:noFill/>
                    </a:lnB>
                  </a:tcPr>
                </a:tc>
                <a:tc hMerge="1">
                  <a:txBody>
                    <a:bodyPr/>
                    <a:lstStyle/>
                    <a:p>
                      <a:endParaRPr lang="en-US"/>
                    </a:p>
                  </a:txBody>
                  <a:tcPr/>
                </a:tc>
                <a:tc>
                  <a:txBody>
                    <a:bodyPr/>
                    <a:lstStyle/>
                    <a:p>
                      <a:endParaRPr lang="en-US" sz="900" dirty="0"/>
                    </a:p>
                  </a:txBody>
                  <a:tcPr>
                    <a:lnT>
                      <a:noFill/>
                    </a:lnT>
                    <a:lnB>
                      <a:noFill/>
                    </a:lnB>
                  </a:tcPr>
                </a:tc>
                <a:tc>
                  <a:txBody>
                    <a:bodyPr/>
                    <a:lstStyle/>
                    <a:p>
                      <a:pPr algn="r"/>
                      <a:r>
                        <a:rPr lang="en-US" sz="900" dirty="0" smtClean="0"/>
                        <a:t>35.00%</a:t>
                      </a:r>
                      <a:endParaRPr lang="en-US" sz="900" dirty="0"/>
                    </a:p>
                  </a:txBody>
                  <a:tcPr>
                    <a:lnT w="12700" cap="flat" cmpd="sng" algn="ctr">
                      <a:noFill/>
                      <a:prstDash val="solid"/>
                      <a:round/>
                      <a:headEnd type="none" w="med" len="med"/>
                      <a:tailEnd type="none" w="med" len="med"/>
                    </a:lnT>
                    <a:lnB>
                      <a:noFill/>
                    </a:lnB>
                  </a:tcPr>
                </a:tc>
                <a:tc>
                  <a:txBody>
                    <a:bodyPr/>
                    <a:lstStyle/>
                    <a:p>
                      <a:pPr algn="l"/>
                      <a:endParaRPr lang="en-US" sz="900" dirty="0"/>
                    </a:p>
                  </a:txBody>
                  <a:tcPr/>
                </a:tc>
                <a:tc>
                  <a:txBody>
                    <a:bodyPr/>
                    <a:lstStyle/>
                    <a:p>
                      <a:pPr algn="r"/>
                      <a:r>
                        <a:rPr lang="en-US" sz="900" dirty="0" smtClean="0"/>
                        <a:t>45.00%</a:t>
                      </a:r>
                      <a:endParaRPr lang="en-US" sz="900" dirty="0"/>
                    </a:p>
                  </a:txBody>
                  <a:tcPr/>
                </a:tc>
                <a:tc>
                  <a:txBody>
                    <a:bodyPr/>
                    <a:lstStyle/>
                    <a:p>
                      <a:endParaRPr lang="en-US" sz="900" dirty="0"/>
                    </a:p>
                  </a:txBody>
                  <a:tcPr/>
                </a:tc>
                <a:tc>
                  <a:txBody>
                    <a:bodyPr/>
                    <a:lstStyle/>
                    <a:p>
                      <a:pPr algn="r"/>
                      <a:r>
                        <a:rPr lang="en-US" sz="900" dirty="0" smtClean="0"/>
                        <a:t>55.00%</a:t>
                      </a:r>
                      <a:endParaRPr lang="en-US" sz="900" dirty="0"/>
                    </a:p>
                  </a:txBody>
                  <a:tcPr/>
                </a:tc>
              </a:tr>
              <a:tr h="225083">
                <a:tc gridSpan="2">
                  <a:txBody>
                    <a:bodyPr/>
                    <a:lstStyle/>
                    <a:p>
                      <a:r>
                        <a:rPr lang="en-US" sz="900" dirty="0" smtClean="0"/>
                        <a:t>Future estate/GST taxes</a:t>
                      </a:r>
                      <a:endParaRPr lang="en-US" sz="900" dirty="0"/>
                    </a:p>
                  </a:txBody>
                  <a:tcPr>
                    <a:lnT>
                      <a:noFill/>
                    </a:lnT>
                    <a:lnB>
                      <a:noFill/>
                    </a:lnB>
                  </a:tcPr>
                </a:tc>
                <a:tc hMerge="1">
                  <a:txBody>
                    <a:bodyPr/>
                    <a:lstStyle/>
                    <a:p>
                      <a:endParaRPr lang="en-US"/>
                    </a:p>
                  </a:txBody>
                  <a:tcPr/>
                </a:tc>
                <a:tc>
                  <a:txBody>
                    <a:bodyPr/>
                    <a:lstStyle/>
                    <a:p>
                      <a:r>
                        <a:rPr lang="en-US" sz="900" dirty="0" smtClean="0"/>
                        <a:t>$</a:t>
                      </a:r>
                      <a:endParaRPr lang="en-US" sz="900" dirty="0"/>
                    </a:p>
                  </a:txBody>
                  <a:tcPr>
                    <a:lnT>
                      <a:noFill/>
                    </a:lnT>
                    <a:lnB>
                      <a:noFill/>
                    </a:lnB>
                  </a:tcPr>
                </a:tc>
                <a:tc>
                  <a:txBody>
                    <a:bodyPr/>
                    <a:lstStyle/>
                    <a:p>
                      <a:pPr algn="r"/>
                      <a:r>
                        <a:rPr lang="en-US" sz="900" dirty="0" smtClean="0"/>
                        <a:t>1,076,923</a:t>
                      </a:r>
                      <a:endParaRPr lang="en-US" sz="900" dirty="0"/>
                    </a:p>
                  </a:txBody>
                  <a:tcPr>
                    <a:lnT w="12700" cap="flat" cmpd="sng" algn="ctr">
                      <a:noFill/>
                      <a:prstDash val="solid"/>
                      <a:round/>
                      <a:headEnd type="none" w="med" len="med"/>
                      <a:tailEnd type="none" w="med" len="med"/>
                    </a:lnT>
                    <a:lnB>
                      <a:noFill/>
                    </a:lnB>
                  </a:tcPr>
                </a:tc>
                <a:tc>
                  <a:txBody>
                    <a:bodyPr/>
                    <a:lstStyle/>
                    <a:p>
                      <a:pPr algn="l"/>
                      <a:r>
                        <a:rPr lang="en-US" sz="900" dirty="0" smtClean="0"/>
                        <a:t>$</a:t>
                      </a:r>
                      <a:endParaRPr lang="en-US" sz="900" dirty="0"/>
                    </a:p>
                  </a:txBody>
                  <a:tcPr/>
                </a:tc>
                <a:tc>
                  <a:txBody>
                    <a:bodyPr/>
                    <a:lstStyle/>
                    <a:p>
                      <a:pPr algn="r"/>
                      <a:r>
                        <a:rPr lang="en-US" sz="900" dirty="0" smtClean="0"/>
                        <a:t>1,636,363</a:t>
                      </a:r>
                      <a:endParaRPr lang="en-US" sz="900" dirty="0"/>
                    </a:p>
                  </a:txBody>
                  <a:tcPr/>
                </a:tc>
                <a:tc>
                  <a:txBody>
                    <a:bodyPr/>
                    <a:lstStyle/>
                    <a:p>
                      <a:r>
                        <a:rPr lang="en-US" sz="900" dirty="0" smtClean="0"/>
                        <a:t>$</a:t>
                      </a:r>
                      <a:endParaRPr lang="en-US" sz="900" dirty="0"/>
                    </a:p>
                  </a:txBody>
                  <a:tcPr/>
                </a:tc>
                <a:tc>
                  <a:txBody>
                    <a:bodyPr/>
                    <a:lstStyle/>
                    <a:p>
                      <a:pPr algn="r"/>
                      <a:r>
                        <a:rPr lang="en-US" sz="900" dirty="0" smtClean="0"/>
                        <a:t>2,444,444</a:t>
                      </a:r>
                      <a:endParaRPr lang="en-US" sz="900" dirty="0"/>
                    </a:p>
                  </a:txBody>
                  <a:tcPr/>
                </a:tc>
              </a:tr>
              <a:tr h="225083">
                <a:tc gridSpan="2">
                  <a:txBody>
                    <a:bodyPr/>
                    <a:lstStyle/>
                    <a:p>
                      <a:r>
                        <a:rPr lang="en-US" sz="900" dirty="0" smtClean="0"/>
                        <a:t>Future inheritance after taxes</a:t>
                      </a:r>
                      <a:endParaRPr lang="en-US" sz="900" dirty="0"/>
                    </a:p>
                  </a:txBody>
                  <a:tcPr>
                    <a:lnT>
                      <a:noFill/>
                    </a:lnT>
                    <a:lnB>
                      <a:noFill/>
                    </a:lnB>
                  </a:tcPr>
                </a:tc>
                <a:tc hMerge="1">
                  <a:txBody>
                    <a:bodyPr/>
                    <a:lstStyle/>
                    <a:p>
                      <a:endParaRPr lang="en-US"/>
                    </a:p>
                  </a:txBody>
                  <a:tcPr/>
                </a:tc>
                <a:tc>
                  <a:txBody>
                    <a:bodyPr/>
                    <a:lstStyle/>
                    <a:p>
                      <a:r>
                        <a:rPr lang="en-US" sz="900" dirty="0" smtClean="0"/>
                        <a:t>$</a:t>
                      </a:r>
                      <a:endParaRPr lang="en-US" sz="900" dirty="0"/>
                    </a:p>
                  </a:txBody>
                  <a:tcPr>
                    <a:lnT>
                      <a:noFill/>
                    </a:lnT>
                    <a:lnB>
                      <a:noFill/>
                    </a:lnB>
                  </a:tcPr>
                </a:tc>
                <a:tc>
                  <a:txBody>
                    <a:bodyPr/>
                    <a:lstStyle/>
                    <a:p>
                      <a:pPr algn="r"/>
                      <a:r>
                        <a:rPr lang="en-US" sz="900" dirty="0" smtClean="0"/>
                        <a:t>1,000,000</a:t>
                      </a:r>
                      <a:endParaRPr lang="en-US" sz="900" dirty="0"/>
                    </a:p>
                  </a:txBody>
                  <a:tcPr>
                    <a:lnT w="12700" cap="flat" cmpd="sng" algn="ctr">
                      <a:noFill/>
                      <a:prstDash val="solid"/>
                      <a:round/>
                      <a:headEnd type="none" w="med" len="med"/>
                      <a:tailEnd type="none" w="med" len="med"/>
                    </a:lnT>
                    <a:lnB>
                      <a:noFill/>
                    </a:lnB>
                  </a:tcPr>
                </a:tc>
                <a:tc>
                  <a:txBody>
                    <a:bodyPr/>
                    <a:lstStyle/>
                    <a:p>
                      <a:pPr algn="l"/>
                      <a:r>
                        <a:rPr lang="en-US" sz="900" dirty="0" smtClean="0"/>
                        <a:t>$</a:t>
                      </a:r>
                      <a:endParaRPr lang="en-US" sz="900" dirty="0"/>
                    </a:p>
                  </a:txBody>
                  <a:tcPr/>
                </a:tc>
                <a:tc>
                  <a:txBody>
                    <a:bodyPr/>
                    <a:lstStyle/>
                    <a:p>
                      <a:pPr algn="r"/>
                      <a:r>
                        <a:rPr lang="en-US" sz="900" dirty="0" smtClean="0"/>
                        <a:t>1,000,000</a:t>
                      </a:r>
                      <a:endParaRPr lang="en-US" sz="900" dirty="0"/>
                    </a:p>
                  </a:txBody>
                  <a:tcPr/>
                </a:tc>
                <a:tc>
                  <a:txBody>
                    <a:bodyPr/>
                    <a:lstStyle/>
                    <a:p>
                      <a:r>
                        <a:rPr lang="en-US" sz="900" dirty="0" smtClean="0"/>
                        <a:t>$</a:t>
                      </a:r>
                      <a:endParaRPr lang="en-US" sz="900" dirty="0"/>
                    </a:p>
                  </a:txBody>
                  <a:tcPr/>
                </a:tc>
                <a:tc>
                  <a:txBody>
                    <a:bodyPr/>
                    <a:lstStyle/>
                    <a:p>
                      <a:pPr algn="r"/>
                      <a:r>
                        <a:rPr lang="en-US" sz="900" dirty="0" smtClean="0"/>
                        <a:t>1,000,000</a:t>
                      </a:r>
                      <a:endParaRPr lang="en-US" sz="900" dirty="0"/>
                    </a:p>
                  </a:txBody>
                  <a:tcPr/>
                </a:tc>
              </a:tr>
              <a:tr h="225083">
                <a:tc gridSpan="2">
                  <a:txBody>
                    <a:bodyPr/>
                    <a:lstStyle/>
                    <a:p>
                      <a:r>
                        <a:rPr lang="en-US" sz="900" b="1" dirty="0" smtClean="0"/>
                        <a:t>Additional assets needed for same transfer</a:t>
                      </a:r>
                      <a:endParaRPr lang="en-US" sz="900" b="1" dirty="0"/>
                    </a:p>
                  </a:txBody>
                  <a:tcPr>
                    <a:lnT>
                      <a:noFill/>
                    </a:lnT>
                    <a:lnB>
                      <a:noFill/>
                    </a:lnB>
                  </a:tcPr>
                </a:tc>
                <a:tc hMerge="1">
                  <a:txBody>
                    <a:bodyPr/>
                    <a:lstStyle/>
                    <a:p>
                      <a:endParaRPr lang="en-US"/>
                    </a:p>
                  </a:txBody>
                  <a:tcPr/>
                </a:tc>
                <a:tc>
                  <a:txBody>
                    <a:bodyPr/>
                    <a:lstStyle/>
                    <a:p>
                      <a:r>
                        <a:rPr lang="en-US" sz="900" b="1" dirty="0" smtClean="0"/>
                        <a:t>$</a:t>
                      </a:r>
                      <a:endParaRPr lang="en-US" sz="900" b="1" dirty="0"/>
                    </a:p>
                  </a:txBody>
                  <a:tcPr>
                    <a:lnT>
                      <a:noFill/>
                    </a:lnT>
                    <a:lnB>
                      <a:noFill/>
                    </a:lnB>
                  </a:tcPr>
                </a:tc>
                <a:tc>
                  <a:txBody>
                    <a:bodyPr/>
                    <a:lstStyle/>
                    <a:p>
                      <a:pPr algn="r"/>
                      <a:r>
                        <a:rPr lang="en-US" sz="900" b="1" dirty="0" smtClean="0"/>
                        <a:t>726,923</a:t>
                      </a:r>
                      <a:endParaRPr lang="en-US" sz="900" b="1" dirty="0"/>
                    </a:p>
                  </a:txBody>
                  <a:tcPr>
                    <a:lnT w="12700" cap="flat" cmpd="sng" algn="ctr">
                      <a:noFill/>
                      <a:prstDash val="solid"/>
                      <a:round/>
                      <a:headEnd type="none" w="med" len="med"/>
                      <a:tailEnd type="none" w="med" len="med"/>
                    </a:lnT>
                    <a:lnB>
                      <a:noFill/>
                    </a:lnB>
                  </a:tcPr>
                </a:tc>
                <a:tc>
                  <a:txBody>
                    <a:bodyPr/>
                    <a:lstStyle/>
                    <a:p>
                      <a:pPr algn="l"/>
                      <a:r>
                        <a:rPr lang="en-US" sz="900" b="1" dirty="0" smtClean="0"/>
                        <a:t>$</a:t>
                      </a:r>
                      <a:endParaRPr lang="en-US" sz="900" b="1" dirty="0"/>
                    </a:p>
                  </a:txBody>
                  <a:tcPr/>
                </a:tc>
                <a:tc>
                  <a:txBody>
                    <a:bodyPr/>
                    <a:lstStyle/>
                    <a:p>
                      <a:pPr algn="r"/>
                      <a:r>
                        <a:rPr lang="en-US" sz="900" b="1" dirty="0" smtClean="0"/>
                        <a:t>1,286,363</a:t>
                      </a:r>
                      <a:endParaRPr lang="en-US" sz="900" b="1" dirty="0"/>
                    </a:p>
                  </a:txBody>
                  <a:tcPr/>
                </a:tc>
                <a:tc>
                  <a:txBody>
                    <a:bodyPr/>
                    <a:lstStyle/>
                    <a:p>
                      <a:r>
                        <a:rPr lang="en-US" sz="900" b="1" dirty="0" smtClean="0"/>
                        <a:t>$</a:t>
                      </a:r>
                      <a:endParaRPr lang="en-US" sz="900" b="1" dirty="0"/>
                    </a:p>
                  </a:txBody>
                  <a:tcPr/>
                </a:tc>
                <a:tc>
                  <a:txBody>
                    <a:bodyPr/>
                    <a:lstStyle/>
                    <a:p>
                      <a:pPr algn="r"/>
                      <a:r>
                        <a:rPr lang="en-US" sz="900" b="1" dirty="0" smtClean="0"/>
                        <a:t>2,094,444</a:t>
                      </a:r>
                      <a:endParaRPr lang="en-US" sz="900" b="1" dirty="0"/>
                    </a:p>
                  </a:txBody>
                  <a:tcPr/>
                </a:tc>
              </a:tr>
              <a:tr h="225083">
                <a:tc gridSpan="4">
                  <a:txBody>
                    <a:bodyPr/>
                    <a:lstStyle/>
                    <a:p>
                      <a:pPr marL="0" marR="0" indent="0" algn="l" defTabSz="1018705" rtl="0" eaLnBrk="1" fontAlgn="auto" latinLnBrk="0" hangingPunct="1">
                        <a:lnSpc>
                          <a:spcPct val="100000"/>
                        </a:lnSpc>
                        <a:spcBef>
                          <a:spcPts val="0"/>
                        </a:spcBef>
                        <a:spcAft>
                          <a:spcPts val="0"/>
                        </a:spcAft>
                        <a:buClrTx/>
                        <a:buSzTx/>
                        <a:buFontTx/>
                        <a:buNone/>
                        <a:tabLst/>
                        <a:defRPr/>
                      </a:pPr>
                      <a:r>
                        <a:rPr lang="en-US" sz="900" dirty="0" smtClean="0"/>
                        <a:t>*</a:t>
                      </a:r>
                      <a:r>
                        <a:rPr lang="en-US" sz="900" i="1" dirty="0" smtClean="0"/>
                        <a:t>Assumed</a:t>
                      </a:r>
                      <a:r>
                        <a:rPr lang="en-US" sz="900" i="1" baseline="0" dirty="0" smtClean="0"/>
                        <a:t> fully taxable as lifetime exemption previously utilized</a:t>
                      </a:r>
                    </a:p>
                    <a:p>
                      <a:pPr marL="0" marR="0" indent="0" algn="l" defTabSz="1018705" rtl="0" eaLnBrk="1" fontAlgn="auto" latinLnBrk="0" hangingPunct="1">
                        <a:lnSpc>
                          <a:spcPct val="100000"/>
                        </a:lnSpc>
                        <a:spcBef>
                          <a:spcPts val="0"/>
                        </a:spcBef>
                        <a:spcAft>
                          <a:spcPts val="0"/>
                        </a:spcAft>
                        <a:buClrTx/>
                        <a:buSzTx/>
                        <a:buFontTx/>
                        <a:buNone/>
                        <a:tabLst/>
                        <a:defRPr/>
                      </a:pPr>
                      <a:r>
                        <a:rPr lang="en-US" sz="900" i="1" dirty="0" smtClean="0"/>
                        <a:t>**Assuming no GST tax exemption</a:t>
                      </a:r>
                      <a:r>
                        <a:rPr lang="en-US" sz="900" i="1" baseline="0" dirty="0" smtClean="0"/>
                        <a:t> available at death</a:t>
                      </a:r>
                      <a:endParaRPr lang="en-US" sz="900" dirty="0" smtClean="0"/>
                    </a:p>
                  </a:txBody>
                  <a:tcPr>
                    <a:lnT>
                      <a:noFill/>
                    </a:lnT>
                    <a:lnB>
                      <a:noFill/>
                    </a:lnB>
                  </a:tcPr>
                </a:tc>
                <a:tc hMerge="1">
                  <a:txBody>
                    <a:bodyPr/>
                    <a:lstStyle/>
                    <a:p>
                      <a:endParaRPr lang="en-US"/>
                    </a:p>
                  </a:txBody>
                  <a:tcPr/>
                </a:tc>
                <a:tc hMerge="1">
                  <a:txBody>
                    <a:bodyPr/>
                    <a:lstStyle/>
                    <a:p>
                      <a:endParaRPr lang="en-US" sz="900" dirty="0"/>
                    </a:p>
                  </a:txBody>
                  <a:tcPr>
                    <a:lnT>
                      <a:noFill/>
                    </a:lnT>
                  </a:tcPr>
                </a:tc>
                <a:tc hMerge="1">
                  <a:txBody>
                    <a:bodyPr/>
                    <a:lstStyle/>
                    <a:p>
                      <a:pPr algn="r"/>
                      <a:endParaRPr lang="en-US" sz="900" dirty="0"/>
                    </a:p>
                  </a:txBody>
                  <a:tcPr>
                    <a:lnT w="12700" cap="flat" cmpd="sng" algn="ctr">
                      <a:noFill/>
                      <a:prstDash val="solid"/>
                      <a:round/>
                      <a:headEnd type="none" w="med" len="med"/>
                      <a:tailEnd type="none" w="med" len="med"/>
                    </a:lnT>
                  </a:tcPr>
                </a:tc>
                <a:tc>
                  <a:txBody>
                    <a:bodyPr/>
                    <a:lstStyle/>
                    <a:p>
                      <a:pPr algn="l"/>
                      <a:endParaRPr lang="en-US" sz="900" dirty="0"/>
                    </a:p>
                  </a:txBody>
                  <a:tcPr/>
                </a:tc>
                <a:tc>
                  <a:txBody>
                    <a:bodyPr/>
                    <a:lstStyle/>
                    <a:p>
                      <a:pPr algn="r"/>
                      <a:endParaRPr lang="en-US" sz="900" dirty="0"/>
                    </a:p>
                  </a:txBody>
                  <a:tcPr/>
                </a:tc>
                <a:tc>
                  <a:txBody>
                    <a:bodyPr/>
                    <a:lstStyle/>
                    <a:p>
                      <a:endParaRPr lang="en-US" sz="900" dirty="0"/>
                    </a:p>
                  </a:txBody>
                  <a:tcPr/>
                </a:tc>
                <a:tc>
                  <a:txBody>
                    <a:bodyPr/>
                    <a:lstStyle/>
                    <a:p>
                      <a:pPr algn="r"/>
                      <a:endParaRPr lang="en-US" sz="900" dirty="0"/>
                    </a:p>
                  </a:txBody>
                  <a:tcPr/>
                </a:tc>
              </a:tr>
            </a:tbl>
          </a:graphicData>
        </a:graphic>
      </p:graphicFrame>
      <p:sp>
        <p:nvSpPr>
          <p:cNvPr id="59535" name="Rectangle 6"/>
          <p:cNvSpPr>
            <a:spLocks noChangeArrowheads="1"/>
          </p:cNvSpPr>
          <p:nvPr/>
        </p:nvSpPr>
        <p:spPr bwMode="auto">
          <a:xfrm>
            <a:off x="0" y="6172200"/>
            <a:ext cx="8686800" cy="338138"/>
          </a:xfrm>
          <a:prstGeom prst="rect">
            <a:avLst/>
          </a:prstGeom>
          <a:noFill/>
          <a:ln w="9525">
            <a:noFill/>
            <a:miter lim="800000"/>
            <a:headEnd/>
            <a:tailEnd/>
          </a:ln>
        </p:spPr>
        <p:txBody>
          <a:bodyPr>
            <a:spAutoFit/>
          </a:bodyPr>
          <a:lstStyle/>
          <a:p>
            <a:pPr algn="just"/>
            <a:r>
              <a:rPr lang="en-US" sz="800"/>
              <a:t>This material is based on the assumptions stated herein. In the event any of the assumptions used do not prove to be true, results are likely to vary substantially from the examples shown herein. These examples are for illustrative purposes only and no representation is being made that any client will or is likely to achieve the results shown.</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defTabSz="1019175">
              <a:defRPr/>
            </a:pPr>
            <a:fld id="{8984AAC1-33BD-47BC-B8D9-6DDD55169488}" type="slidenum">
              <a:rPr lang="en-US">
                <a:latin typeface="+mn-lt"/>
              </a:rPr>
              <a:pPr defTabSz="1019175">
                <a:defRPr/>
              </a:pPr>
              <a:t>38</a:t>
            </a:fld>
            <a:endParaRPr lang="en-US" dirty="0">
              <a:latin typeface="+mn-lt"/>
            </a:endParaRPr>
          </a:p>
        </p:txBody>
      </p:sp>
      <p:sp>
        <p:nvSpPr>
          <p:cNvPr id="60418" name="Rectangle 2"/>
          <p:cNvSpPr>
            <a:spLocks noGrp="1" noChangeArrowheads="1"/>
          </p:cNvSpPr>
          <p:nvPr>
            <p:ph type="title"/>
          </p:nvPr>
        </p:nvSpPr>
        <p:spPr>
          <a:xfrm>
            <a:off x="1600200" y="304800"/>
            <a:ext cx="6858000" cy="609600"/>
          </a:xfrm>
        </p:spPr>
        <p:txBody>
          <a:bodyPr/>
          <a:lstStyle/>
          <a:p>
            <a:pPr eaLnBrk="1" hangingPunct="1"/>
            <a:r>
              <a:rPr lang="en-US" sz="2200" smtClean="0"/>
              <a:t>Sample Client Goals and Estate Planning Strategies to Address Those Goals</a:t>
            </a:r>
          </a:p>
        </p:txBody>
      </p:sp>
      <p:sp>
        <p:nvSpPr>
          <p:cNvPr id="60419" name="Rectangle 3"/>
          <p:cNvSpPr>
            <a:spLocks noGrp="1" noChangeArrowheads="1"/>
          </p:cNvSpPr>
          <p:nvPr>
            <p:ph type="body" idx="1"/>
          </p:nvPr>
        </p:nvSpPr>
        <p:spPr>
          <a:xfrm>
            <a:off x="0" y="1600200"/>
            <a:ext cx="8686800" cy="3276600"/>
          </a:xfrm>
        </p:spPr>
        <p:txBody>
          <a:bodyPr/>
          <a:lstStyle/>
          <a:p>
            <a:pPr lvl="1" algn="just" eaLnBrk="1" hangingPunct="1"/>
            <a:r>
              <a:rPr lang="en-US" sz="1200" smtClean="0"/>
              <a:t>Provide for client’s consumption needs with a substantial cushion</a:t>
            </a:r>
          </a:p>
          <a:p>
            <a:pPr lvl="1" algn="just" eaLnBrk="1" hangingPunct="1"/>
            <a:r>
              <a:rPr lang="en-US" sz="1200" smtClean="0"/>
              <a:t>Allow the client to have investment control of assets during client’s lifetime</a:t>
            </a:r>
          </a:p>
          <a:p>
            <a:pPr lvl="1" algn="just" eaLnBrk="1" hangingPunct="1"/>
            <a:r>
              <a:rPr lang="en-US" sz="1200" smtClean="0"/>
              <a:t>Provide for mechanisms that help ensure excellent stewardship for future generations, that empower the family, give the family options, and give the family incentives</a:t>
            </a:r>
          </a:p>
          <a:p>
            <a:pPr lvl="1" algn="just" eaLnBrk="1" hangingPunct="1"/>
            <a:r>
              <a:rPr lang="en-US" sz="1200" smtClean="0"/>
              <a:t>Current testamentary goal, which could change, is that on client’s death 100% of assets will pass to family members</a:t>
            </a:r>
          </a:p>
          <a:p>
            <a:pPr lvl="1" algn="just" eaLnBrk="1" hangingPunct="1"/>
            <a:r>
              <a:rPr lang="en-US" sz="1200" smtClean="0"/>
              <a:t>Allow the client exit strategies with respect to compensation needs and future ownership of the family legacy</a:t>
            </a:r>
          </a:p>
          <a:p>
            <a:pPr lvl="1" algn="just" eaLnBrk="1" hangingPunct="1"/>
            <a:r>
              <a:rPr lang="en-US" sz="1200" smtClean="0"/>
              <a:t>Provide for minimum gift taxes (3% or less of his net worth) and no estate taxes</a:t>
            </a:r>
          </a:p>
          <a:p>
            <a:pPr lvl="1" algn="just" eaLnBrk="1" hangingPunct="1"/>
            <a:r>
              <a:rPr lang="en-US" sz="1200" smtClean="0"/>
              <a:t>All tax strategies need to be very defensible</a:t>
            </a:r>
          </a:p>
          <a:p>
            <a:pPr lvl="1" algn="just" eaLnBrk="1" hangingPunct="1"/>
            <a:endParaRPr lang="en-US" sz="1600" smtClean="0"/>
          </a:p>
          <a:p>
            <a:pPr lvl="1" algn="just" eaLnBrk="1" hangingPunct="1"/>
            <a:endParaRPr lang="en-US" sz="1600" smtClean="0"/>
          </a:p>
        </p:txBody>
      </p:sp>
      <p:sp>
        <p:nvSpPr>
          <p:cNvPr id="6" name="TextBox 5"/>
          <p:cNvSpPr txBox="1"/>
          <p:nvPr/>
        </p:nvSpPr>
        <p:spPr>
          <a:xfrm>
            <a:off x="304800" y="1292225"/>
            <a:ext cx="2286000" cy="307975"/>
          </a:xfrm>
          <a:prstGeom prst="rect">
            <a:avLst/>
          </a:prstGeom>
          <a:noFill/>
        </p:spPr>
        <p:txBody>
          <a:bodyPr>
            <a:spAutoFit/>
          </a:bodyPr>
          <a:lstStyle/>
          <a:p>
            <a:pPr>
              <a:defRPr/>
            </a:pPr>
            <a:r>
              <a:rPr lang="en-US" sz="1400" dirty="0">
                <a:latin typeface="+mj-lt"/>
              </a:rPr>
              <a:t>Goals of Client #1:</a:t>
            </a:r>
            <a:endParaRPr lang="en-US" sz="1400" dirty="0">
              <a:latin typeface="+mj-lt"/>
            </a:endParaRPr>
          </a:p>
        </p:txBody>
      </p:sp>
      <p:sp>
        <p:nvSpPr>
          <p:cNvPr id="7" name="Rectangle 3"/>
          <p:cNvSpPr txBox="1">
            <a:spLocks noChangeArrowheads="1"/>
          </p:cNvSpPr>
          <p:nvPr/>
        </p:nvSpPr>
        <p:spPr bwMode="auto">
          <a:xfrm>
            <a:off x="0" y="4343400"/>
            <a:ext cx="8686800" cy="3276600"/>
          </a:xfrm>
          <a:prstGeom prst="rect">
            <a:avLst/>
          </a:prstGeom>
          <a:noFill/>
          <a:ln w="9525">
            <a:noFill/>
            <a:miter lim="800000"/>
            <a:headEnd/>
            <a:tailEnd/>
          </a:ln>
        </p:spPr>
        <p:txBody>
          <a:bodyPr lIns="92075" tIns="46038" rIns="92075" bIns="46038"/>
          <a:lstStyle/>
          <a:p>
            <a:pPr marL="512763" lvl="1" indent="-166688" algn="just">
              <a:lnSpc>
                <a:spcPct val="110000"/>
              </a:lnSpc>
              <a:spcBef>
                <a:spcPct val="50000"/>
              </a:spcBef>
              <a:buFontTx/>
              <a:buChar char="•"/>
              <a:defRPr/>
            </a:pPr>
            <a:r>
              <a:rPr lang="en-US" sz="1200" kern="0" dirty="0">
                <a:latin typeface="+mn-lt"/>
              </a:rPr>
              <a:t>Create a holding company structure</a:t>
            </a:r>
          </a:p>
          <a:p>
            <a:pPr marL="512763" lvl="1" indent="-166688" algn="just">
              <a:lnSpc>
                <a:spcPct val="110000"/>
              </a:lnSpc>
              <a:spcBef>
                <a:spcPct val="50000"/>
              </a:spcBef>
              <a:buFontTx/>
              <a:buChar char="•"/>
              <a:defRPr/>
            </a:pPr>
            <a:r>
              <a:rPr lang="en-US" sz="1200" kern="0" dirty="0">
                <a:latin typeface="+mn-lt"/>
              </a:rPr>
              <a:t>Use of leveraged sales and contributions of the holding company units to single member LLCs with the LLC units being contributed later to grantor retained annuity trusts</a:t>
            </a:r>
          </a:p>
          <a:p>
            <a:pPr marL="512763" lvl="1" indent="-166688" algn="just">
              <a:lnSpc>
                <a:spcPct val="110000"/>
              </a:lnSpc>
              <a:spcBef>
                <a:spcPct val="50000"/>
              </a:spcBef>
              <a:buFontTx/>
              <a:buChar char="•"/>
              <a:defRPr/>
            </a:pPr>
            <a:r>
              <a:rPr lang="en-US" sz="1200" kern="0" dirty="0">
                <a:latin typeface="+mn-lt"/>
              </a:rPr>
              <a:t>Use of leveraged sales of the holding company units to spousal-created grantor trusts and grantor trusts pursuant to defined formula allocation clauses</a:t>
            </a:r>
          </a:p>
          <a:p>
            <a:pPr marL="512763" lvl="1" indent="-166688" algn="just">
              <a:lnSpc>
                <a:spcPct val="110000"/>
              </a:lnSpc>
              <a:spcBef>
                <a:spcPct val="50000"/>
              </a:spcBef>
              <a:buFontTx/>
              <a:buChar char="•"/>
              <a:defRPr/>
            </a:pPr>
            <a:r>
              <a:rPr lang="en-US" sz="1200" kern="0" dirty="0">
                <a:latin typeface="+mn-lt"/>
              </a:rPr>
              <a:t>Use of trust provisions that ensure good stewardship</a:t>
            </a:r>
          </a:p>
          <a:p>
            <a:pPr marL="512763" lvl="1" indent="-166688" algn="just">
              <a:lnSpc>
                <a:spcPct val="110000"/>
              </a:lnSpc>
              <a:spcBef>
                <a:spcPct val="50000"/>
              </a:spcBef>
              <a:buFontTx/>
              <a:buChar char="•"/>
              <a:defRPr/>
            </a:pPr>
            <a:r>
              <a:rPr lang="en-US" sz="1200" kern="0" dirty="0">
                <a:latin typeface="+mn-lt"/>
              </a:rPr>
              <a:t>Use of trusts that are not reciprocal trusts and give each spouse different special powers to amend the trust’s beneficial provisions</a:t>
            </a:r>
          </a:p>
        </p:txBody>
      </p:sp>
      <p:sp>
        <p:nvSpPr>
          <p:cNvPr id="8" name="TextBox 7"/>
          <p:cNvSpPr txBox="1"/>
          <p:nvPr/>
        </p:nvSpPr>
        <p:spPr>
          <a:xfrm>
            <a:off x="304800" y="4038600"/>
            <a:ext cx="3962400" cy="307975"/>
          </a:xfrm>
          <a:prstGeom prst="rect">
            <a:avLst/>
          </a:prstGeom>
          <a:noFill/>
        </p:spPr>
        <p:txBody>
          <a:bodyPr>
            <a:spAutoFit/>
          </a:bodyPr>
          <a:lstStyle/>
          <a:p>
            <a:pPr>
              <a:defRPr/>
            </a:pPr>
            <a:r>
              <a:rPr lang="en-US" sz="1400" dirty="0">
                <a:latin typeface="+mj-lt"/>
              </a:rPr>
              <a:t>Strategies to accomplish his goals:</a:t>
            </a:r>
            <a:endParaRPr lang="en-US" sz="1400" dirty="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defTabSz="1019175">
              <a:defRPr/>
            </a:pPr>
            <a:fld id="{5ACF3EEB-A039-46B9-BF38-E17BC32789D0}" type="slidenum">
              <a:rPr lang="en-US">
                <a:latin typeface="+mn-lt"/>
              </a:rPr>
              <a:pPr defTabSz="1019175">
                <a:defRPr/>
              </a:pPr>
              <a:t>3</a:t>
            </a:fld>
            <a:endParaRPr lang="en-US" dirty="0">
              <a:latin typeface="+mn-lt"/>
            </a:endParaRPr>
          </a:p>
        </p:txBody>
      </p:sp>
      <p:sp>
        <p:nvSpPr>
          <p:cNvPr id="16386" name="Rectangle 2"/>
          <p:cNvSpPr>
            <a:spLocks noGrp="1" noChangeArrowheads="1"/>
          </p:cNvSpPr>
          <p:nvPr>
            <p:ph type="title"/>
          </p:nvPr>
        </p:nvSpPr>
        <p:spPr>
          <a:xfrm>
            <a:off x="1600200" y="304800"/>
            <a:ext cx="6858000" cy="609600"/>
          </a:xfrm>
        </p:spPr>
        <p:txBody>
          <a:bodyPr/>
          <a:lstStyle/>
          <a:p>
            <a:pPr eaLnBrk="1" hangingPunct="1"/>
            <a:r>
              <a:rPr lang="en-US" sz="2200" smtClean="0"/>
              <a:t>Observations</a:t>
            </a:r>
          </a:p>
        </p:txBody>
      </p:sp>
      <p:sp>
        <p:nvSpPr>
          <p:cNvPr id="16387" name="Rectangle 3"/>
          <p:cNvSpPr>
            <a:spLocks noGrp="1" noChangeArrowheads="1"/>
          </p:cNvSpPr>
          <p:nvPr>
            <p:ph type="body" idx="1"/>
          </p:nvPr>
        </p:nvSpPr>
        <p:spPr>
          <a:xfrm>
            <a:off x="-76200" y="1447800"/>
            <a:ext cx="8686800" cy="4114800"/>
          </a:xfrm>
        </p:spPr>
        <p:txBody>
          <a:bodyPr/>
          <a:lstStyle/>
          <a:p>
            <a:pPr lvl="1" algn="just" eaLnBrk="1" hangingPunct="1"/>
            <a:r>
              <a:rPr lang="en-US" sz="1600" smtClean="0"/>
              <a:t>Certain tax advisors assume that a combination of wealth preservation and tax reduction is the mission or purpose of every wealth management plan.</a:t>
            </a:r>
          </a:p>
          <a:p>
            <a:pPr lvl="1" algn="just" eaLnBrk="1" hangingPunct="1"/>
            <a:r>
              <a:rPr lang="en-US" sz="1600" smtClean="0"/>
              <a:t>This phenomenon may lead to tax-driven wealth management planning.</a:t>
            </a:r>
          </a:p>
          <a:p>
            <a:pPr lvl="1" algn="just" eaLnBrk="1" hangingPunct="1"/>
            <a:r>
              <a:rPr lang="en-US" sz="1600" smtClean="0"/>
              <a:t>The danger in tax-driven wealth management planning is the subtle power to enable money (and its total conservation) to become the defining objective of the wealth management plan.</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defTabSz="1019175">
              <a:defRPr/>
            </a:pPr>
            <a:fld id="{3F1A555F-E05F-4D47-9A96-F7A2B257115C}" type="slidenum">
              <a:rPr lang="en-US">
                <a:latin typeface="+mn-lt"/>
              </a:rPr>
              <a:pPr defTabSz="1019175">
                <a:defRPr/>
              </a:pPr>
              <a:t>39</a:t>
            </a:fld>
            <a:endParaRPr lang="en-US" dirty="0">
              <a:latin typeface="+mn-lt"/>
            </a:endParaRPr>
          </a:p>
        </p:txBody>
      </p:sp>
      <p:sp>
        <p:nvSpPr>
          <p:cNvPr id="61442" name="Rectangle 2"/>
          <p:cNvSpPr>
            <a:spLocks noGrp="1" noChangeArrowheads="1"/>
          </p:cNvSpPr>
          <p:nvPr>
            <p:ph type="title"/>
          </p:nvPr>
        </p:nvSpPr>
        <p:spPr>
          <a:xfrm>
            <a:off x="1600200" y="304800"/>
            <a:ext cx="6858000" cy="609600"/>
          </a:xfrm>
        </p:spPr>
        <p:txBody>
          <a:bodyPr/>
          <a:lstStyle/>
          <a:p>
            <a:pPr eaLnBrk="1" hangingPunct="1"/>
            <a:r>
              <a:rPr lang="en-US" sz="2200" smtClean="0"/>
              <a:t>Sample Goals and Estate Planning Strategies to Address Those Goals</a:t>
            </a:r>
          </a:p>
        </p:txBody>
      </p:sp>
      <p:sp>
        <p:nvSpPr>
          <p:cNvPr id="61443" name="Rectangle 3"/>
          <p:cNvSpPr>
            <a:spLocks noGrp="1" noChangeArrowheads="1"/>
          </p:cNvSpPr>
          <p:nvPr>
            <p:ph type="body" idx="1"/>
          </p:nvPr>
        </p:nvSpPr>
        <p:spPr>
          <a:xfrm>
            <a:off x="0" y="1524000"/>
            <a:ext cx="8686800" cy="2667000"/>
          </a:xfrm>
        </p:spPr>
        <p:txBody>
          <a:bodyPr/>
          <a:lstStyle/>
          <a:p>
            <a:pPr lvl="1" algn="just" eaLnBrk="1" hangingPunct="1"/>
            <a:r>
              <a:rPr lang="en-US" smtClean="0"/>
              <a:t>Provide for client’s current consumption needs with a substantial cushion</a:t>
            </a:r>
          </a:p>
          <a:p>
            <a:pPr lvl="1" algn="just" eaLnBrk="1" hangingPunct="1"/>
            <a:r>
              <a:rPr lang="en-US" smtClean="0"/>
              <a:t>Allow client to have investment control of assets during client’s lifetime</a:t>
            </a:r>
          </a:p>
          <a:p>
            <a:pPr lvl="1" algn="just" eaLnBrk="1" hangingPunct="1"/>
            <a:r>
              <a:rPr lang="en-US" smtClean="0"/>
              <a:t>Client would like to diversify out of a valuable capital asset that has a low basis without any net income taxes</a:t>
            </a:r>
          </a:p>
          <a:p>
            <a:pPr lvl="1" algn="just" eaLnBrk="1" hangingPunct="1"/>
            <a:r>
              <a:rPr lang="en-US" smtClean="0"/>
              <a:t>Current testamentary goal, which could change, is that on client’s death, approximately 25% of assets will pass to favorite charities or foundation and 75% will pass to family members</a:t>
            </a:r>
          </a:p>
          <a:p>
            <a:pPr lvl="1" algn="just" eaLnBrk="1" hangingPunct="1"/>
            <a:r>
              <a:rPr lang="en-US" smtClean="0"/>
              <a:t>Provide for mechanisms that help ensure excellent stewardship for future generations, that empower the family, give the family options, and give the family incentives</a:t>
            </a:r>
          </a:p>
          <a:p>
            <a:pPr lvl="1" algn="just" eaLnBrk="1" hangingPunct="1"/>
            <a:r>
              <a:rPr lang="en-US" smtClean="0"/>
              <a:t>Provide for minimum gift taxes (3% or less of her net worth) and no estate taxes</a:t>
            </a:r>
          </a:p>
          <a:p>
            <a:pPr lvl="1" algn="just" eaLnBrk="1" hangingPunct="1"/>
            <a:r>
              <a:rPr lang="en-US" smtClean="0"/>
              <a:t>Allow the client exit strategies with respect to compensation needs and future ownership of the family legacy</a:t>
            </a:r>
          </a:p>
          <a:p>
            <a:pPr lvl="1" algn="just" eaLnBrk="1" hangingPunct="1"/>
            <a:r>
              <a:rPr lang="en-US" smtClean="0"/>
              <a:t>All tax strategies need to be very defensible</a:t>
            </a:r>
          </a:p>
          <a:p>
            <a:pPr lvl="1" algn="just" eaLnBrk="1" hangingPunct="1"/>
            <a:endParaRPr lang="en-US" sz="1300" smtClean="0"/>
          </a:p>
          <a:p>
            <a:pPr lvl="1" algn="just" eaLnBrk="1" hangingPunct="1"/>
            <a:endParaRPr lang="en-US" sz="1600" smtClean="0"/>
          </a:p>
          <a:p>
            <a:pPr lvl="1" algn="just" eaLnBrk="1" hangingPunct="1"/>
            <a:endParaRPr lang="en-US" sz="1600" smtClean="0"/>
          </a:p>
        </p:txBody>
      </p:sp>
      <p:sp>
        <p:nvSpPr>
          <p:cNvPr id="6" name="TextBox 5"/>
          <p:cNvSpPr txBox="1"/>
          <p:nvPr/>
        </p:nvSpPr>
        <p:spPr>
          <a:xfrm>
            <a:off x="304800" y="1219200"/>
            <a:ext cx="2286000" cy="307975"/>
          </a:xfrm>
          <a:prstGeom prst="rect">
            <a:avLst/>
          </a:prstGeom>
          <a:noFill/>
        </p:spPr>
        <p:txBody>
          <a:bodyPr>
            <a:spAutoFit/>
          </a:bodyPr>
          <a:lstStyle/>
          <a:p>
            <a:pPr>
              <a:defRPr/>
            </a:pPr>
            <a:r>
              <a:rPr lang="en-US" sz="1400" dirty="0">
                <a:latin typeface="+mj-lt"/>
              </a:rPr>
              <a:t>Goals of Client #2:</a:t>
            </a:r>
            <a:endParaRPr lang="en-US" sz="1400" dirty="0">
              <a:latin typeface="+mj-lt"/>
            </a:endParaRPr>
          </a:p>
        </p:txBody>
      </p:sp>
      <p:sp>
        <p:nvSpPr>
          <p:cNvPr id="8" name="TextBox 7"/>
          <p:cNvSpPr txBox="1"/>
          <p:nvPr/>
        </p:nvSpPr>
        <p:spPr>
          <a:xfrm>
            <a:off x="304800" y="4038600"/>
            <a:ext cx="3962400" cy="307975"/>
          </a:xfrm>
          <a:prstGeom prst="rect">
            <a:avLst/>
          </a:prstGeom>
          <a:noFill/>
        </p:spPr>
        <p:txBody>
          <a:bodyPr>
            <a:spAutoFit/>
          </a:bodyPr>
          <a:lstStyle/>
          <a:p>
            <a:pPr>
              <a:defRPr/>
            </a:pPr>
            <a:r>
              <a:rPr lang="en-US" sz="1400" dirty="0">
                <a:latin typeface="+mj-lt"/>
              </a:rPr>
              <a:t>Strategies to accomplish her goals:</a:t>
            </a:r>
            <a:endParaRPr lang="en-US" sz="1400" dirty="0">
              <a:latin typeface="+mj-lt"/>
            </a:endParaRPr>
          </a:p>
        </p:txBody>
      </p:sp>
      <p:sp>
        <p:nvSpPr>
          <p:cNvPr id="9" name="Rectangle 3"/>
          <p:cNvSpPr txBox="1">
            <a:spLocks noChangeArrowheads="1"/>
          </p:cNvSpPr>
          <p:nvPr/>
        </p:nvSpPr>
        <p:spPr bwMode="auto">
          <a:xfrm>
            <a:off x="0" y="4343400"/>
            <a:ext cx="8686800" cy="3276600"/>
          </a:xfrm>
          <a:prstGeom prst="rect">
            <a:avLst/>
          </a:prstGeom>
          <a:noFill/>
          <a:ln w="9525">
            <a:noFill/>
            <a:miter lim="800000"/>
            <a:headEnd/>
            <a:tailEnd/>
          </a:ln>
        </p:spPr>
        <p:txBody>
          <a:bodyPr lIns="92075" tIns="46038" rIns="92075" bIns="46038"/>
          <a:lstStyle/>
          <a:p>
            <a:pPr marL="512763" lvl="1" indent="-166688" algn="just">
              <a:lnSpc>
                <a:spcPct val="110000"/>
              </a:lnSpc>
              <a:spcBef>
                <a:spcPct val="50000"/>
              </a:spcBef>
              <a:buFontTx/>
              <a:buChar char="•"/>
              <a:defRPr/>
            </a:pPr>
            <a:r>
              <a:rPr lang="en-US" sz="1100" kern="0" dirty="0">
                <a:latin typeface="+mn-lt"/>
              </a:rPr>
              <a:t>Create a holding company structure</a:t>
            </a:r>
          </a:p>
          <a:p>
            <a:pPr marL="512763" lvl="1" indent="-166688" algn="just">
              <a:lnSpc>
                <a:spcPct val="110000"/>
              </a:lnSpc>
              <a:spcBef>
                <a:spcPct val="50000"/>
              </a:spcBef>
              <a:buFontTx/>
              <a:buChar char="•"/>
              <a:defRPr/>
            </a:pPr>
            <a:r>
              <a:rPr lang="en-US" sz="1100" kern="0" dirty="0">
                <a:latin typeface="+mn-lt"/>
              </a:rPr>
              <a:t>Holding company structure creates a charitable remainder trust</a:t>
            </a:r>
          </a:p>
          <a:p>
            <a:pPr marL="512763" lvl="1" indent="-166688" algn="just">
              <a:lnSpc>
                <a:spcPct val="110000"/>
              </a:lnSpc>
              <a:spcBef>
                <a:spcPct val="50000"/>
              </a:spcBef>
              <a:buFontTx/>
              <a:buChar char="•"/>
              <a:defRPr/>
            </a:pPr>
            <a:r>
              <a:rPr lang="en-US" sz="1100" kern="0" dirty="0">
                <a:latin typeface="+mn-lt"/>
              </a:rPr>
              <a:t>Use of leveraged sales and contributions of the holding company units to single member LLCs with the LLC units being contributed later to grantor retained annuity trusts</a:t>
            </a:r>
          </a:p>
          <a:p>
            <a:pPr marL="512763" lvl="1" indent="-166688" algn="just">
              <a:lnSpc>
                <a:spcPct val="110000"/>
              </a:lnSpc>
              <a:spcBef>
                <a:spcPct val="50000"/>
              </a:spcBef>
              <a:buFontTx/>
              <a:buChar char="•"/>
              <a:defRPr/>
            </a:pPr>
            <a:r>
              <a:rPr lang="en-US" sz="1100" kern="0" dirty="0">
                <a:latin typeface="+mn-lt"/>
              </a:rPr>
              <a:t>Use of leveraged sales of the holding company units to spousal-created grantor trusts and grantor trusts pursuant to defined formula allocation clauses</a:t>
            </a:r>
          </a:p>
          <a:p>
            <a:pPr marL="512763" lvl="1" indent="-166688" algn="just">
              <a:lnSpc>
                <a:spcPct val="110000"/>
              </a:lnSpc>
              <a:spcBef>
                <a:spcPct val="50000"/>
              </a:spcBef>
              <a:buFontTx/>
              <a:buChar char="•"/>
              <a:defRPr/>
            </a:pPr>
            <a:r>
              <a:rPr lang="en-US" sz="1100" kern="0" dirty="0">
                <a:latin typeface="+mn-lt"/>
              </a:rPr>
              <a:t>Use of trust provisions that ensure good stewardship</a:t>
            </a:r>
          </a:p>
          <a:p>
            <a:pPr marL="512763" lvl="1" indent="-166688" algn="just">
              <a:lnSpc>
                <a:spcPct val="110000"/>
              </a:lnSpc>
              <a:spcBef>
                <a:spcPct val="50000"/>
              </a:spcBef>
              <a:buFontTx/>
              <a:buChar char="•"/>
              <a:defRPr/>
            </a:pPr>
            <a:r>
              <a:rPr lang="en-US" sz="1100" kern="0" dirty="0">
                <a:latin typeface="+mn-lt"/>
              </a:rPr>
              <a:t>Use of trusts that are not reciprocal trusts and give each spouse different special powers to amend the trust’s beneficial provisions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defTabSz="1019175">
              <a:defRPr/>
            </a:pPr>
            <a:fld id="{50BB17D8-116A-475F-A12A-79E282FAEBBF}" type="slidenum">
              <a:rPr lang="en-US">
                <a:latin typeface="+mn-lt"/>
              </a:rPr>
              <a:pPr defTabSz="1019175">
                <a:defRPr/>
              </a:pPr>
              <a:t>40</a:t>
            </a:fld>
            <a:endParaRPr lang="en-US" dirty="0">
              <a:latin typeface="+mn-lt"/>
            </a:endParaRPr>
          </a:p>
        </p:txBody>
      </p:sp>
      <p:sp>
        <p:nvSpPr>
          <p:cNvPr id="62466" name="Rectangle 2"/>
          <p:cNvSpPr>
            <a:spLocks noGrp="1" noChangeArrowheads="1"/>
          </p:cNvSpPr>
          <p:nvPr>
            <p:ph type="title"/>
          </p:nvPr>
        </p:nvSpPr>
        <p:spPr>
          <a:xfrm>
            <a:off x="1600200" y="304800"/>
            <a:ext cx="6858000" cy="609600"/>
          </a:xfrm>
        </p:spPr>
        <p:txBody>
          <a:bodyPr/>
          <a:lstStyle/>
          <a:p>
            <a:pPr eaLnBrk="1" hangingPunct="1"/>
            <a:r>
              <a:rPr lang="en-US" sz="2200" smtClean="0"/>
              <a:t>Sample Goals and Estate Planning Strategies to Address Those Goals</a:t>
            </a:r>
          </a:p>
        </p:txBody>
      </p:sp>
      <p:sp>
        <p:nvSpPr>
          <p:cNvPr id="62467" name="Rectangle 3"/>
          <p:cNvSpPr>
            <a:spLocks noGrp="1" noChangeArrowheads="1"/>
          </p:cNvSpPr>
          <p:nvPr>
            <p:ph type="body" idx="1"/>
          </p:nvPr>
        </p:nvSpPr>
        <p:spPr>
          <a:xfrm>
            <a:off x="0" y="1524000"/>
            <a:ext cx="8686800" cy="2667000"/>
          </a:xfrm>
        </p:spPr>
        <p:txBody>
          <a:bodyPr/>
          <a:lstStyle/>
          <a:p>
            <a:pPr lvl="1" algn="just" eaLnBrk="1" hangingPunct="1"/>
            <a:r>
              <a:rPr lang="en-US" sz="1200" smtClean="0"/>
              <a:t>Provide for client’s current consumption needs with a substantial cushion</a:t>
            </a:r>
          </a:p>
          <a:p>
            <a:pPr lvl="1" algn="just" eaLnBrk="1" hangingPunct="1"/>
            <a:r>
              <a:rPr lang="en-US" sz="1200" smtClean="0"/>
              <a:t>Allow client to have investment control of assets during client’s lifetime</a:t>
            </a:r>
          </a:p>
          <a:p>
            <a:pPr lvl="1" algn="just" eaLnBrk="1" hangingPunct="1"/>
            <a:r>
              <a:rPr lang="en-US" sz="1200" smtClean="0"/>
              <a:t>Client has already created holding company structures that substantially benefit client’s family</a:t>
            </a:r>
          </a:p>
          <a:p>
            <a:pPr lvl="1" algn="just" eaLnBrk="1" hangingPunct="1"/>
            <a:r>
              <a:rPr lang="en-US" sz="1200" smtClean="0"/>
              <a:t>Current testamentary goal, which could change, is that client would like to have a 100% charitable deduction for estate tax purposes</a:t>
            </a:r>
          </a:p>
          <a:p>
            <a:pPr lvl="1" algn="just" eaLnBrk="1" hangingPunct="1"/>
            <a:r>
              <a:rPr lang="en-US" sz="1200" smtClean="0"/>
              <a:t>While client wishes to make a substantial charitable gift, client would like his family to be in the same economic position they would have been in if he had bequeathed his assets upon his death to his family</a:t>
            </a:r>
          </a:p>
          <a:p>
            <a:pPr lvl="1" algn="just" eaLnBrk="1" hangingPunct="1"/>
            <a:r>
              <a:rPr lang="en-US" sz="1200" smtClean="0"/>
              <a:t>Provide for mechanisms that help ensure excellent stewardship for future generations, that empower the family, give the family options, and give the family incentives</a:t>
            </a:r>
          </a:p>
          <a:p>
            <a:pPr lvl="1" algn="just" eaLnBrk="1" hangingPunct="1"/>
            <a:r>
              <a:rPr lang="en-US" sz="1200" smtClean="0"/>
              <a:t>Provide for minimum gift taxes (3% or less of his net worth) and no estate taxes</a:t>
            </a:r>
          </a:p>
          <a:p>
            <a:pPr lvl="1" algn="just" eaLnBrk="1" hangingPunct="1"/>
            <a:r>
              <a:rPr lang="en-US" sz="1200" smtClean="0"/>
              <a:t>Allow the client exit strategies with respect to compensation needs and future ownership of the family legacy</a:t>
            </a:r>
          </a:p>
          <a:p>
            <a:pPr lvl="1" algn="just" eaLnBrk="1" hangingPunct="1"/>
            <a:r>
              <a:rPr lang="en-US" sz="1200" smtClean="0"/>
              <a:t>All tax strategies need to be very defensible</a:t>
            </a:r>
          </a:p>
          <a:p>
            <a:pPr lvl="1" algn="just" eaLnBrk="1" hangingPunct="1"/>
            <a:endParaRPr lang="en-US" sz="1300" smtClean="0"/>
          </a:p>
          <a:p>
            <a:pPr lvl="1" algn="just" eaLnBrk="1" hangingPunct="1"/>
            <a:endParaRPr lang="en-US" sz="1600" smtClean="0"/>
          </a:p>
          <a:p>
            <a:pPr lvl="1" algn="just" eaLnBrk="1" hangingPunct="1"/>
            <a:endParaRPr lang="en-US" sz="1600" smtClean="0"/>
          </a:p>
        </p:txBody>
      </p:sp>
      <p:sp>
        <p:nvSpPr>
          <p:cNvPr id="6" name="TextBox 5"/>
          <p:cNvSpPr txBox="1"/>
          <p:nvPr/>
        </p:nvSpPr>
        <p:spPr>
          <a:xfrm>
            <a:off x="304800" y="1219200"/>
            <a:ext cx="2286000" cy="307975"/>
          </a:xfrm>
          <a:prstGeom prst="rect">
            <a:avLst/>
          </a:prstGeom>
          <a:noFill/>
        </p:spPr>
        <p:txBody>
          <a:bodyPr>
            <a:spAutoFit/>
          </a:bodyPr>
          <a:lstStyle/>
          <a:p>
            <a:pPr>
              <a:defRPr/>
            </a:pPr>
            <a:r>
              <a:rPr lang="en-US" sz="1400" dirty="0">
                <a:latin typeface="+mj-lt"/>
              </a:rPr>
              <a:t>Goals of Client #3:</a:t>
            </a:r>
            <a:endParaRPr lang="en-US" sz="1400" dirty="0">
              <a:latin typeface="+mj-lt"/>
            </a:endParaRPr>
          </a:p>
        </p:txBody>
      </p:sp>
      <p:sp>
        <p:nvSpPr>
          <p:cNvPr id="8" name="TextBox 7"/>
          <p:cNvSpPr txBox="1"/>
          <p:nvPr/>
        </p:nvSpPr>
        <p:spPr>
          <a:xfrm>
            <a:off x="228600" y="4797425"/>
            <a:ext cx="3962400" cy="307975"/>
          </a:xfrm>
          <a:prstGeom prst="rect">
            <a:avLst/>
          </a:prstGeom>
          <a:noFill/>
        </p:spPr>
        <p:txBody>
          <a:bodyPr>
            <a:spAutoFit/>
          </a:bodyPr>
          <a:lstStyle/>
          <a:p>
            <a:pPr>
              <a:defRPr/>
            </a:pPr>
            <a:r>
              <a:rPr lang="en-US" sz="1400" dirty="0">
                <a:latin typeface="+mj-lt"/>
              </a:rPr>
              <a:t>Strategies to accomplish his Goals:</a:t>
            </a:r>
            <a:endParaRPr lang="en-US" sz="1400" dirty="0">
              <a:latin typeface="+mj-lt"/>
            </a:endParaRPr>
          </a:p>
        </p:txBody>
      </p:sp>
      <p:sp>
        <p:nvSpPr>
          <p:cNvPr id="9" name="Rectangle 3"/>
          <p:cNvSpPr txBox="1">
            <a:spLocks noChangeArrowheads="1"/>
          </p:cNvSpPr>
          <p:nvPr/>
        </p:nvSpPr>
        <p:spPr bwMode="auto">
          <a:xfrm>
            <a:off x="0" y="5181600"/>
            <a:ext cx="8686800" cy="3276600"/>
          </a:xfrm>
          <a:prstGeom prst="rect">
            <a:avLst/>
          </a:prstGeom>
          <a:noFill/>
          <a:ln w="9525">
            <a:noFill/>
            <a:miter lim="800000"/>
            <a:headEnd/>
            <a:tailEnd/>
          </a:ln>
        </p:spPr>
        <p:txBody>
          <a:bodyPr lIns="92075" tIns="46038" rIns="92075" bIns="46038"/>
          <a:lstStyle/>
          <a:p>
            <a:pPr marL="512763" lvl="1" indent="-166688" algn="just">
              <a:lnSpc>
                <a:spcPct val="110000"/>
              </a:lnSpc>
              <a:spcBef>
                <a:spcPct val="50000"/>
              </a:spcBef>
              <a:buFontTx/>
              <a:buChar char="•"/>
              <a:defRPr/>
            </a:pPr>
            <a:r>
              <a:rPr lang="en-US" sz="1200" kern="0" dirty="0">
                <a:latin typeface="+mn-lt"/>
              </a:rPr>
              <a:t>Create a holding company structure that is also owned by family trusts that client previously created</a:t>
            </a:r>
          </a:p>
          <a:p>
            <a:pPr marL="512763" lvl="1" indent="-166688" algn="just">
              <a:lnSpc>
                <a:spcPct val="110000"/>
              </a:lnSpc>
              <a:spcBef>
                <a:spcPct val="50000"/>
              </a:spcBef>
              <a:buFontTx/>
              <a:buChar char="•"/>
              <a:defRPr/>
            </a:pPr>
            <a:r>
              <a:rPr lang="en-US" sz="1200" kern="0" dirty="0">
                <a:latin typeface="+mn-lt"/>
              </a:rPr>
              <a:t>Client’s share of holding company structure is bequeathed to a charitable lead trust</a:t>
            </a:r>
          </a:p>
          <a:p>
            <a:pPr marL="512763" lvl="1" indent="-166688" algn="just">
              <a:lnSpc>
                <a:spcPct val="110000"/>
              </a:lnSpc>
              <a:spcBef>
                <a:spcPct val="50000"/>
              </a:spcBef>
              <a:buFontTx/>
              <a:buChar char="•"/>
              <a:defRPr/>
            </a:pPr>
            <a:r>
              <a:rPr lang="en-US" sz="1200" kern="0" dirty="0">
                <a:latin typeface="+mn-lt"/>
              </a:rPr>
              <a:t>Charitable lead trust’s holding company units are redeemed in a court approved leveraged buyout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ctrTitle"/>
          </p:nvPr>
        </p:nvSpPr>
        <p:spPr/>
        <p:txBody>
          <a:bodyPr/>
          <a:lstStyle/>
          <a:p>
            <a:pPr marL="685800" indent="-685800" eaLnBrk="1" hangingPunct="1"/>
            <a:r>
              <a:rPr lang="en-US" sz="2800" smtClean="0"/>
              <a:t>Appendix</a:t>
            </a:r>
            <a:r>
              <a:rPr lang="en-US" smtClean="0"/>
              <a:t> </a:t>
            </a:r>
          </a:p>
        </p:txBody>
      </p:sp>
    </p:spTree>
  </p:cSld>
  <p:clrMapOvr>
    <a:masterClrMapping/>
  </p:clrMapOvr>
  <p:transition>
    <p:pull dir="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pPr defTabSz="1019175">
              <a:defRPr/>
            </a:pPr>
            <a:fld id="{B5080E7C-442D-4AC3-B4BD-E8C42F22B6A0}" type="slidenum">
              <a:rPr lang="en-US">
                <a:latin typeface="+mn-lt"/>
              </a:rPr>
              <a:pPr defTabSz="1019175">
                <a:defRPr/>
              </a:pPr>
              <a:t>42</a:t>
            </a:fld>
            <a:endParaRPr lang="en-US" dirty="0">
              <a:latin typeface="+mn-lt"/>
            </a:endParaRPr>
          </a:p>
        </p:txBody>
      </p:sp>
      <p:sp>
        <p:nvSpPr>
          <p:cNvPr id="65538" name="Rectangle 3"/>
          <p:cNvSpPr>
            <a:spLocks noGrp="1" noChangeArrowheads="1"/>
          </p:cNvSpPr>
          <p:nvPr>
            <p:ph type="title"/>
          </p:nvPr>
        </p:nvSpPr>
        <p:spPr>
          <a:xfrm>
            <a:off x="1362075" y="304800"/>
            <a:ext cx="6553200" cy="685800"/>
          </a:xfrm>
        </p:spPr>
        <p:txBody>
          <a:bodyPr lIns="92058" tIns="46030" rIns="92058" bIns="46030"/>
          <a:lstStyle/>
          <a:p>
            <a:pPr defTabSz="1019175" eaLnBrk="1" hangingPunct="1"/>
            <a:r>
              <a:rPr lang="en-US" sz="2200" smtClean="0"/>
              <a:t>Numerical Analysis of Investment Implications of Sale of Appreciated Assets</a:t>
            </a:r>
            <a:endParaRPr lang="en-US" sz="2200" i="1" smtClean="0"/>
          </a:p>
        </p:txBody>
      </p:sp>
      <p:pic>
        <p:nvPicPr>
          <p:cNvPr id="65539" name="Picture 27"/>
          <p:cNvPicPr>
            <a:picLocks noChangeAspect="1" noChangeArrowheads="1"/>
          </p:cNvPicPr>
          <p:nvPr/>
        </p:nvPicPr>
        <p:blipFill>
          <a:blip r:embed="rId2"/>
          <a:srcRect/>
          <a:stretch>
            <a:fillRect/>
          </a:stretch>
        </p:blipFill>
        <p:spPr bwMode="auto">
          <a:xfrm>
            <a:off x="990600" y="2514600"/>
            <a:ext cx="7000875" cy="990600"/>
          </a:xfrm>
          <a:prstGeom prst="rect">
            <a:avLst/>
          </a:prstGeom>
          <a:noFill/>
          <a:ln w="9525">
            <a:noFill/>
            <a:miter lim="800000"/>
            <a:headEnd/>
            <a:tailEnd/>
          </a:ln>
        </p:spPr>
      </p:pic>
      <p:pic>
        <p:nvPicPr>
          <p:cNvPr id="65540" name="Picture 28"/>
          <p:cNvPicPr>
            <a:picLocks noChangeAspect="1" noChangeArrowheads="1"/>
          </p:cNvPicPr>
          <p:nvPr/>
        </p:nvPicPr>
        <p:blipFill>
          <a:blip r:embed="rId3"/>
          <a:srcRect/>
          <a:stretch>
            <a:fillRect/>
          </a:stretch>
        </p:blipFill>
        <p:spPr bwMode="auto">
          <a:xfrm>
            <a:off x="990600" y="3886200"/>
            <a:ext cx="7010400" cy="1085850"/>
          </a:xfrm>
          <a:prstGeom prst="rect">
            <a:avLst/>
          </a:prstGeom>
          <a:noFill/>
          <a:ln w="9525">
            <a:noFill/>
            <a:miter lim="800000"/>
            <a:headEnd/>
            <a:tailEnd/>
          </a:ln>
        </p:spPr>
      </p:pic>
      <p:sp>
        <p:nvSpPr>
          <p:cNvPr id="14339" name="Rectangle 3"/>
          <p:cNvSpPr>
            <a:spLocks noChangeArrowheads="1"/>
          </p:cNvSpPr>
          <p:nvPr/>
        </p:nvSpPr>
        <p:spPr bwMode="auto">
          <a:xfrm>
            <a:off x="304800" y="1295400"/>
            <a:ext cx="8153400" cy="646113"/>
          </a:xfrm>
          <a:prstGeom prst="rect">
            <a:avLst/>
          </a:prstGeom>
          <a:noFill/>
          <a:ln w="9525">
            <a:noFill/>
            <a:miter lim="800000"/>
            <a:headEnd/>
            <a:tailEnd/>
          </a:ln>
          <a:effectLst/>
        </p:spPr>
        <p:txBody>
          <a:bodyPr anchor="ctr">
            <a:spAutoFit/>
          </a:bodyPr>
          <a:lstStyle/>
          <a:p>
            <a:pPr algn="just">
              <a:defRPr/>
            </a:pPr>
            <a:r>
              <a:rPr lang="en-US" sz="1200" dirty="0">
                <a:latin typeface="+mn-lt"/>
                <a:ea typeface="Calibri" pitchFamily="34" charset="0"/>
                <a:cs typeface="Times New Roman" pitchFamily="18" charset="0"/>
              </a:rPr>
              <a:t>The timing of when appreciated assets are sold can have a significant impact on the after-tax proceeds from the sale.  Current and future taxes, investment return expectations and time frame will all influence the decision-making process.  This chart shows the effect of the following assumptions on the timing of the sale of appreciated assets:</a:t>
            </a:r>
            <a:endParaRPr lang="en-US" sz="1200" dirty="0">
              <a:latin typeface="+mn-lt"/>
              <a:cs typeface="Arial" pitchFamily="34" charset="0"/>
            </a:endParaRPr>
          </a:p>
        </p:txBody>
      </p:sp>
      <p:sp>
        <p:nvSpPr>
          <p:cNvPr id="14340" name="Rectangle 4"/>
          <p:cNvSpPr>
            <a:spLocks noChangeArrowheads="1"/>
          </p:cNvSpPr>
          <p:nvPr/>
        </p:nvSpPr>
        <p:spPr bwMode="auto">
          <a:xfrm>
            <a:off x="457200" y="3581400"/>
            <a:ext cx="7543800" cy="276225"/>
          </a:xfrm>
          <a:prstGeom prst="rect">
            <a:avLst/>
          </a:prstGeom>
          <a:noFill/>
          <a:ln w="9525">
            <a:noFill/>
            <a:miter lim="800000"/>
            <a:headEnd/>
            <a:tailEnd/>
          </a:ln>
          <a:effectLst/>
        </p:spPr>
        <p:txBody>
          <a:bodyPr anchor="ctr">
            <a:spAutoFit/>
          </a:bodyPr>
          <a:lstStyle/>
          <a:p>
            <a:pPr marL="228600" indent="-228600">
              <a:buFontTx/>
              <a:buChar char="•"/>
              <a:defRPr/>
            </a:pPr>
            <a:r>
              <a:rPr lang="en-US" sz="1200" dirty="0">
                <a:latin typeface="+mn-lt"/>
                <a:ea typeface="Calibri" pitchFamily="34" charset="0"/>
                <a:cs typeface="Times New Roman" pitchFamily="18" charset="0"/>
              </a:rPr>
              <a:t>The following chart illustrates the same example with a 25% long-term capital gains rate.</a:t>
            </a:r>
            <a:endParaRPr lang="en-US" sz="1800" dirty="0">
              <a:latin typeface="Arial" pitchFamily="34" charset="0"/>
              <a:cs typeface="Arial" pitchFamily="34" charset="0"/>
            </a:endParaRPr>
          </a:p>
        </p:txBody>
      </p:sp>
      <p:sp>
        <p:nvSpPr>
          <p:cNvPr id="14341" name="Rectangle 5"/>
          <p:cNvSpPr>
            <a:spLocks noChangeArrowheads="1"/>
          </p:cNvSpPr>
          <p:nvPr/>
        </p:nvSpPr>
        <p:spPr bwMode="auto">
          <a:xfrm>
            <a:off x="304800" y="5257800"/>
            <a:ext cx="8382000" cy="646113"/>
          </a:xfrm>
          <a:prstGeom prst="rect">
            <a:avLst/>
          </a:prstGeom>
          <a:noFill/>
          <a:ln w="9525">
            <a:noFill/>
            <a:miter lim="800000"/>
            <a:headEnd/>
            <a:tailEnd/>
          </a:ln>
          <a:effectLst/>
        </p:spPr>
        <p:txBody>
          <a:bodyPr anchor="ctr">
            <a:spAutoFit/>
          </a:bodyPr>
          <a:lstStyle/>
          <a:p>
            <a:pPr algn="just">
              <a:defRPr/>
            </a:pPr>
            <a:r>
              <a:rPr lang="en-US" sz="1200" dirty="0">
                <a:latin typeface="+mn-lt"/>
                <a:ea typeface="Calibri" pitchFamily="34" charset="0"/>
                <a:cs typeface="Times New Roman" pitchFamily="18" charset="0"/>
              </a:rPr>
              <a:t>Given the currently anticipated increases in taxes starting in 2011, a breakeven analysis can be helpful in determining whether it is more tax efficient to sell in 2010 or later.  Obviously, there are investment considerations which must be taken into account as well. </a:t>
            </a:r>
            <a:endParaRPr lang="en-US" sz="1200" dirty="0">
              <a:latin typeface="+mn-lt"/>
              <a:cs typeface="Arial" pitchFamily="34" charset="0"/>
            </a:endParaRPr>
          </a:p>
        </p:txBody>
      </p:sp>
      <p:sp>
        <p:nvSpPr>
          <p:cNvPr id="13" name="Rectangle 5"/>
          <p:cNvSpPr>
            <a:spLocks noChangeArrowheads="1"/>
          </p:cNvSpPr>
          <p:nvPr/>
        </p:nvSpPr>
        <p:spPr bwMode="auto">
          <a:xfrm>
            <a:off x="990600" y="4673600"/>
            <a:ext cx="6781800" cy="508000"/>
          </a:xfrm>
          <a:prstGeom prst="rect">
            <a:avLst/>
          </a:prstGeom>
          <a:noFill/>
          <a:ln w="9525">
            <a:noFill/>
            <a:miter lim="800000"/>
            <a:headEnd/>
            <a:tailEnd/>
          </a:ln>
          <a:effectLst/>
        </p:spPr>
        <p:txBody>
          <a:bodyPr anchor="ctr">
            <a:spAutoFit/>
          </a:bodyPr>
          <a:lstStyle/>
          <a:p>
            <a:pPr algn="just">
              <a:defRPr/>
            </a:pPr>
            <a:r>
              <a:rPr lang="en-US" sz="900" dirty="0">
                <a:latin typeface="+mn-lt"/>
                <a:ea typeface="Calibri" pitchFamily="34" charset="0"/>
                <a:cs typeface="Times New Roman" pitchFamily="18" charset="0"/>
              </a:rPr>
              <a:t>Note: For simplicity, these charts assume no state income tax, that taxpayer is not in alternative minimum tax (AMT), that itemized deductions would otherwise offset income taxed at 39.6%, and does not include the impact of increased taxes in 2013 as a result of 2010 health care legislation.  Also, the outcomes will change depending on an asset’s cost basis.</a:t>
            </a:r>
            <a:endParaRPr lang="en-US" sz="900" dirty="0">
              <a:latin typeface="+mn-lt"/>
              <a:cs typeface="Arial" pitchFamily="34" charset="0"/>
            </a:endParaRPr>
          </a:p>
        </p:txBody>
      </p:sp>
      <p:sp>
        <p:nvSpPr>
          <p:cNvPr id="14" name="Rectangle 3"/>
          <p:cNvSpPr>
            <a:spLocks noChangeArrowheads="1"/>
          </p:cNvSpPr>
          <p:nvPr/>
        </p:nvSpPr>
        <p:spPr bwMode="auto">
          <a:xfrm>
            <a:off x="457200" y="2057400"/>
            <a:ext cx="8153400" cy="630238"/>
          </a:xfrm>
          <a:prstGeom prst="rect">
            <a:avLst/>
          </a:prstGeom>
          <a:noFill/>
          <a:ln w="9525">
            <a:noFill/>
            <a:miter lim="800000"/>
            <a:headEnd/>
            <a:tailEnd/>
          </a:ln>
          <a:effectLst/>
        </p:spPr>
        <p:txBody>
          <a:bodyPr anchor="ctr">
            <a:spAutoFit/>
          </a:bodyPr>
          <a:lstStyle/>
          <a:p>
            <a:pPr marL="228600" indent="-228600" algn="just" eaLnBrk="0" hangingPunct="0">
              <a:spcBef>
                <a:spcPts val="0"/>
              </a:spcBef>
              <a:spcAft>
                <a:spcPts val="600"/>
              </a:spcAft>
              <a:buFontTx/>
              <a:buChar char="•"/>
              <a:defRPr/>
            </a:pPr>
            <a:r>
              <a:rPr lang="en-US" sz="1200" dirty="0">
                <a:latin typeface="+mn-lt"/>
                <a:ea typeface="Calibri" pitchFamily="34" charset="0"/>
                <a:cs typeface="Times New Roman" pitchFamily="18" charset="0"/>
              </a:rPr>
              <a:t>The federal long-term capital gains (LTCG) tax rate increase from 15% in 2010 to 20% in 2011 and beyond.</a:t>
            </a:r>
          </a:p>
          <a:p>
            <a:pPr eaLnBrk="0" hangingPunct="0">
              <a:defRPr/>
            </a:pPr>
            <a:endParaRPr lang="en-US" sz="1800" dirty="0">
              <a:latin typeface="Arial" pitchFamily="34" charset="0"/>
              <a:cs typeface="Arial" pitchFamily="34" charset="0"/>
            </a:endParaRPr>
          </a:p>
        </p:txBody>
      </p:sp>
      <p:sp>
        <p:nvSpPr>
          <p:cNvPr id="65546" name="Rectangle 15"/>
          <p:cNvSpPr>
            <a:spLocks noChangeArrowheads="1"/>
          </p:cNvSpPr>
          <p:nvPr/>
        </p:nvSpPr>
        <p:spPr bwMode="auto">
          <a:xfrm>
            <a:off x="0" y="5943600"/>
            <a:ext cx="8534400" cy="554038"/>
          </a:xfrm>
          <a:prstGeom prst="rect">
            <a:avLst/>
          </a:prstGeom>
          <a:noFill/>
          <a:ln w="9525">
            <a:noFill/>
            <a:miter lim="800000"/>
            <a:headEnd/>
            <a:tailEnd/>
          </a:ln>
        </p:spPr>
        <p:txBody>
          <a:bodyPr>
            <a:spAutoFit/>
          </a:bodyPr>
          <a:lstStyle/>
          <a:p>
            <a:pPr algn="just"/>
            <a:r>
              <a:rPr lang="en-US" sz="1000"/>
              <a:t>This material is based on the assumptions stated herein. In the event any of the assumptions used do not prove to be true, results are likely to vary substantially from the examples shown herein. These examples are for illustrative purposes only and no representation is being made that any client will or is likely to achieve the results shown.</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noChangeArrowheads="1"/>
          </p:cNvSpPr>
          <p:nvPr>
            <p:ph type="ctrTitle"/>
          </p:nvPr>
        </p:nvSpPr>
        <p:spPr/>
        <p:txBody>
          <a:bodyPr/>
          <a:lstStyle/>
          <a:p>
            <a:pPr marL="685800" indent="-685800" eaLnBrk="1" hangingPunct="1"/>
            <a:r>
              <a:rPr lang="en-US" sz="2800" smtClean="0"/>
              <a:t>Strategic Wealth Advisory Team</a:t>
            </a:r>
            <a:endParaRPr lang="en-US" smtClean="0"/>
          </a:p>
        </p:txBody>
      </p:sp>
    </p:spTree>
  </p:cSld>
  <p:clrMapOvr>
    <a:masterClrMapping/>
  </p:clrMapOvr>
  <p:transition>
    <p:pull dir="rd"/>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defTabSz="1019175">
              <a:defRPr/>
            </a:pPr>
            <a:fld id="{39D524EE-991D-4A07-8BF1-43E902C420C3}" type="slidenum">
              <a:rPr lang="en-US">
                <a:latin typeface="+mn-lt"/>
              </a:rPr>
              <a:pPr defTabSz="1019175">
                <a:defRPr/>
              </a:pPr>
              <a:t>44</a:t>
            </a:fld>
            <a:endParaRPr lang="en-US" dirty="0">
              <a:latin typeface="+mn-lt"/>
            </a:endParaRPr>
          </a:p>
        </p:txBody>
      </p:sp>
      <p:sp>
        <p:nvSpPr>
          <p:cNvPr id="68610" name="Rectangle 2"/>
          <p:cNvSpPr>
            <a:spLocks noGrp="1" noChangeArrowheads="1"/>
          </p:cNvSpPr>
          <p:nvPr>
            <p:ph type="title"/>
          </p:nvPr>
        </p:nvSpPr>
        <p:spPr>
          <a:xfrm>
            <a:off x="1524000" y="304800"/>
            <a:ext cx="7620000" cy="685800"/>
          </a:xfrm>
        </p:spPr>
        <p:txBody>
          <a:bodyPr/>
          <a:lstStyle/>
          <a:p>
            <a:pPr eaLnBrk="1" hangingPunct="1"/>
            <a:r>
              <a:rPr lang="en-GB" sz="2200" smtClean="0"/>
              <a:t>Strategic Wealth Advisory Team</a:t>
            </a:r>
            <a:br>
              <a:rPr lang="en-GB" sz="2200" smtClean="0"/>
            </a:br>
            <a:r>
              <a:rPr lang="en-GB" sz="1600" smtClean="0"/>
              <a:t>US Biographies</a:t>
            </a:r>
          </a:p>
        </p:txBody>
      </p:sp>
      <p:sp>
        <p:nvSpPr>
          <p:cNvPr id="68611" name="Rectangle 3"/>
          <p:cNvSpPr>
            <a:spLocks noGrp="1" noChangeArrowheads="1"/>
          </p:cNvSpPr>
          <p:nvPr>
            <p:ph type="body" idx="1"/>
          </p:nvPr>
        </p:nvSpPr>
        <p:spPr>
          <a:xfrm>
            <a:off x="228600" y="1295400"/>
            <a:ext cx="8686800" cy="4724400"/>
          </a:xfrm>
        </p:spPr>
        <p:txBody>
          <a:bodyPr/>
          <a:lstStyle/>
          <a:p>
            <a:pPr marL="0" indent="0" algn="just" eaLnBrk="1" hangingPunct="1">
              <a:lnSpc>
                <a:spcPct val="105000"/>
              </a:lnSpc>
              <a:spcBef>
                <a:spcPct val="10000"/>
              </a:spcBef>
              <a:tabLst>
                <a:tab pos="2743200" algn="l"/>
              </a:tabLst>
            </a:pPr>
            <a:r>
              <a:rPr lang="en-GB" sz="1200" b="1" smtClean="0"/>
              <a:t>Stacy Eastland</a:t>
            </a:r>
            <a:endParaRPr lang="en-GB" sz="1200" b="1" u="sng" smtClean="0"/>
          </a:p>
          <a:p>
            <a:pPr marL="0" indent="0" algn="just" eaLnBrk="1" hangingPunct="1">
              <a:lnSpc>
                <a:spcPct val="105000"/>
              </a:lnSpc>
              <a:spcBef>
                <a:spcPct val="10000"/>
              </a:spcBef>
              <a:tabLst>
                <a:tab pos="2743200" algn="l"/>
              </a:tabLst>
            </a:pPr>
            <a:r>
              <a:rPr lang="en-GB" sz="1200" smtClean="0"/>
              <a:t>Managing Director     	(713) 654-8484       (Houston)</a:t>
            </a:r>
          </a:p>
          <a:p>
            <a:pPr marL="0" indent="0" algn="just" eaLnBrk="1" hangingPunct="1">
              <a:lnSpc>
                <a:spcPct val="105000"/>
              </a:lnSpc>
              <a:spcBef>
                <a:spcPct val="10000"/>
              </a:spcBef>
              <a:tabLst>
                <a:tab pos="2743200" algn="l"/>
              </a:tabLst>
            </a:pPr>
            <a:r>
              <a:rPr lang="en-GB" sz="800" smtClean="0"/>
              <a:t>Stacy joined the firm to expand the advisory team working with Private Wealth Management clients. He currently works with private clients and their own advisors with their strategic wealth management plans, combining a variety of income tax, estate planning and gifting techniques. Prior to joining Goldman Sachs in October 2000, Stacy was a senior partner with Baker Botts, L.L.P. in Houston, Texas. Stacy received his B.S. (with Honors) from Washington and Lee and his J.D. from The University of Texas (with Honors). Stacy's professional associations include: Member of the International Academy of Estate and Trust Law; Fellow of the American College of Trust and Estate Counsel (Regent for 1992/1998 term); Member of the American Bar Association (Supervisory Council Member of the Real Property, Probate and Trust Law Section from 1990-1998); Member of the Texas Bar Association (Texas Bar Foundation Fellow); Member of the Houston Bar Association (Houston Bar Foundation Fellow). Stacy is listed in Who's Who in America and The Best Lawyers in America (Woodward/White).  Stacy has also been listed in Town &amp; Country and in Bloomberg Personal Finance as one of the top trust and estate lawyers in the U.S.  Stacy was selected as one of the ten initial recipients of the AEP (Distinguished Accredited Estate Planner) award of the National Association of Estate Planners and Councils (2004).  Articles about Stacy’s estate planning ideas have also been featured in Forbes and Fortune magazines.  Stacy is a prominent lecturer throughout the country.</a:t>
            </a:r>
          </a:p>
          <a:p>
            <a:pPr marL="0" indent="0" algn="just" eaLnBrk="1" hangingPunct="1">
              <a:lnSpc>
                <a:spcPct val="105000"/>
              </a:lnSpc>
              <a:spcBef>
                <a:spcPct val="10000"/>
              </a:spcBef>
              <a:tabLst>
                <a:tab pos="2743200" algn="l"/>
              </a:tabLst>
            </a:pPr>
            <a:endParaRPr lang="en-GB" sz="800" smtClean="0"/>
          </a:p>
          <a:p>
            <a:pPr marL="0" indent="0" algn="just" eaLnBrk="1" hangingPunct="1">
              <a:lnSpc>
                <a:spcPct val="105000"/>
              </a:lnSpc>
              <a:spcBef>
                <a:spcPct val="10000"/>
              </a:spcBef>
              <a:tabLst>
                <a:tab pos="2743200" algn="l"/>
              </a:tabLst>
            </a:pPr>
            <a:r>
              <a:rPr lang="en-GB" sz="1200" b="1" smtClean="0"/>
              <a:t>Jeff Daly</a:t>
            </a:r>
          </a:p>
          <a:p>
            <a:pPr marL="0" indent="0" algn="just" eaLnBrk="1" hangingPunct="1">
              <a:lnSpc>
                <a:spcPct val="105000"/>
              </a:lnSpc>
              <a:spcBef>
                <a:spcPct val="10000"/>
              </a:spcBef>
              <a:tabLst>
                <a:tab pos="2743200" algn="l"/>
              </a:tabLst>
            </a:pPr>
            <a:r>
              <a:rPr lang="en-GB" sz="1200" smtClean="0"/>
              <a:t>Managing Director     	(310) 407-5828     (Los Angeles)</a:t>
            </a:r>
          </a:p>
          <a:p>
            <a:pPr marL="0" indent="0" algn="just" eaLnBrk="1" hangingPunct="1">
              <a:lnSpc>
                <a:spcPct val="105000"/>
              </a:lnSpc>
              <a:spcBef>
                <a:spcPct val="10000"/>
              </a:spcBef>
              <a:tabLst>
                <a:tab pos="2743200" algn="l"/>
              </a:tabLst>
            </a:pPr>
            <a:r>
              <a:rPr lang="en-GB" sz="800" smtClean="0"/>
              <a:t>Jeff joined Goldman Sachs in October 2000, after spending nine years with Arthur Andersen in Houston in the Private Client Services group as a Senior Tax Manager. Jeff's experience includes developing and implementing innovative strategies to assist his clients in meeting their income tax, estate tax, and financial planning goals. He has co-written or assisted with published articles addressing issues of estate planning, income tax planning, single stock risk management and stock option planning. He has been a past speaker at various tax conferences sponsored by state bar associations and law schools.  He was recently named one of the "Top 100 Wealth Advisors" to ultra-high net worth individual clients in the United States by Citywealth magazine.  He earned his B.S. in Economics with honors from the Wharton School of the University of Pennsylvania.</a:t>
            </a:r>
          </a:p>
          <a:p>
            <a:pPr marL="0" indent="0" algn="just" eaLnBrk="1" hangingPunct="1">
              <a:lnSpc>
                <a:spcPct val="105000"/>
              </a:lnSpc>
              <a:spcBef>
                <a:spcPct val="10000"/>
              </a:spcBef>
              <a:tabLst>
                <a:tab pos="2743200" algn="l"/>
              </a:tabLst>
            </a:pPr>
            <a:endParaRPr lang="en-GB" sz="800" smtClean="0"/>
          </a:p>
          <a:p>
            <a:pPr marL="0" indent="0" algn="just" eaLnBrk="1" hangingPunct="1">
              <a:lnSpc>
                <a:spcPct val="105000"/>
              </a:lnSpc>
              <a:spcBef>
                <a:spcPct val="10000"/>
              </a:spcBef>
              <a:tabLst>
                <a:tab pos="2743200" algn="l"/>
              </a:tabLst>
            </a:pPr>
            <a:endParaRPr lang="en-GB" sz="80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Number Placeholder 3"/>
          <p:cNvSpPr>
            <a:spLocks noGrp="1"/>
          </p:cNvSpPr>
          <p:nvPr>
            <p:ph type="sldNum" sz="quarter" idx="10"/>
          </p:nvPr>
        </p:nvSpPr>
        <p:spPr>
          <a:noFill/>
        </p:spPr>
        <p:txBody>
          <a:bodyPr/>
          <a:lstStyle/>
          <a:p>
            <a:pPr defTabSz="1019175"/>
            <a:fld id="{44D3D6E9-777A-4D7C-978D-431B3F8B924A}" type="slidenum">
              <a:rPr lang="en-US" smtClean="0"/>
              <a:pPr defTabSz="1019175"/>
              <a:t>45</a:t>
            </a:fld>
            <a:endParaRPr lang="en-US" smtClean="0"/>
          </a:p>
        </p:txBody>
      </p:sp>
      <p:sp>
        <p:nvSpPr>
          <p:cNvPr id="70658" name="Rectangle 2"/>
          <p:cNvSpPr>
            <a:spLocks noGrp="1" noChangeArrowheads="1"/>
          </p:cNvSpPr>
          <p:nvPr>
            <p:ph type="title"/>
          </p:nvPr>
        </p:nvSpPr>
        <p:spPr>
          <a:xfrm>
            <a:off x="1524000" y="304800"/>
            <a:ext cx="7620000" cy="685800"/>
          </a:xfrm>
        </p:spPr>
        <p:txBody>
          <a:bodyPr/>
          <a:lstStyle/>
          <a:p>
            <a:pPr eaLnBrk="1" hangingPunct="1"/>
            <a:r>
              <a:rPr lang="en-GB" sz="2200" smtClean="0"/>
              <a:t>Strategic Wealth Advisory Team</a:t>
            </a:r>
            <a:br>
              <a:rPr lang="en-GB" sz="2200" smtClean="0"/>
            </a:br>
            <a:r>
              <a:rPr lang="en-GB" sz="1600" smtClean="0"/>
              <a:t>US Biographies</a:t>
            </a:r>
          </a:p>
        </p:txBody>
      </p:sp>
      <p:sp>
        <p:nvSpPr>
          <p:cNvPr id="70659" name="Rectangle 3"/>
          <p:cNvSpPr>
            <a:spLocks noGrp="1" noChangeArrowheads="1"/>
          </p:cNvSpPr>
          <p:nvPr>
            <p:ph type="body" idx="1"/>
          </p:nvPr>
        </p:nvSpPr>
        <p:spPr>
          <a:xfrm>
            <a:off x="228600" y="1295400"/>
            <a:ext cx="8686800" cy="4643438"/>
          </a:xfrm>
        </p:spPr>
        <p:txBody>
          <a:bodyPr/>
          <a:lstStyle/>
          <a:p>
            <a:pPr marL="0" indent="0" algn="just" defTabSz="989013" eaLnBrk="1" hangingPunct="1">
              <a:lnSpc>
                <a:spcPct val="105000"/>
              </a:lnSpc>
              <a:spcBef>
                <a:spcPct val="10000"/>
              </a:spcBef>
            </a:pPr>
            <a:r>
              <a:rPr lang="en-US" sz="1200" b="1" smtClean="0"/>
              <a:t>Clifford D. Schlesinger </a:t>
            </a:r>
          </a:p>
          <a:p>
            <a:pPr marL="0" indent="0" algn="just" defTabSz="989013" eaLnBrk="1" hangingPunct="1">
              <a:lnSpc>
                <a:spcPct val="105000"/>
              </a:lnSpc>
              <a:spcBef>
                <a:spcPct val="10000"/>
              </a:spcBef>
            </a:pPr>
            <a:r>
              <a:rPr lang="en-US" sz="1200" smtClean="0"/>
              <a:t>Managing Director     	(215) 656-7886     (Philadelphia)</a:t>
            </a:r>
          </a:p>
          <a:p>
            <a:pPr marL="0" indent="0" algn="just" defTabSz="989013" eaLnBrk="1" hangingPunct="1">
              <a:lnSpc>
                <a:spcPct val="105000"/>
              </a:lnSpc>
              <a:spcBef>
                <a:spcPct val="10000"/>
              </a:spcBef>
            </a:pPr>
            <a:r>
              <a:rPr lang="en-US" sz="800" smtClean="0"/>
              <a:t>Cliff is a member of the Goldman Sachs Strategic Wealth Advisory Team. He works with the firm’s private clients and their own advisors to develop appropriate wealth management plans that often combine a variety of income tax, gifting and estate planning techniques. Prior to joining Goldman Sachs, Cliff was a partner with the law firm of Wolf Block Schorr and Solis-Cohen LLP.  Cliff served on WolfBlock’s Executive Committee and was Chairman of WolfBlock’s Private Client Services Group. Cliff graduated,</a:t>
            </a:r>
            <a:r>
              <a:rPr lang="en-US" sz="800" i="1" smtClean="0"/>
              <a:t> </a:t>
            </a:r>
            <a:r>
              <a:rPr lang="en-US" sz="800" smtClean="0"/>
              <a:t>magna cum laude, with a B.S. in Economics from the Wharton School of the University of Pennsylvania. He received his J.D., cum laude, from the University of Pennsylvania Law School.  Cliff was admitted to the practice of law in Pennsylvania and New York, and he also received his C.P.A. license from New York. Cliff is a Fellow of the American College of Trust and Estate Counsel.  He is the past President of the Philadelphia Estate Planning Council (PEPC).  He was the PEPC’s 1998 recipient of the Mordecai Gerson Meritorious Service Award. Cliff previously served as President of the Endowment Corporation of the Jewish Federation of Greater Philadelphia.  He is currently a member of the Board of Trustees of the Philadelphia Jewish Federation. Cliff was the 2008 recipient of the Edward N. Polisher Award in recognition of his distinguished service to the Philadelphia Jewish Community.  Cliff was also the 2003 recipient of the Myer and Rosaline Feinstein Young Leadership Award presented for exceptional service to the Philadelphia Jewish Community. Cliff currently serves as a member of the Board of Trustees of the National Museum of American Jewish History.  Cliff is a member of the Philadelphia, Pennsylvania, New York State and American Bar Associations.  He has served on the Executive Committee of the Probate Section of the Philadelphia Bar Association, as chair of the Taxation Committee of the Probate Section of the Philadelphia Bar Association, and as vice-chair of the Legislative Committee of the Pennsylvania Bar Association’s Real Property, Probate and Trust Law Section. Cliff is listed in The Best Lawyers in America (Woodward/White) and he was selected as a Pennsylvania SuperLawyer</a:t>
            </a:r>
            <a:r>
              <a:rPr lang="en-US" sz="800" smtClean="0">
                <a:cs typeface="Arial" charset="0"/>
              </a:rPr>
              <a:t>®</a:t>
            </a:r>
            <a:r>
              <a:rPr lang="en-US" sz="800" smtClean="0"/>
              <a:t> in 2004, 2005 and 2006.  Cliff has been a frequent author and lecturer on estate planning and transfer tax related topics including estate planning for corporate executives and estate/gift tax issues relating to Family Limited Partnerships.</a:t>
            </a:r>
          </a:p>
          <a:p>
            <a:pPr marL="0" indent="0" algn="just" defTabSz="989013" eaLnBrk="1" hangingPunct="1">
              <a:lnSpc>
                <a:spcPct val="105000"/>
              </a:lnSpc>
              <a:spcBef>
                <a:spcPct val="10000"/>
              </a:spcBef>
            </a:pPr>
            <a:endParaRPr lang="en-US" sz="800" smtClean="0"/>
          </a:p>
          <a:p>
            <a:pPr marL="0" indent="0" algn="just" defTabSz="989013" eaLnBrk="1" hangingPunct="1">
              <a:lnSpc>
                <a:spcPct val="105000"/>
              </a:lnSpc>
              <a:spcBef>
                <a:spcPct val="10000"/>
              </a:spcBef>
            </a:pPr>
            <a:r>
              <a:rPr lang="en-GB" sz="1200" b="1" smtClean="0"/>
              <a:t>Karey Dubiel Dye</a:t>
            </a:r>
          </a:p>
          <a:p>
            <a:pPr marL="0" indent="0" algn="just" defTabSz="989013" eaLnBrk="1" hangingPunct="1">
              <a:lnSpc>
                <a:spcPct val="105000"/>
              </a:lnSpc>
              <a:spcBef>
                <a:spcPct val="10000"/>
              </a:spcBef>
            </a:pPr>
            <a:r>
              <a:rPr lang="en-GB" sz="1200" smtClean="0"/>
              <a:t>Managing Director 	(713) 654-8486     (Houston) </a:t>
            </a:r>
          </a:p>
          <a:p>
            <a:pPr marL="0" indent="0" algn="just" defTabSz="989013" eaLnBrk="1" hangingPunct="1">
              <a:lnSpc>
                <a:spcPct val="105000"/>
              </a:lnSpc>
              <a:spcBef>
                <a:spcPct val="10000"/>
              </a:spcBef>
            </a:pPr>
            <a:r>
              <a:rPr lang="en-US" sz="800" smtClean="0"/>
              <a:t>Karey joined Goldman Sachs in October 2000, after practicing law for 14 years at the law firm of Vinson &amp; Elkins L.L.P. in Houston, Texas.  While in private practice, Karey specialized in trusts and estates and tax exempt organization matters.  Currently, Karey works with private clients and their own advisors on estate planning and family wealth transfer matters as well as with institutional clients served by Goldman Sachs Private Wealth Management (foundations, endowments, and other charitable organizations).  Karey also assists donors and their advisors in developing efficient charitable giving strategies, including the creation and administration of non-profit family charitable vehicles such as private foundations, donor advised funds, and supporting organizations.  Karey also serves as the President of the Goldman Sachs Philanthropy Fund, a donor advised fund which is a public charity established to encourage and promote philanthropy and charitable giving across the United States by receiving charitable contributions, by providing support and assistance to encourage charitable giving, and by making grants to other public charities and governmental units.  Karey graduated from Middlebury College, B.A., cum laude, and the University of Virginia School of Law, J.D.  She was admitted to the practice of law in Texas.  In Houston, she serves on the board of DePelchin Children’s Center where she chairs the advancement committee, on the endowment board at St. Martin’s Episcopal Church where she is also a past chair of the audit committee, and on the board of Episcopal High School.</a:t>
            </a:r>
          </a:p>
          <a:p>
            <a:pPr marL="0" indent="0" algn="just" defTabSz="989013" eaLnBrk="1" hangingPunct="1">
              <a:lnSpc>
                <a:spcPct val="105000"/>
              </a:lnSpc>
              <a:spcBef>
                <a:spcPct val="10000"/>
              </a:spcBef>
            </a:pPr>
            <a:endParaRPr lang="en-US" sz="800" smtClean="0"/>
          </a:p>
          <a:p>
            <a:pPr marL="0" indent="0" algn="just" defTabSz="989013" eaLnBrk="1" hangingPunct="1">
              <a:lnSpc>
                <a:spcPct val="105000"/>
              </a:lnSpc>
              <a:spcBef>
                <a:spcPct val="10000"/>
              </a:spcBef>
            </a:pPr>
            <a:endParaRPr lang="en-GB" sz="800" smtClean="0"/>
          </a:p>
          <a:p>
            <a:pPr marL="0" indent="0" algn="just" defTabSz="989013" eaLnBrk="1" hangingPunct="1">
              <a:lnSpc>
                <a:spcPct val="105000"/>
              </a:lnSpc>
              <a:spcBef>
                <a:spcPct val="10000"/>
              </a:spcBef>
            </a:pPr>
            <a:endParaRPr lang="en-GB" sz="80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defTabSz="1019175">
              <a:defRPr/>
            </a:pPr>
            <a:fld id="{A657D6ED-D43A-4BF7-AEB0-055BE7FBFF4C}" type="slidenum">
              <a:rPr lang="en-US">
                <a:latin typeface="+mn-lt"/>
              </a:rPr>
              <a:pPr defTabSz="1019175">
                <a:defRPr/>
              </a:pPr>
              <a:t>46</a:t>
            </a:fld>
            <a:endParaRPr lang="en-US" dirty="0">
              <a:latin typeface="+mn-lt"/>
            </a:endParaRPr>
          </a:p>
        </p:txBody>
      </p:sp>
      <p:sp>
        <p:nvSpPr>
          <p:cNvPr id="72706" name="Rectangle 2"/>
          <p:cNvSpPr>
            <a:spLocks noGrp="1" noChangeArrowheads="1"/>
          </p:cNvSpPr>
          <p:nvPr>
            <p:ph type="title"/>
          </p:nvPr>
        </p:nvSpPr>
        <p:spPr>
          <a:xfrm>
            <a:off x="1524000" y="304800"/>
            <a:ext cx="7620000" cy="685800"/>
          </a:xfrm>
        </p:spPr>
        <p:txBody>
          <a:bodyPr/>
          <a:lstStyle/>
          <a:p>
            <a:pPr eaLnBrk="1" hangingPunct="1"/>
            <a:r>
              <a:rPr lang="en-GB" sz="2200" smtClean="0"/>
              <a:t>Strategic Wealth Advisory Team</a:t>
            </a:r>
            <a:br>
              <a:rPr lang="en-GB" sz="2200" smtClean="0"/>
            </a:br>
            <a:r>
              <a:rPr lang="en-GB" sz="1600" smtClean="0"/>
              <a:t>US Biographies</a:t>
            </a:r>
          </a:p>
        </p:txBody>
      </p:sp>
      <p:sp>
        <p:nvSpPr>
          <p:cNvPr id="72707" name="Rectangle 3"/>
          <p:cNvSpPr>
            <a:spLocks noGrp="1" noChangeArrowheads="1"/>
          </p:cNvSpPr>
          <p:nvPr>
            <p:ph type="body" idx="1"/>
          </p:nvPr>
        </p:nvSpPr>
        <p:spPr>
          <a:xfrm>
            <a:off x="228600" y="1295400"/>
            <a:ext cx="8686800" cy="4724400"/>
          </a:xfrm>
        </p:spPr>
        <p:txBody>
          <a:bodyPr/>
          <a:lstStyle/>
          <a:p>
            <a:pPr marL="0" indent="0" algn="just" eaLnBrk="1" hangingPunct="1">
              <a:lnSpc>
                <a:spcPct val="105000"/>
              </a:lnSpc>
              <a:spcBef>
                <a:spcPct val="10000"/>
              </a:spcBef>
              <a:tabLst>
                <a:tab pos="2743200" algn="l"/>
              </a:tabLst>
            </a:pPr>
            <a:r>
              <a:rPr lang="en-US" sz="1200" b="1" smtClean="0"/>
              <a:t>Melinda M. Kleehamer</a:t>
            </a:r>
          </a:p>
          <a:p>
            <a:pPr marL="0" indent="0" algn="just" eaLnBrk="1" hangingPunct="1">
              <a:lnSpc>
                <a:spcPct val="105000"/>
              </a:lnSpc>
              <a:spcBef>
                <a:spcPct val="10000"/>
              </a:spcBef>
              <a:tabLst>
                <a:tab pos="2743200" algn="l"/>
              </a:tabLst>
            </a:pPr>
            <a:r>
              <a:rPr lang="en-US" sz="1200" smtClean="0"/>
              <a:t>Vice President</a:t>
            </a:r>
            <a:r>
              <a:rPr lang="en-US" sz="1200" b="1" smtClean="0"/>
              <a:t>    	 </a:t>
            </a:r>
            <a:r>
              <a:rPr lang="en-US" sz="1200" smtClean="0"/>
              <a:t>(312) 655-5363     (Chicago)</a:t>
            </a:r>
          </a:p>
          <a:p>
            <a:pPr marL="0" indent="0" algn="just" eaLnBrk="1" hangingPunct="1">
              <a:lnSpc>
                <a:spcPct val="105000"/>
              </a:lnSpc>
              <a:spcBef>
                <a:spcPct val="10000"/>
              </a:spcBef>
              <a:tabLst>
                <a:tab pos="2743200" algn="l"/>
              </a:tabLst>
            </a:pPr>
            <a:r>
              <a:rPr lang="en-US" sz="800" smtClean="0"/>
              <a:t>Melinda M. Kleehamer has over twenty years of experience working exclusively with high net worth and ultra-high net worth clients.  She joined SWAT in August 2007 to assist Private Wealth Management clients and their own advisors with sophisticated income, gift and estate planning techniques.  Melinda spent the first 15 years of her career practicing gift and estate planning law with national and international law firms, most recently as a capital partner in McDermott Will &amp; Emery’s Private Client Department.  After leaving the practice of law, Melinda maintained a private client practice focused on communication, decision-making and conflict resolution workshops specifically tailored to her clients’ individual goals.  Before joining Goldman Sachs, Melinda led a sales and advisory team at Bank of America which managed investment, trust, deposit and credit services for her clients.   Melinda is a 1983 summa cum laude graduate of the State University of New York at Brockport and a 1986 honors graduate of the University of Chicago Law School.</a:t>
            </a:r>
          </a:p>
          <a:p>
            <a:pPr marL="0" indent="0" algn="just" eaLnBrk="1" hangingPunct="1">
              <a:lnSpc>
                <a:spcPct val="105000"/>
              </a:lnSpc>
              <a:spcBef>
                <a:spcPct val="10000"/>
              </a:spcBef>
              <a:tabLst>
                <a:tab pos="2743200" algn="l"/>
              </a:tabLst>
            </a:pPr>
            <a:endParaRPr lang="en-US" sz="800" smtClean="0"/>
          </a:p>
          <a:p>
            <a:pPr marL="0" indent="0" algn="just" eaLnBrk="1" hangingPunct="1">
              <a:lnSpc>
                <a:spcPct val="105000"/>
              </a:lnSpc>
              <a:spcBef>
                <a:spcPct val="10000"/>
              </a:spcBef>
              <a:tabLst>
                <a:tab pos="2743200" algn="l"/>
              </a:tabLst>
            </a:pPr>
            <a:r>
              <a:rPr lang="en-US" sz="1200" b="1" smtClean="0">
                <a:solidFill>
                  <a:srgbClr val="000000"/>
                </a:solidFill>
              </a:rPr>
              <a:t>Michael L. Duffy</a:t>
            </a:r>
            <a:r>
              <a:rPr lang="en-US" sz="1200" smtClean="0">
                <a:solidFill>
                  <a:srgbClr val="000000"/>
                </a:solidFill>
              </a:rPr>
              <a:t> </a:t>
            </a:r>
          </a:p>
          <a:p>
            <a:pPr marL="0" indent="0" algn="just" eaLnBrk="1" hangingPunct="1">
              <a:lnSpc>
                <a:spcPct val="105000"/>
              </a:lnSpc>
              <a:spcBef>
                <a:spcPct val="10000"/>
              </a:spcBef>
              <a:tabLst>
                <a:tab pos="2743200" algn="l"/>
              </a:tabLst>
            </a:pPr>
            <a:r>
              <a:rPr lang="en-US" sz="1200" smtClean="0">
                <a:solidFill>
                  <a:srgbClr val="000000"/>
                </a:solidFill>
              </a:rPr>
              <a:t>Vice President     	(404) 846-7224     (Atlanta)  </a:t>
            </a:r>
          </a:p>
          <a:p>
            <a:pPr marL="0" indent="0" algn="just">
              <a:tabLst>
                <a:tab pos="2743200" algn="l"/>
              </a:tabLst>
            </a:pPr>
            <a:r>
              <a:rPr lang="en-US" sz="800" smtClean="0"/>
              <a:t>Michael Duffy serves two roles at Goldman Sachs: (i) Southeast Trust Strategist for the Goldman Sachs Trust Companies and (ii) Southeast representative of SWAT.  Prior to joining Goldman Sachs in May 2007, Michael was a Senior Director of New Business Development with Mellon Financial.  Prior to joining Mellon, Michael served as a Vice President and Wealth Advisor in the JPMorgan Private Bank, where he provided counseling and planning services to ultra-high net worth families across the country in the areas of wealth transfer, philanthropy, income tax planning, hedging and monetization strategies and family governance.  Before joining JPMorgan Private Bank, Michael practiced law in Palm Beach, Florida with  Alley, Maass, Rogers &amp; Lindsay where he was central to its income tax and transfer tax practices.  He started his career after law school as an in-house research analyst for Coopers &amp; Lybrand.  Michael was awarded his B.A. from Flagler College, his J.D. from Ohio Northern University and his LL.M. in Taxation from the Georgetown University Law Center.  He is a member of the American Bar Association and the Florida, North Carolina, South Carolina and Atlanta Bar Associations.  Michael is currently serving a two-year term on the Board of the Atlanta Estate Planning Council.</a:t>
            </a:r>
          </a:p>
          <a:p>
            <a:pPr marL="0" indent="0" algn="just">
              <a:tabLst>
                <a:tab pos="2743200" algn="l"/>
              </a:tabLst>
            </a:pPr>
            <a:endParaRPr lang="en-US" sz="800" smtClean="0"/>
          </a:p>
          <a:p>
            <a:pPr marL="0" indent="0" algn="just" eaLnBrk="1" hangingPunct="1">
              <a:spcBef>
                <a:spcPct val="10000"/>
              </a:spcBef>
              <a:tabLst>
                <a:tab pos="2743200" algn="l"/>
              </a:tabLst>
            </a:pPr>
            <a:r>
              <a:rPr lang="en-GB" sz="1200" b="1" smtClean="0"/>
              <a:t>Cathy Bell</a:t>
            </a:r>
          </a:p>
          <a:p>
            <a:pPr marL="0" indent="0" algn="just" eaLnBrk="1" hangingPunct="1">
              <a:spcBef>
                <a:spcPct val="10000"/>
              </a:spcBef>
              <a:tabLst>
                <a:tab pos="2743200" algn="l"/>
              </a:tabLst>
            </a:pPr>
            <a:r>
              <a:rPr lang="en-GB" sz="1200" smtClean="0"/>
              <a:t>Vice President    	(713) 654-8462     (Houston)</a:t>
            </a:r>
          </a:p>
          <a:p>
            <a:pPr marL="0" indent="0" algn="just" eaLnBrk="1" hangingPunct="1">
              <a:spcBef>
                <a:spcPct val="10000"/>
              </a:spcBef>
              <a:tabLst>
                <a:tab pos="2743200" algn="l"/>
              </a:tabLst>
            </a:pPr>
            <a:r>
              <a:rPr lang="en-GB" sz="800" smtClean="0"/>
              <a:t>Cathy joined the Strategic Wealth Advisory Team (SWAT) in May 2009, after spending 17 years with Stewart Title in Houston, Texas </a:t>
            </a:r>
            <a:r>
              <a:rPr lang="en-US" sz="800" smtClean="0"/>
              <a:t>working in their property information technology division.  Cathy received her B.B.A. in Finance from the University of Texas and her M.B.A. from the University of Houston.  </a:t>
            </a:r>
          </a:p>
          <a:p>
            <a:pPr marL="0" indent="0" algn="just">
              <a:tabLst>
                <a:tab pos="2743200" algn="l"/>
              </a:tabLst>
            </a:pPr>
            <a:endParaRPr lang="en-US" sz="800" smtClean="0"/>
          </a:p>
          <a:p>
            <a:pPr marL="0" indent="0" algn="just" eaLnBrk="1" hangingPunct="1">
              <a:lnSpc>
                <a:spcPct val="105000"/>
              </a:lnSpc>
              <a:spcBef>
                <a:spcPct val="10000"/>
              </a:spcBef>
              <a:tabLst>
                <a:tab pos="2743200" algn="l"/>
              </a:tabLst>
            </a:pPr>
            <a:endParaRPr lang="en-US" sz="800" smtClean="0"/>
          </a:p>
          <a:p>
            <a:pPr marL="0" indent="0" algn="just" eaLnBrk="1" hangingPunct="1">
              <a:lnSpc>
                <a:spcPct val="105000"/>
              </a:lnSpc>
              <a:spcBef>
                <a:spcPct val="10000"/>
              </a:spcBef>
              <a:tabLst>
                <a:tab pos="2743200" algn="l"/>
              </a:tabLst>
            </a:pPr>
            <a:endParaRPr lang="en-US" sz="800" smtClean="0"/>
          </a:p>
          <a:p>
            <a:pPr marL="0" indent="0" algn="just" eaLnBrk="1" hangingPunct="1">
              <a:lnSpc>
                <a:spcPct val="105000"/>
              </a:lnSpc>
              <a:spcBef>
                <a:spcPct val="10000"/>
              </a:spcBef>
              <a:tabLst>
                <a:tab pos="2743200" algn="l"/>
              </a:tabLst>
            </a:pPr>
            <a:endParaRPr lang="en-GB" sz="80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ChangeArrowheads="1"/>
          </p:cNvSpPr>
          <p:nvPr>
            <p:ph type="title"/>
          </p:nvPr>
        </p:nvSpPr>
        <p:spPr>
          <a:xfrm>
            <a:off x="1600200" y="381000"/>
            <a:ext cx="6553200" cy="685800"/>
          </a:xfrm>
        </p:spPr>
        <p:txBody>
          <a:bodyPr lIns="90097" tIns="0" rIns="90097" bIns="0"/>
          <a:lstStyle/>
          <a:p>
            <a:pPr eaLnBrk="1" hangingPunct="1"/>
            <a:r>
              <a:rPr lang="en-US" smtClean="0"/>
              <a:t>Additional Information</a:t>
            </a:r>
            <a:br>
              <a:rPr lang="en-US" smtClean="0"/>
            </a:br>
            <a:r>
              <a:rPr lang="en-US" sz="1600" smtClean="0"/>
              <a:t>Legal Disclosures (“SWAT”)</a:t>
            </a:r>
          </a:p>
        </p:txBody>
      </p:sp>
      <p:sp>
        <p:nvSpPr>
          <p:cNvPr id="95235" name="Rectangle 3"/>
          <p:cNvSpPr>
            <a:spLocks noChangeArrowheads="1"/>
          </p:cNvSpPr>
          <p:nvPr/>
        </p:nvSpPr>
        <p:spPr bwMode="auto">
          <a:xfrm>
            <a:off x="533400" y="1219200"/>
            <a:ext cx="8153400" cy="5314950"/>
          </a:xfrm>
          <a:prstGeom prst="rect">
            <a:avLst/>
          </a:prstGeom>
          <a:noFill/>
          <a:ln w="9525">
            <a:noFill/>
            <a:miter lim="800000"/>
            <a:headEnd/>
            <a:tailEnd/>
          </a:ln>
        </p:spPr>
        <p:txBody>
          <a:bodyPr lIns="87094" tIns="43547" rIns="87094" bIns="43547">
            <a:spAutoFit/>
          </a:bodyPr>
          <a:lstStyle/>
          <a:p>
            <a:pPr algn="just" defTabSz="865188">
              <a:lnSpc>
                <a:spcPct val="95000"/>
              </a:lnSpc>
              <a:defRPr/>
            </a:pPr>
            <a:r>
              <a:rPr lang="en-GB" altLang="ja-JP" sz="1050" dirty="0">
                <a:ea typeface="MS PGothic" pitchFamily="34" charset="-128"/>
              </a:rPr>
              <a:t>This material represents the views of the Strategic Wealth Advisory Team (“SWAT”), which is part of the Investment Management Division of Goldman Sachs and is not a product of the Goldman Sachs Tax Department.  This information is provided to private clients and their advisors to provide education and wealth planning across a variety of areas, including income tax techniques, executive compensation, structural planning (estate and gift tax) and philanthropy.  The views and opinions expressed herein may differ from the views and opinions expressed by other departments or divisions of Goldman Sachs.</a:t>
            </a:r>
          </a:p>
          <a:p>
            <a:pPr algn="just" defTabSz="865188">
              <a:lnSpc>
                <a:spcPct val="95000"/>
              </a:lnSpc>
              <a:defRPr/>
            </a:pPr>
            <a:endParaRPr lang="en-GB" altLang="ja-JP" sz="1050" dirty="0">
              <a:ea typeface="MS PGothic" pitchFamily="34" charset="-128"/>
            </a:endParaRPr>
          </a:p>
          <a:p>
            <a:pPr algn="just" defTabSz="865188">
              <a:lnSpc>
                <a:spcPct val="95000"/>
              </a:lnSpc>
              <a:defRPr/>
            </a:pPr>
            <a:r>
              <a:rPr lang="en-GB" altLang="ja-JP" sz="1050" dirty="0">
                <a:ea typeface="MS PGothic" pitchFamily="34" charset="-128"/>
              </a:rPr>
              <a:t>This material is intended for educational purposes only.  While it is based on information believed to be reliable, no warranty is given as to its accuracy or completeness and it should not be relied upon as such.  Information and opinions provided herein are as of the date of this material only and are subject to change without notice.  </a:t>
            </a:r>
            <a:endParaRPr lang="en-US" altLang="ja-JP" sz="1050" dirty="0">
              <a:ea typeface="MS PGothic" pitchFamily="34" charset="-128"/>
            </a:endParaRPr>
          </a:p>
          <a:p>
            <a:pPr algn="just" defTabSz="865188">
              <a:lnSpc>
                <a:spcPct val="95000"/>
              </a:lnSpc>
              <a:defRPr/>
            </a:pPr>
            <a:endParaRPr lang="en-US" altLang="ja-JP" sz="1050" dirty="0">
              <a:ea typeface="MS PGothic" pitchFamily="34" charset="-128"/>
            </a:endParaRPr>
          </a:p>
          <a:p>
            <a:pPr algn="just" defTabSz="865188">
              <a:lnSpc>
                <a:spcPct val="95000"/>
              </a:lnSpc>
              <a:defRPr/>
            </a:pPr>
            <a:r>
              <a:rPr lang="en-US" altLang="ja-JP" sz="1050" dirty="0">
                <a:ea typeface="MS PGothic" pitchFamily="34" charset="-128"/>
              </a:rPr>
              <a:t>Goldman Sachs does not provide accounting, tax or legal advice to its clients, and all investors are strongly urged to consult with their own advisors before implementing any structure, investment plan or strategy.  Notwithstanding anything in this document to the contrary, and except as required to enable compliance with applicable securities law, you may disclose to any person the US federal and state income tax treatment and tax structure of the transaction and all materials of any kind (including tax opinions and other tax analyses) that are provided to you relating to such tax treatment and tax structure, without Goldman Sachs imposing any limitation of any kind.</a:t>
            </a:r>
            <a:endParaRPr lang="en-US" sz="1050" dirty="0"/>
          </a:p>
          <a:p>
            <a:pPr algn="just" defTabSz="865188">
              <a:lnSpc>
                <a:spcPct val="95000"/>
              </a:lnSpc>
              <a:defRPr/>
            </a:pPr>
            <a:endParaRPr lang="en-US" sz="1050" dirty="0"/>
          </a:p>
          <a:p>
            <a:pPr algn="just" defTabSz="865188">
              <a:lnSpc>
                <a:spcPct val="95000"/>
              </a:lnSpc>
              <a:defRPr/>
            </a:pPr>
            <a:r>
              <a:rPr lang="en-US" sz="1050" dirty="0"/>
              <a:t>Goldman, Sachs &amp; Co. is not a licensed insurance company.  Insurance products are offered through our affiliate The Ayco Company L.P. This material is intended for educational or informational purposes only and does not constitute an offer or solicitation to invest in any insurance product.  While it is based on information believed to be reliable as of the date of this material, no representation or warranty is given as to its accuracy or completeness, and it should not be relied upon as such.  For any questions you may have on insurance, you should speak to the appropriate representative at Ayco.</a:t>
            </a:r>
          </a:p>
          <a:p>
            <a:pPr algn="just" defTabSz="865188">
              <a:lnSpc>
                <a:spcPct val="95000"/>
              </a:lnSpc>
              <a:defRPr/>
            </a:pPr>
            <a:endParaRPr lang="en-US" sz="1050" dirty="0"/>
          </a:p>
          <a:p>
            <a:pPr algn="just" defTabSz="865188">
              <a:lnSpc>
                <a:spcPct val="95000"/>
              </a:lnSpc>
              <a:defRPr/>
            </a:pPr>
            <a:r>
              <a:rPr lang="en-GB" altLang="ja-JP" sz="1050" dirty="0">
                <a:ea typeface="MS PGothic" pitchFamily="34" charset="-128"/>
              </a:rPr>
              <a:t>This material is intended only to facilitate your discussions with Goldman Sachs as to the opportunities available to our private clients and is provided solely in our capacity as a broker-dealer.  This material does not constitute an offer or solicitation with respect to the purchase or sale of any security in any jurisdiction in which such offer or solicitation is not authorized, or to any person to whom it would be unlawful to make such offer or solicitation.  This material is based upon information which we consider reliable, but we do not represent that such information is accurate or complete, and it should not be relied upon as such.  Any historical price(s) or value(s) is as of the date indicated.  Information and opinions are as of the date of this material only and are subject to change without notice.</a:t>
            </a:r>
          </a:p>
          <a:p>
            <a:pPr algn="just" defTabSz="865188">
              <a:lnSpc>
                <a:spcPct val="95000"/>
              </a:lnSpc>
              <a:defRPr/>
            </a:pPr>
            <a:endParaRPr lang="en-US" sz="1050" dirty="0"/>
          </a:p>
          <a:p>
            <a:pPr algn="just" defTabSz="865188">
              <a:lnSpc>
                <a:spcPct val="95000"/>
              </a:lnSpc>
              <a:defRPr/>
            </a:pPr>
            <a:r>
              <a:rPr lang="en-GB" altLang="ja-JP" sz="1050" dirty="0">
                <a:ea typeface="MS PGothic" pitchFamily="34" charset="-128"/>
              </a:rPr>
              <a:t>Services offered through Goldman, Sachs &amp; Co.  Member SIPC/FINRA.</a:t>
            </a:r>
            <a:endParaRPr lang="en-US" sz="1050" dirty="0"/>
          </a:p>
          <a:p>
            <a:pPr algn="just" defTabSz="865188">
              <a:lnSpc>
                <a:spcPct val="95000"/>
              </a:lnSpc>
              <a:defRPr/>
            </a:pPr>
            <a:r>
              <a:rPr lang="en-US" sz="1050" dirty="0"/>
              <a:t>© Copyright 2010, The Goldman Sachs Group, Inc. All rights reserved.	</a:t>
            </a:r>
          </a:p>
          <a:p>
            <a:pPr algn="just" defTabSz="865188">
              <a:lnSpc>
                <a:spcPct val="95000"/>
              </a:lnSpc>
              <a:defRPr/>
            </a:pPr>
            <a:r>
              <a:rPr lang="en-US" sz="1050" dirty="0"/>
              <a:t>Date of Revision:  </a:t>
            </a:r>
            <a:r>
              <a:rPr lang="en-US" sz="1050" dirty="0"/>
              <a:t>September </a:t>
            </a:r>
            <a:r>
              <a:rPr lang="en-US" sz="1050" dirty="0"/>
              <a:t>2010</a:t>
            </a:r>
            <a:endParaRPr lang="en-US" sz="1050" b="1" dirty="0">
              <a:solidFill>
                <a:srgbClr val="FF0000"/>
              </a:solidFill>
            </a:endParaRPr>
          </a:p>
          <a:p>
            <a:pPr algn="just" defTabSz="865188">
              <a:defRPr/>
            </a:pPr>
            <a:endParaRPr lang="en-US" sz="1050" dirty="0">
              <a:solidFill>
                <a:srgbClr val="FF0000"/>
              </a:solidFill>
            </a:endParaRPr>
          </a:p>
        </p:txBody>
      </p:sp>
      <p:sp>
        <p:nvSpPr>
          <p:cNvPr id="74755" name="Slide Number Placeholder 4"/>
          <p:cNvSpPr>
            <a:spLocks noGrp="1"/>
          </p:cNvSpPr>
          <p:nvPr>
            <p:ph type="sldNum" sz="quarter" idx="10"/>
          </p:nvPr>
        </p:nvSpPr>
        <p:spPr>
          <a:noFill/>
        </p:spPr>
        <p:txBody>
          <a:bodyPr/>
          <a:lstStyle/>
          <a:p>
            <a:fld id="{BB310579-AE1A-4112-B75B-0EA121347A52}" type="slidenum">
              <a:rPr lang="en-US" smtClean="0"/>
              <a:pPr/>
              <a:t>47</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pPr defTabSz="1019175">
              <a:defRPr/>
            </a:pPr>
            <a:fld id="{84466737-1F6E-4958-ACEA-E842C9F566CC}" type="slidenum">
              <a:rPr lang="en-US">
                <a:latin typeface="+mn-lt"/>
              </a:rPr>
              <a:pPr defTabSz="1019175">
                <a:defRPr/>
              </a:pPr>
              <a:t>4</a:t>
            </a:fld>
            <a:endParaRPr lang="en-US" dirty="0">
              <a:latin typeface="+mn-lt"/>
            </a:endParaRPr>
          </a:p>
        </p:txBody>
      </p:sp>
      <p:sp>
        <p:nvSpPr>
          <p:cNvPr id="17410" name="Rectangle 2"/>
          <p:cNvSpPr>
            <a:spLocks noGrp="1" noChangeArrowheads="1"/>
          </p:cNvSpPr>
          <p:nvPr>
            <p:ph type="title"/>
          </p:nvPr>
        </p:nvSpPr>
        <p:spPr>
          <a:xfrm>
            <a:off x="1676400" y="228600"/>
            <a:ext cx="6858000" cy="762000"/>
          </a:xfrm>
        </p:spPr>
        <p:txBody>
          <a:bodyPr lIns="90097" tIns="0" rIns="90097" bIns="0"/>
          <a:lstStyle/>
          <a:p>
            <a:pPr eaLnBrk="1" hangingPunct="1"/>
            <a:r>
              <a:rPr lang="en-US" sz="2200" smtClean="0">
                <a:latin typeface="Times New Roman" pitchFamily="18" charset="0"/>
              </a:rPr>
              <a:t>Succession Plans Developed Around the Purpose of the Family Business and Wealth</a:t>
            </a:r>
          </a:p>
        </p:txBody>
      </p:sp>
      <p:sp>
        <p:nvSpPr>
          <p:cNvPr id="17411" name="Rectangle 3"/>
          <p:cNvSpPr>
            <a:spLocks noChangeArrowheads="1"/>
          </p:cNvSpPr>
          <p:nvPr/>
        </p:nvSpPr>
        <p:spPr bwMode="auto">
          <a:xfrm>
            <a:off x="3124200" y="3352800"/>
            <a:ext cx="7161213" cy="422275"/>
          </a:xfrm>
          <a:prstGeom prst="rect">
            <a:avLst/>
          </a:prstGeom>
          <a:noFill/>
          <a:ln w="9525">
            <a:noFill/>
            <a:miter lim="800000"/>
            <a:headEnd/>
            <a:tailEnd/>
          </a:ln>
        </p:spPr>
        <p:txBody>
          <a:bodyPr lIns="90097" tIns="0" rIns="90097" bIns="0"/>
          <a:lstStyle/>
          <a:p>
            <a:pPr algn="just">
              <a:spcBef>
                <a:spcPct val="10000"/>
              </a:spcBef>
            </a:pPr>
            <a:endParaRPr lang="en-US" sz="2000" b="1">
              <a:solidFill>
                <a:schemeClr val="tx2"/>
              </a:solidFill>
              <a:latin typeface="Arial" charset="0"/>
            </a:endParaRPr>
          </a:p>
        </p:txBody>
      </p:sp>
      <p:sp>
        <p:nvSpPr>
          <p:cNvPr id="17412" name="Rectangle 5"/>
          <p:cNvSpPr>
            <a:spLocks noGrp="1" noChangeArrowheads="1"/>
          </p:cNvSpPr>
          <p:nvPr>
            <p:ph type="body" idx="1"/>
          </p:nvPr>
        </p:nvSpPr>
        <p:spPr>
          <a:xfrm>
            <a:off x="152400" y="4495800"/>
            <a:ext cx="8382000" cy="1714500"/>
          </a:xfrm>
        </p:spPr>
        <p:txBody>
          <a:bodyPr lIns="90097" tIns="43547" rIns="90097" bIns="43547"/>
          <a:lstStyle/>
          <a:p>
            <a:pPr marL="804863" lvl="1" indent="-346075" algn="just" defTabSz="989013" eaLnBrk="1" hangingPunct="1"/>
            <a:r>
              <a:rPr lang="en-US" sz="1600" smtClean="0"/>
              <a:t>Many members of the tax planning fraternity routinely start with good questions.  Some tax practitioners sometimes tend to stop asking them too quickly (often after question #3), and many practitioners seldom ask question #7.</a:t>
            </a:r>
          </a:p>
          <a:p>
            <a:pPr marL="804863" lvl="1" indent="-346075" algn="just" defTabSz="989013" eaLnBrk="1" hangingPunct="1"/>
            <a:r>
              <a:rPr lang="en-US" sz="1600" smtClean="0"/>
              <a:t>Questions of mission or purpose are not raised lightly.  They are the most important questions in the succession planning process.  Their answers should govern every wealth planning decision.</a:t>
            </a:r>
          </a:p>
        </p:txBody>
      </p:sp>
      <p:grpSp>
        <p:nvGrpSpPr>
          <p:cNvPr id="17413" name="Group 4"/>
          <p:cNvGrpSpPr>
            <a:grpSpLocks noChangeAspect="1"/>
          </p:cNvGrpSpPr>
          <p:nvPr/>
        </p:nvGrpSpPr>
        <p:grpSpPr bwMode="auto">
          <a:xfrm>
            <a:off x="1981200" y="1384300"/>
            <a:ext cx="5334000" cy="3111500"/>
            <a:chOff x="1248" y="872"/>
            <a:chExt cx="3120" cy="1960"/>
          </a:xfrm>
        </p:grpSpPr>
        <p:sp>
          <p:nvSpPr>
            <p:cNvPr id="17414" name="AutoShape 3"/>
            <p:cNvSpPr>
              <a:spLocks noChangeAspect="1" noChangeArrowheads="1" noTextEdit="1"/>
            </p:cNvSpPr>
            <p:nvPr/>
          </p:nvSpPr>
          <p:spPr bwMode="auto">
            <a:xfrm>
              <a:off x="1248" y="877"/>
              <a:ext cx="3120" cy="1955"/>
            </a:xfrm>
            <a:prstGeom prst="rect">
              <a:avLst/>
            </a:prstGeom>
            <a:noFill/>
            <a:ln w="9525">
              <a:noFill/>
              <a:miter lim="800000"/>
              <a:headEnd/>
              <a:tailEnd/>
            </a:ln>
          </p:spPr>
          <p:txBody>
            <a:bodyPr/>
            <a:lstStyle/>
            <a:p>
              <a:endParaRPr lang="en-US"/>
            </a:p>
          </p:txBody>
        </p:sp>
        <p:sp>
          <p:nvSpPr>
            <p:cNvPr id="17415" name="Rectangle 5"/>
            <p:cNvSpPr>
              <a:spLocks noChangeArrowheads="1"/>
            </p:cNvSpPr>
            <p:nvPr/>
          </p:nvSpPr>
          <p:spPr bwMode="auto">
            <a:xfrm>
              <a:off x="1839" y="872"/>
              <a:ext cx="62"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 </a:t>
              </a:r>
              <a:endParaRPr lang="en-US" sz="1800">
                <a:latin typeface="Arial" charset="0"/>
                <a:cs typeface="Arial" charset="0"/>
              </a:endParaRPr>
            </a:p>
          </p:txBody>
        </p:sp>
        <p:sp>
          <p:nvSpPr>
            <p:cNvPr id="17416" name="Rectangle 6"/>
            <p:cNvSpPr>
              <a:spLocks noChangeArrowheads="1"/>
            </p:cNvSpPr>
            <p:nvPr/>
          </p:nvSpPr>
          <p:spPr bwMode="auto">
            <a:xfrm>
              <a:off x="1606" y="991"/>
              <a:ext cx="478"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Question 1:</a:t>
              </a:r>
              <a:endParaRPr lang="en-US" sz="1800">
                <a:latin typeface="Arial" charset="0"/>
                <a:cs typeface="Arial" charset="0"/>
              </a:endParaRPr>
            </a:p>
          </p:txBody>
        </p:sp>
        <p:sp>
          <p:nvSpPr>
            <p:cNvPr id="17417" name="Rectangle 7"/>
            <p:cNvSpPr>
              <a:spLocks noChangeArrowheads="1"/>
            </p:cNvSpPr>
            <p:nvPr/>
          </p:nvSpPr>
          <p:spPr bwMode="auto">
            <a:xfrm>
              <a:off x="2026" y="991"/>
              <a:ext cx="62"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 </a:t>
              </a:r>
              <a:endParaRPr lang="en-US" sz="1800">
                <a:latin typeface="Arial" charset="0"/>
                <a:cs typeface="Arial" charset="0"/>
              </a:endParaRPr>
            </a:p>
          </p:txBody>
        </p:sp>
        <p:sp>
          <p:nvSpPr>
            <p:cNvPr id="17418" name="Rectangle 8"/>
            <p:cNvSpPr>
              <a:spLocks noChangeArrowheads="1"/>
            </p:cNvSpPr>
            <p:nvPr/>
          </p:nvSpPr>
          <p:spPr bwMode="auto">
            <a:xfrm>
              <a:off x="2349" y="991"/>
              <a:ext cx="1669"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Do you want to save taxes?  Answer:  Yes.</a:t>
              </a:r>
              <a:endParaRPr lang="en-US" sz="1800">
                <a:latin typeface="Arial" charset="0"/>
                <a:cs typeface="Arial" charset="0"/>
              </a:endParaRPr>
            </a:p>
          </p:txBody>
        </p:sp>
        <p:sp>
          <p:nvSpPr>
            <p:cNvPr id="17419" name="Rectangle 9"/>
            <p:cNvSpPr>
              <a:spLocks noChangeArrowheads="1"/>
            </p:cNvSpPr>
            <p:nvPr/>
          </p:nvSpPr>
          <p:spPr bwMode="auto">
            <a:xfrm>
              <a:off x="3906" y="991"/>
              <a:ext cx="62"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 </a:t>
              </a:r>
              <a:endParaRPr lang="en-US" sz="1800">
                <a:latin typeface="Arial" charset="0"/>
                <a:cs typeface="Arial" charset="0"/>
              </a:endParaRPr>
            </a:p>
          </p:txBody>
        </p:sp>
        <p:sp>
          <p:nvSpPr>
            <p:cNvPr id="17420" name="Rectangle 10"/>
            <p:cNvSpPr>
              <a:spLocks noChangeArrowheads="1"/>
            </p:cNvSpPr>
            <p:nvPr/>
          </p:nvSpPr>
          <p:spPr bwMode="auto">
            <a:xfrm>
              <a:off x="1606" y="1124"/>
              <a:ext cx="478"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Question 2:</a:t>
              </a:r>
              <a:endParaRPr lang="en-US" sz="1800">
                <a:latin typeface="Arial" charset="0"/>
                <a:cs typeface="Arial" charset="0"/>
              </a:endParaRPr>
            </a:p>
          </p:txBody>
        </p:sp>
        <p:sp>
          <p:nvSpPr>
            <p:cNvPr id="17421" name="Rectangle 11"/>
            <p:cNvSpPr>
              <a:spLocks noChangeArrowheads="1"/>
            </p:cNvSpPr>
            <p:nvPr/>
          </p:nvSpPr>
          <p:spPr bwMode="auto">
            <a:xfrm>
              <a:off x="2026" y="1124"/>
              <a:ext cx="62"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 </a:t>
              </a:r>
              <a:endParaRPr lang="en-US" sz="1800">
                <a:latin typeface="Arial" charset="0"/>
                <a:cs typeface="Arial" charset="0"/>
              </a:endParaRPr>
            </a:p>
          </p:txBody>
        </p:sp>
        <p:sp>
          <p:nvSpPr>
            <p:cNvPr id="17422" name="Rectangle 12"/>
            <p:cNvSpPr>
              <a:spLocks noChangeArrowheads="1"/>
            </p:cNvSpPr>
            <p:nvPr/>
          </p:nvSpPr>
          <p:spPr bwMode="auto">
            <a:xfrm>
              <a:off x="2349" y="1124"/>
              <a:ext cx="1323" cy="107"/>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Do you want to protect your wealth? </a:t>
              </a:r>
              <a:endParaRPr lang="en-US" sz="1800">
                <a:latin typeface="Arial" charset="0"/>
                <a:cs typeface="Arial" charset="0"/>
              </a:endParaRPr>
            </a:p>
          </p:txBody>
        </p:sp>
        <p:sp>
          <p:nvSpPr>
            <p:cNvPr id="17423" name="Rectangle 14"/>
            <p:cNvSpPr>
              <a:spLocks noChangeArrowheads="1"/>
            </p:cNvSpPr>
            <p:nvPr/>
          </p:nvSpPr>
          <p:spPr bwMode="auto">
            <a:xfrm>
              <a:off x="2349" y="1220"/>
              <a:ext cx="578"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Answer:  Yes.</a:t>
              </a:r>
              <a:endParaRPr lang="en-US" sz="1800">
                <a:latin typeface="Arial" charset="0"/>
                <a:cs typeface="Arial" charset="0"/>
              </a:endParaRPr>
            </a:p>
          </p:txBody>
        </p:sp>
        <p:sp>
          <p:nvSpPr>
            <p:cNvPr id="17424" name="Rectangle 15"/>
            <p:cNvSpPr>
              <a:spLocks noChangeArrowheads="1"/>
            </p:cNvSpPr>
            <p:nvPr/>
          </p:nvSpPr>
          <p:spPr bwMode="auto">
            <a:xfrm>
              <a:off x="2866" y="1220"/>
              <a:ext cx="62"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 </a:t>
              </a:r>
              <a:endParaRPr lang="en-US" sz="1800">
                <a:latin typeface="Arial" charset="0"/>
                <a:cs typeface="Arial" charset="0"/>
              </a:endParaRPr>
            </a:p>
          </p:txBody>
        </p:sp>
        <p:sp>
          <p:nvSpPr>
            <p:cNvPr id="17425" name="Rectangle 16"/>
            <p:cNvSpPr>
              <a:spLocks noChangeArrowheads="1"/>
            </p:cNvSpPr>
            <p:nvPr/>
          </p:nvSpPr>
          <p:spPr bwMode="auto">
            <a:xfrm>
              <a:off x="1606" y="1353"/>
              <a:ext cx="478"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Question 3:</a:t>
              </a:r>
              <a:endParaRPr lang="en-US" sz="1800">
                <a:latin typeface="Arial" charset="0"/>
                <a:cs typeface="Arial" charset="0"/>
              </a:endParaRPr>
            </a:p>
          </p:txBody>
        </p:sp>
        <p:sp>
          <p:nvSpPr>
            <p:cNvPr id="17426" name="Rectangle 17"/>
            <p:cNvSpPr>
              <a:spLocks noChangeArrowheads="1"/>
            </p:cNvSpPr>
            <p:nvPr/>
          </p:nvSpPr>
          <p:spPr bwMode="auto">
            <a:xfrm>
              <a:off x="2026" y="1353"/>
              <a:ext cx="62"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 </a:t>
              </a:r>
              <a:endParaRPr lang="en-US" sz="1800">
                <a:latin typeface="Arial" charset="0"/>
                <a:cs typeface="Arial" charset="0"/>
              </a:endParaRPr>
            </a:p>
          </p:txBody>
        </p:sp>
        <p:sp>
          <p:nvSpPr>
            <p:cNvPr id="17427" name="Rectangle 18"/>
            <p:cNvSpPr>
              <a:spLocks noChangeArrowheads="1"/>
            </p:cNvSpPr>
            <p:nvPr/>
          </p:nvSpPr>
          <p:spPr bwMode="auto">
            <a:xfrm>
              <a:off x="2349" y="1353"/>
              <a:ext cx="1800"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Do you want to keep the company?  Answer:  </a:t>
              </a:r>
              <a:endParaRPr lang="en-US" sz="1800">
                <a:latin typeface="Arial" charset="0"/>
                <a:cs typeface="Arial" charset="0"/>
              </a:endParaRPr>
            </a:p>
          </p:txBody>
        </p:sp>
        <p:sp>
          <p:nvSpPr>
            <p:cNvPr id="17428" name="Rectangle 19"/>
            <p:cNvSpPr>
              <a:spLocks noChangeArrowheads="1"/>
            </p:cNvSpPr>
            <p:nvPr/>
          </p:nvSpPr>
          <p:spPr bwMode="auto">
            <a:xfrm>
              <a:off x="2349" y="1450"/>
              <a:ext cx="209"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Yes.</a:t>
              </a:r>
              <a:endParaRPr lang="en-US" sz="1800">
                <a:latin typeface="Arial" charset="0"/>
                <a:cs typeface="Arial" charset="0"/>
              </a:endParaRPr>
            </a:p>
          </p:txBody>
        </p:sp>
        <p:sp>
          <p:nvSpPr>
            <p:cNvPr id="17429" name="Rectangle 20"/>
            <p:cNvSpPr>
              <a:spLocks noChangeArrowheads="1"/>
            </p:cNvSpPr>
            <p:nvPr/>
          </p:nvSpPr>
          <p:spPr bwMode="auto">
            <a:xfrm>
              <a:off x="2513" y="1450"/>
              <a:ext cx="62"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 </a:t>
              </a:r>
              <a:endParaRPr lang="en-US" sz="1800">
                <a:latin typeface="Arial" charset="0"/>
                <a:cs typeface="Arial" charset="0"/>
              </a:endParaRPr>
            </a:p>
          </p:txBody>
        </p:sp>
        <p:sp>
          <p:nvSpPr>
            <p:cNvPr id="17430" name="Rectangle 21"/>
            <p:cNvSpPr>
              <a:spLocks noChangeArrowheads="1"/>
            </p:cNvSpPr>
            <p:nvPr/>
          </p:nvSpPr>
          <p:spPr bwMode="auto">
            <a:xfrm>
              <a:off x="1606" y="1583"/>
              <a:ext cx="478"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Question 4:</a:t>
              </a:r>
              <a:endParaRPr lang="en-US" sz="1800">
                <a:latin typeface="Arial" charset="0"/>
                <a:cs typeface="Arial" charset="0"/>
              </a:endParaRPr>
            </a:p>
          </p:txBody>
        </p:sp>
        <p:sp>
          <p:nvSpPr>
            <p:cNvPr id="17431" name="Rectangle 22"/>
            <p:cNvSpPr>
              <a:spLocks noChangeArrowheads="1"/>
            </p:cNvSpPr>
            <p:nvPr/>
          </p:nvSpPr>
          <p:spPr bwMode="auto">
            <a:xfrm>
              <a:off x="2026" y="1583"/>
              <a:ext cx="62"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 </a:t>
              </a:r>
              <a:endParaRPr lang="en-US" sz="1800">
                <a:latin typeface="Arial" charset="0"/>
                <a:cs typeface="Arial" charset="0"/>
              </a:endParaRPr>
            </a:p>
          </p:txBody>
        </p:sp>
        <p:sp>
          <p:nvSpPr>
            <p:cNvPr id="17432" name="Rectangle 23"/>
            <p:cNvSpPr>
              <a:spLocks noChangeArrowheads="1"/>
            </p:cNvSpPr>
            <p:nvPr/>
          </p:nvSpPr>
          <p:spPr bwMode="auto">
            <a:xfrm>
              <a:off x="2349" y="1583"/>
              <a:ext cx="1627"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Do you want to empower your children?  </a:t>
              </a:r>
              <a:endParaRPr lang="en-US" sz="1800">
                <a:latin typeface="Arial" charset="0"/>
                <a:cs typeface="Arial" charset="0"/>
              </a:endParaRPr>
            </a:p>
          </p:txBody>
        </p:sp>
        <p:sp>
          <p:nvSpPr>
            <p:cNvPr id="17433" name="Rectangle 24"/>
            <p:cNvSpPr>
              <a:spLocks noChangeArrowheads="1"/>
            </p:cNvSpPr>
            <p:nvPr/>
          </p:nvSpPr>
          <p:spPr bwMode="auto">
            <a:xfrm>
              <a:off x="2349" y="1679"/>
              <a:ext cx="578"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Answer:  Yes.</a:t>
              </a:r>
              <a:endParaRPr lang="en-US" sz="1800">
                <a:latin typeface="Arial" charset="0"/>
                <a:cs typeface="Arial" charset="0"/>
              </a:endParaRPr>
            </a:p>
          </p:txBody>
        </p:sp>
        <p:sp>
          <p:nvSpPr>
            <p:cNvPr id="17434" name="Rectangle 25"/>
            <p:cNvSpPr>
              <a:spLocks noChangeArrowheads="1"/>
            </p:cNvSpPr>
            <p:nvPr/>
          </p:nvSpPr>
          <p:spPr bwMode="auto">
            <a:xfrm>
              <a:off x="2866" y="1679"/>
              <a:ext cx="62"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 </a:t>
              </a:r>
              <a:endParaRPr lang="en-US" sz="1800">
                <a:latin typeface="Arial" charset="0"/>
                <a:cs typeface="Arial" charset="0"/>
              </a:endParaRPr>
            </a:p>
          </p:txBody>
        </p:sp>
        <p:sp>
          <p:nvSpPr>
            <p:cNvPr id="17435" name="Rectangle 26"/>
            <p:cNvSpPr>
              <a:spLocks noChangeArrowheads="1"/>
            </p:cNvSpPr>
            <p:nvPr/>
          </p:nvSpPr>
          <p:spPr bwMode="auto">
            <a:xfrm>
              <a:off x="1606" y="1812"/>
              <a:ext cx="478"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Question 5:</a:t>
              </a:r>
              <a:endParaRPr lang="en-US" sz="1800">
                <a:latin typeface="Arial" charset="0"/>
                <a:cs typeface="Arial" charset="0"/>
              </a:endParaRPr>
            </a:p>
          </p:txBody>
        </p:sp>
        <p:sp>
          <p:nvSpPr>
            <p:cNvPr id="17436" name="Rectangle 27"/>
            <p:cNvSpPr>
              <a:spLocks noChangeArrowheads="1"/>
            </p:cNvSpPr>
            <p:nvPr/>
          </p:nvSpPr>
          <p:spPr bwMode="auto">
            <a:xfrm>
              <a:off x="2026" y="1812"/>
              <a:ext cx="62"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 </a:t>
              </a:r>
              <a:endParaRPr lang="en-US" sz="1800">
                <a:latin typeface="Arial" charset="0"/>
                <a:cs typeface="Arial" charset="0"/>
              </a:endParaRPr>
            </a:p>
          </p:txBody>
        </p:sp>
        <p:sp>
          <p:nvSpPr>
            <p:cNvPr id="17437" name="Rectangle 28"/>
            <p:cNvSpPr>
              <a:spLocks noChangeArrowheads="1"/>
            </p:cNvSpPr>
            <p:nvPr/>
          </p:nvSpPr>
          <p:spPr bwMode="auto">
            <a:xfrm>
              <a:off x="2349" y="1812"/>
              <a:ext cx="1588" cy="107"/>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Do you want to give your children options?  </a:t>
              </a:r>
              <a:endParaRPr lang="en-US" sz="1800">
                <a:latin typeface="Arial" charset="0"/>
                <a:cs typeface="Arial" charset="0"/>
              </a:endParaRPr>
            </a:p>
          </p:txBody>
        </p:sp>
        <p:sp>
          <p:nvSpPr>
            <p:cNvPr id="17438" name="Rectangle 29"/>
            <p:cNvSpPr>
              <a:spLocks noChangeArrowheads="1"/>
            </p:cNvSpPr>
            <p:nvPr/>
          </p:nvSpPr>
          <p:spPr bwMode="auto">
            <a:xfrm>
              <a:off x="2349" y="1908"/>
              <a:ext cx="578"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Answer:  Yes.</a:t>
              </a:r>
              <a:endParaRPr lang="en-US" sz="1800">
                <a:latin typeface="Arial" charset="0"/>
                <a:cs typeface="Arial" charset="0"/>
              </a:endParaRPr>
            </a:p>
          </p:txBody>
        </p:sp>
        <p:sp>
          <p:nvSpPr>
            <p:cNvPr id="17439" name="Rectangle 30"/>
            <p:cNvSpPr>
              <a:spLocks noChangeArrowheads="1"/>
            </p:cNvSpPr>
            <p:nvPr/>
          </p:nvSpPr>
          <p:spPr bwMode="auto">
            <a:xfrm>
              <a:off x="2866" y="1908"/>
              <a:ext cx="62"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 </a:t>
              </a:r>
              <a:endParaRPr lang="en-US" sz="1800">
                <a:latin typeface="Arial" charset="0"/>
                <a:cs typeface="Arial" charset="0"/>
              </a:endParaRPr>
            </a:p>
          </p:txBody>
        </p:sp>
        <p:sp>
          <p:nvSpPr>
            <p:cNvPr id="17440" name="Rectangle 31"/>
            <p:cNvSpPr>
              <a:spLocks noChangeArrowheads="1"/>
            </p:cNvSpPr>
            <p:nvPr/>
          </p:nvSpPr>
          <p:spPr bwMode="auto">
            <a:xfrm>
              <a:off x="1606" y="2041"/>
              <a:ext cx="478"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Question 6:</a:t>
              </a:r>
              <a:endParaRPr lang="en-US" sz="1800">
                <a:latin typeface="Arial" charset="0"/>
                <a:cs typeface="Arial" charset="0"/>
              </a:endParaRPr>
            </a:p>
          </p:txBody>
        </p:sp>
        <p:sp>
          <p:nvSpPr>
            <p:cNvPr id="17441" name="Rectangle 32"/>
            <p:cNvSpPr>
              <a:spLocks noChangeArrowheads="1"/>
            </p:cNvSpPr>
            <p:nvPr/>
          </p:nvSpPr>
          <p:spPr bwMode="auto">
            <a:xfrm>
              <a:off x="2026" y="2041"/>
              <a:ext cx="62"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 </a:t>
              </a:r>
              <a:endParaRPr lang="en-US" sz="1800">
                <a:latin typeface="Arial" charset="0"/>
                <a:cs typeface="Arial" charset="0"/>
              </a:endParaRPr>
            </a:p>
          </p:txBody>
        </p:sp>
        <p:sp>
          <p:nvSpPr>
            <p:cNvPr id="17442" name="Rectangle 33"/>
            <p:cNvSpPr>
              <a:spLocks noChangeArrowheads="1"/>
            </p:cNvSpPr>
            <p:nvPr/>
          </p:nvSpPr>
          <p:spPr bwMode="auto">
            <a:xfrm>
              <a:off x="2349" y="2041"/>
              <a:ext cx="550" cy="107"/>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Do you want to</a:t>
              </a:r>
              <a:endParaRPr lang="en-US" sz="1800">
                <a:latin typeface="Arial" charset="0"/>
                <a:cs typeface="Arial" charset="0"/>
              </a:endParaRPr>
            </a:p>
          </p:txBody>
        </p:sp>
        <p:sp>
          <p:nvSpPr>
            <p:cNvPr id="17443" name="Rectangle 34"/>
            <p:cNvSpPr>
              <a:spLocks noChangeArrowheads="1"/>
            </p:cNvSpPr>
            <p:nvPr/>
          </p:nvSpPr>
          <p:spPr bwMode="auto">
            <a:xfrm>
              <a:off x="2880" y="2041"/>
              <a:ext cx="716" cy="107"/>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 give your children  </a:t>
              </a:r>
              <a:endParaRPr lang="en-US" sz="1800">
                <a:latin typeface="Arial" charset="0"/>
                <a:cs typeface="Arial" charset="0"/>
              </a:endParaRPr>
            </a:p>
          </p:txBody>
        </p:sp>
        <p:sp>
          <p:nvSpPr>
            <p:cNvPr id="17444" name="Rectangle 35"/>
            <p:cNvSpPr>
              <a:spLocks noChangeArrowheads="1"/>
            </p:cNvSpPr>
            <p:nvPr/>
          </p:nvSpPr>
          <p:spPr bwMode="auto">
            <a:xfrm>
              <a:off x="2349" y="2138"/>
              <a:ext cx="1054"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incentives?  Answer:  Yes.</a:t>
              </a:r>
              <a:endParaRPr lang="en-US" sz="1800">
                <a:latin typeface="Arial" charset="0"/>
                <a:cs typeface="Arial" charset="0"/>
              </a:endParaRPr>
            </a:p>
          </p:txBody>
        </p:sp>
        <p:sp>
          <p:nvSpPr>
            <p:cNvPr id="17445" name="Rectangle 36"/>
            <p:cNvSpPr>
              <a:spLocks noChangeArrowheads="1"/>
            </p:cNvSpPr>
            <p:nvPr/>
          </p:nvSpPr>
          <p:spPr bwMode="auto">
            <a:xfrm>
              <a:off x="3319" y="2138"/>
              <a:ext cx="62"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 </a:t>
              </a:r>
              <a:endParaRPr lang="en-US" sz="1800">
                <a:latin typeface="Arial" charset="0"/>
                <a:cs typeface="Arial" charset="0"/>
              </a:endParaRPr>
            </a:p>
          </p:txBody>
        </p:sp>
        <p:sp>
          <p:nvSpPr>
            <p:cNvPr id="17446" name="Rectangle 37"/>
            <p:cNvSpPr>
              <a:spLocks noChangeArrowheads="1"/>
            </p:cNvSpPr>
            <p:nvPr/>
          </p:nvSpPr>
          <p:spPr bwMode="auto">
            <a:xfrm>
              <a:off x="1606" y="2270"/>
              <a:ext cx="478"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Question 7:</a:t>
              </a:r>
              <a:endParaRPr lang="en-US" sz="1800">
                <a:latin typeface="Arial" charset="0"/>
                <a:cs typeface="Arial" charset="0"/>
              </a:endParaRPr>
            </a:p>
          </p:txBody>
        </p:sp>
        <p:sp>
          <p:nvSpPr>
            <p:cNvPr id="17447" name="Rectangle 38"/>
            <p:cNvSpPr>
              <a:spLocks noChangeArrowheads="1"/>
            </p:cNvSpPr>
            <p:nvPr/>
          </p:nvSpPr>
          <p:spPr bwMode="auto">
            <a:xfrm>
              <a:off x="2026" y="2270"/>
              <a:ext cx="62"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 </a:t>
              </a:r>
              <a:endParaRPr lang="en-US" sz="1800">
                <a:latin typeface="Arial" charset="0"/>
                <a:cs typeface="Arial" charset="0"/>
              </a:endParaRPr>
            </a:p>
          </p:txBody>
        </p:sp>
        <p:sp>
          <p:nvSpPr>
            <p:cNvPr id="17448" name="Rectangle 39"/>
            <p:cNvSpPr>
              <a:spLocks noChangeArrowheads="1"/>
            </p:cNvSpPr>
            <p:nvPr/>
          </p:nvSpPr>
          <p:spPr bwMode="auto">
            <a:xfrm>
              <a:off x="2349" y="2270"/>
              <a:ext cx="1702"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Which of these is most important?  Typical </a:t>
              </a:r>
              <a:endParaRPr lang="en-US" sz="1800">
                <a:latin typeface="Arial" charset="0"/>
                <a:cs typeface="Arial" charset="0"/>
              </a:endParaRPr>
            </a:p>
          </p:txBody>
        </p:sp>
        <p:sp>
          <p:nvSpPr>
            <p:cNvPr id="17449" name="Rectangle 40"/>
            <p:cNvSpPr>
              <a:spLocks noChangeArrowheads="1"/>
            </p:cNvSpPr>
            <p:nvPr/>
          </p:nvSpPr>
          <p:spPr bwMode="auto">
            <a:xfrm>
              <a:off x="2349" y="2367"/>
              <a:ext cx="1638"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Answer:  (pause) That is the first time we </a:t>
              </a:r>
              <a:endParaRPr lang="en-US" sz="1800">
                <a:latin typeface="Arial" charset="0"/>
                <a:cs typeface="Arial" charset="0"/>
              </a:endParaRPr>
            </a:p>
          </p:txBody>
        </p:sp>
        <p:sp>
          <p:nvSpPr>
            <p:cNvPr id="17450" name="Rectangle 41"/>
            <p:cNvSpPr>
              <a:spLocks noChangeArrowheads="1"/>
            </p:cNvSpPr>
            <p:nvPr/>
          </p:nvSpPr>
          <p:spPr bwMode="auto">
            <a:xfrm>
              <a:off x="2349" y="2463"/>
              <a:ext cx="1768"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have been asked that question.  We'll need to </a:t>
              </a:r>
              <a:endParaRPr lang="en-US" sz="1800">
                <a:latin typeface="Arial" charset="0"/>
                <a:cs typeface="Arial" charset="0"/>
              </a:endParaRPr>
            </a:p>
          </p:txBody>
        </p:sp>
        <p:sp>
          <p:nvSpPr>
            <p:cNvPr id="17451" name="Rectangle 42"/>
            <p:cNvSpPr>
              <a:spLocks noChangeArrowheads="1"/>
            </p:cNvSpPr>
            <p:nvPr/>
          </p:nvSpPr>
          <p:spPr bwMode="auto">
            <a:xfrm>
              <a:off x="2349" y="2560"/>
              <a:ext cx="569"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think about it.</a:t>
              </a:r>
              <a:endParaRPr lang="en-US" sz="1800">
                <a:latin typeface="Arial" charset="0"/>
                <a:cs typeface="Arial" charset="0"/>
              </a:endParaRPr>
            </a:p>
          </p:txBody>
        </p:sp>
        <p:sp>
          <p:nvSpPr>
            <p:cNvPr id="17452" name="Rectangle 43"/>
            <p:cNvSpPr>
              <a:spLocks noChangeArrowheads="1"/>
            </p:cNvSpPr>
            <p:nvPr/>
          </p:nvSpPr>
          <p:spPr bwMode="auto">
            <a:xfrm>
              <a:off x="2855" y="2560"/>
              <a:ext cx="62" cy="120"/>
            </a:xfrm>
            <a:prstGeom prst="rect">
              <a:avLst/>
            </a:prstGeom>
            <a:noFill/>
            <a:ln w="9525">
              <a:noFill/>
              <a:miter lim="800000"/>
              <a:headEnd/>
              <a:tailEnd/>
            </a:ln>
          </p:spPr>
          <p:txBody>
            <a:bodyPr wrap="none" lIns="0" tIns="0" rIns="0" bIns="0">
              <a:spAutoFit/>
            </a:bodyPr>
            <a:lstStyle/>
            <a:p>
              <a:r>
                <a:rPr lang="en-US" sz="1100">
                  <a:solidFill>
                    <a:srgbClr val="000000"/>
                  </a:solidFill>
                  <a:cs typeface="Arial" charset="0"/>
                </a:rPr>
                <a:t> </a:t>
              </a:r>
              <a:endParaRPr lang="en-US" sz="1800">
                <a:latin typeface="Arial" charset="0"/>
                <a:cs typeface="Arial" charset="0"/>
              </a:endParaRPr>
            </a:p>
          </p:txBody>
        </p:sp>
        <p:sp>
          <p:nvSpPr>
            <p:cNvPr id="17453" name="Rectangle 44"/>
            <p:cNvSpPr>
              <a:spLocks noChangeArrowheads="1"/>
            </p:cNvSpPr>
            <p:nvPr/>
          </p:nvSpPr>
          <p:spPr bwMode="auto">
            <a:xfrm>
              <a:off x="1564" y="877"/>
              <a:ext cx="5" cy="5"/>
            </a:xfrm>
            <a:prstGeom prst="rect">
              <a:avLst/>
            </a:prstGeom>
            <a:solidFill>
              <a:srgbClr val="000000"/>
            </a:solidFill>
            <a:ln w="9525">
              <a:noFill/>
              <a:miter lim="800000"/>
              <a:headEnd/>
              <a:tailEnd/>
            </a:ln>
          </p:spPr>
          <p:txBody>
            <a:bodyPr/>
            <a:lstStyle/>
            <a:p>
              <a:endParaRPr lang="en-US"/>
            </a:p>
          </p:txBody>
        </p:sp>
        <p:sp>
          <p:nvSpPr>
            <p:cNvPr id="17454" name="Rectangle 45"/>
            <p:cNvSpPr>
              <a:spLocks noChangeArrowheads="1"/>
            </p:cNvSpPr>
            <p:nvPr/>
          </p:nvSpPr>
          <p:spPr bwMode="auto">
            <a:xfrm>
              <a:off x="1564" y="877"/>
              <a:ext cx="5" cy="5"/>
            </a:xfrm>
            <a:prstGeom prst="rect">
              <a:avLst/>
            </a:prstGeom>
            <a:solidFill>
              <a:srgbClr val="000000"/>
            </a:solidFill>
            <a:ln w="9525">
              <a:noFill/>
              <a:miter lim="800000"/>
              <a:headEnd/>
              <a:tailEnd/>
            </a:ln>
          </p:spPr>
          <p:txBody>
            <a:bodyPr/>
            <a:lstStyle/>
            <a:p>
              <a:endParaRPr lang="en-US"/>
            </a:p>
          </p:txBody>
        </p:sp>
        <p:sp>
          <p:nvSpPr>
            <p:cNvPr id="17455" name="Rectangle 46"/>
            <p:cNvSpPr>
              <a:spLocks noChangeArrowheads="1"/>
            </p:cNvSpPr>
            <p:nvPr/>
          </p:nvSpPr>
          <p:spPr bwMode="auto">
            <a:xfrm>
              <a:off x="1569" y="877"/>
              <a:ext cx="2473" cy="5"/>
            </a:xfrm>
            <a:prstGeom prst="rect">
              <a:avLst/>
            </a:prstGeom>
            <a:solidFill>
              <a:srgbClr val="000000"/>
            </a:solidFill>
            <a:ln w="9525">
              <a:noFill/>
              <a:miter lim="800000"/>
              <a:headEnd/>
              <a:tailEnd/>
            </a:ln>
          </p:spPr>
          <p:txBody>
            <a:bodyPr/>
            <a:lstStyle/>
            <a:p>
              <a:endParaRPr lang="en-US"/>
            </a:p>
          </p:txBody>
        </p:sp>
        <p:sp>
          <p:nvSpPr>
            <p:cNvPr id="17456" name="Rectangle 47"/>
            <p:cNvSpPr>
              <a:spLocks noChangeArrowheads="1"/>
            </p:cNvSpPr>
            <p:nvPr/>
          </p:nvSpPr>
          <p:spPr bwMode="auto">
            <a:xfrm>
              <a:off x="4042" y="877"/>
              <a:ext cx="5" cy="5"/>
            </a:xfrm>
            <a:prstGeom prst="rect">
              <a:avLst/>
            </a:prstGeom>
            <a:solidFill>
              <a:srgbClr val="000000"/>
            </a:solidFill>
            <a:ln w="9525">
              <a:noFill/>
              <a:miter lim="800000"/>
              <a:headEnd/>
              <a:tailEnd/>
            </a:ln>
          </p:spPr>
          <p:txBody>
            <a:bodyPr/>
            <a:lstStyle/>
            <a:p>
              <a:endParaRPr lang="en-US"/>
            </a:p>
          </p:txBody>
        </p:sp>
        <p:sp>
          <p:nvSpPr>
            <p:cNvPr id="17457" name="Rectangle 48"/>
            <p:cNvSpPr>
              <a:spLocks noChangeArrowheads="1"/>
            </p:cNvSpPr>
            <p:nvPr/>
          </p:nvSpPr>
          <p:spPr bwMode="auto">
            <a:xfrm>
              <a:off x="4042" y="877"/>
              <a:ext cx="5" cy="5"/>
            </a:xfrm>
            <a:prstGeom prst="rect">
              <a:avLst/>
            </a:prstGeom>
            <a:solidFill>
              <a:srgbClr val="000000"/>
            </a:solidFill>
            <a:ln w="9525">
              <a:noFill/>
              <a:miter lim="800000"/>
              <a:headEnd/>
              <a:tailEnd/>
            </a:ln>
          </p:spPr>
          <p:txBody>
            <a:bodyPr/>
            <a:lstStyle/>
            <a:p>
              <a:endParaRPr lang="en-US"/>
            </a:p>
          </p:txBody>
        </p:sp>
        <p:sp>
          <p:nvSpPr>
            <p:cNvPr id="17458" name="Rectangle 49"/>
            <p:cNvSpPr>
              <a:spLocks noChangeArrowheads="1"/>
            </p:cNvSpPr>
            <p:nvPr/>
          </p:nvSpPr>
          <p:spPr bwMode="auto">
            <a:xfrm>
              <a:off x="1564" y="882"/>
              <a:ext cx="5" cy="1791"/>
            </a:xfrm>
            <a:prstGeom prst="rect">
              <a:avLst/>
            </a:prstGeom>
            <a:solidFill>
              <a:srgbClr val="000000"/>
            </a:solidFill>
            <a:ln w="9525">
              <a:noFill/>
              <a:miter lim="800000"/>
              <a:headEnd/>
              <a:tailEnd/>
            </a:ln>
          </p:spPr>
          <p:txBody>
            <a:bodyPr/>
            <a:lstStyle/>
            <a:p>
              <a:endParaRPr lang="en-US"/>
            </a:p>
          </p:txBody>
        </p:sp>
        <p:sp>
          <p:nvSpPr>
            <p:cNvPr id="17459" name="Rectangle 50"/>
            <p:cNvSpPr>
              <a:spLocks noChangeArrowheads="1"/>
            </p:cNvSpPr>
            <p:nvPr/>
          </p:nvSpPr>
          <p:spPr bwMode="auto">
            <a:xfrm>
              <a:off x="1564" y="2673"/>
              <a:ext cx="5" cy="5"/>
            </a:xfrm>
            <a:prstGeom prst="rect">
              <a:avLst/>
            </a:prstGeom>
            <a:solidFill>
              <a:srgbClr val="000000"/>
            </a:solidFill>
            <a:ln w="9525">
              <a:noFill/>
              <a:miter lim="800000"/>
              <a:headEnd/>
              <a:tailEnd/>
            </a:ln>
          </p:spPr>
          <p:txBody>
            <a:bodyPr/>
            <a:lstStyle/>
            <a:p>
              <a:endParaRPr lang="en-US"/>
            </a:p>
          </p:txBody>
        </p:sp>
        <p:sp>
          <p:nvSpPr>
            <p:cNvPr id="17460" name="Rectangle 51"/>
            <p:cNvSpPr>
              <a:spLocks noChangeArrowheads="1"/>
            </p:cNvSpPr>
            <p:nvPr/>
          </p:nvSpPr>
          <p:spPr bwMode="auto">
            <a:xfrm>
              <a:off x="1564" y="2673"/>
              <a:ext cx="5" cy="5"/>
            </a:xfrm>
            <a:prstGeom prst="rect">
              <a:avLst/>
            </a:prstGeom>
            <a:solidFill>
              <a:srgbClr val="000000"/>
            </a:solidFill>
            <a:ln w="9525">
              <a:noFill/>
              <a:miter lim="800000"/>
              <a:headEnd/>
              <a:tailEnd/>
            </a:ln>
          </p:spPr>
          <p:txBody>
            <a:bodyPr/>
            <a:lstStyle/>
            <a:p>
              <a:endParaRPr lang="en-US"/>
            </a:p>
          </p:txBody>
        </p:sp>
        <p:sp>
          <p:nvSpPr>
            <p:cNvPr id="17461" name="Rectangle 52"/>
            <p:cNvSpPr>
              <a:spLocks noChangeArrowheads="1"/>
            </p:cNvSpPr>
            <p:nvPr/>
          </p:nvSpPr>
          <p:spPr bwMode="auto">
            <a:xfrm>
              <a:off x="1569" y="2673"/>
              <a:ext cx="2473" cy="5"/>
            </a:xfrm>
            <a:prstGeom prst="rect">
              <a:avLst/>
            </a:prstGeom>
            <a:solidFill>
              <a:srgbClr val="000000"/>
            </a:solidFill>
            <a:ln w="9525">
              <a:noFill/>
              <a:miter lim="800000"/>
              <a:headEnd/>
              <a:tailEnd/>
            </a:ln>
          </p:spPr>
          <p:txBody>
            <a:bodyPr/>
            <a:lstStyle/>
            <a:p>
              <a:endParaRPr lang="en-US"/>
            </a:p>
          </p:txBody>
        </p:sp>
        <p:sp>
          <p:nvSpPr>
            <p:cNvPr id="17462" name="Rectangle 53"/>
            <p:cNvSpPr>
              <a:spLocks noChangeArrowheads="1"/>
            </p:cNvSpPr>
            <p:nvPr/>
          </p:nvSpPr>
          <p:spPr bwMode="auto">
            <a:xfrm>
              <a:off x="4042" y="882"/>
              <a:ext cx="5" cy="1791"/>
            </a:xfrm>
            <a:prstGeom prst="rect">
              <a:avLst/>
            </a:prstGeom>
            <a:solidFill>
              <a:srgbClr val="000000"/>
            </a:solidFill>
            <a:ln w="9525">
              <a:noFill/>
              <a:miter lim="800000"/>
              <a:headEnd/>
              <a:tailEnd/>
            </a:ln>
          </p:spPr>
          <p:txBody>
            <a:bodyPr/>
            <a:lstStyle/>
            <a:p>
              <a:endParaRPr lang="en-US"/>
            </a:p>
          </p:txBody>
        </p:sp>
        <p:sp>
          <p:nvSpPr>
            <p:cNvPr id="17463" name="Rectangle 54"/>
            <p:cNvSpPr>
              <a:spLocks noChangeArrowheads="1"/>
            </p:cNvSpPr>
            <p:nvPr/>
          </p:nvSpPr>
          <p:spPr bwMode="auto">
            <a:xfrm>
              <a:off x="4042" y="2673"/>
              <a:ext cx="5" cy="5"/>
            </a:xfrm>
            <a:prstGeom prst="rect">
              <a:avLst/>
            </a:prstGeom>
            <a:solidFill>
              <a:srgbClr val="000000"/>
            </a:solidFill>
            <a:ln w="9525">
              <a:noFill/>
              <a:miter lim="800000"/>
              <a:headEnd/>
              <a:tailEnd/>
            </a:ln>
          </p:spPr>
          <p:txBody>
            <a:bodyPr/>
            <a:lstStyle/>
            <a:p>
              <a:endParaRPr lang="en-US"/>
            </a:p>
          </p:txBody>
        </p:sp>
        <p:sp>
          <p:nvSpPr>
            <p:cNvPr id="17464" name="Rectangle 55"/>
            <p:cNvSpPr>
              <a:spLocks noChangeArrowheads="1"/>
            </p:cNvSpPr>
            <p:nvPr/>
          </p:nvSpPr>
          <p:spPr bwMode="auto">
            <a:xfrm>
              <a:off x="4042" y="2673"/>
              <a:ext cx="5" cy="5"/>
            </a:xfrm>
            <a:prstGeom prst="rect">
              <a:avLst/>
            </a:prstGeom>
            <a:solidFill>
              <a:srgbClr val="000000"/>
            </a:solidFill>
            <a:ln w="9525">
              <a:noFill/>
              <a:miter lim="800000"/>
              <a:headEnd/>
              <a:tailEnd/>
            </a:ln>
          </p:spPr>
          <p:txBody>
            <a:bodyPr/>
            <a:lstStyle/>
            <a:p>
              <a:endParaRPr lang="en-US"/>
            </a:p>
          </p:txBody>
        </p:sp>
        <p:sp>
          <p:nvSpPr>
            <p:cNvPr id="17465" name="Rectangle 56"/>
            <p:cNvSpPr>
              <a:spLocks noChangeArrowheads="1"/>
            </p:cNvSpPr>
            <p:nvPr/>
          </p:nvSpPr>
          <p:spPr bwMode="auto">
            <a:xfrm>
              <a:off x="1523" y="2714"/>
              <a:ext cx="51" cy="99"/>
            </a:xfrm>
            <a:prstGeom prst="rect">
              <a:avLst/>
            </a:prstGeom>
            <a:noFill/>
            <a:ln w="9525">
              <a:noFill/>
              <a:miter lim="800000"/>
              <a:headEnd/>
              <a:tailEnd/>
            </a:ln>
          </p:spPr>
          <p:txBody>
            <a:bodyPr wrap="none" lIns="0" tIns="0" rIns="0" bIns="0">
              <a:spAutoFit/>
            </a:bodyPr>
            <a:lstStyle/>
            <a:p>
              <a:r>
                <a:rPr lang="en-US" sz="900">
                  <a:solidFill>
                    <a:srgbClr val="000000"/>
                  </a:solidFill>
                  <a:cs typeface="Arial" charset="0"/>
                </a:rPr>
                <a:t> </a:t>
              </a:r>
              <a:endParaRPr lang="en-US" sz="1800">
                <a:latin typeface="Arial" charset="0"/>
                <a:cs typeface="Arial" charset="0"/>
              </a:endParaRPr>
            </a:p>
          </p:txBody>
        </p:sp>
      </p:grpSp>
    </p:spTree>
  </p:cSld>
  <p:clrMapOvr>
    <a:masterClrMapping/>
  </p:clrMapOvr>
  <p:transition>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2"/>
          <p:cNvSpPr>
            <a:spLocks noGrp="1"/>
          </p:cNvSpPr>
          <p:nvPr>
            <p:ph type="sldNum" sz="quarter" idx="10"/>
          </p:nvPr>
        </p:nvSpPr>
        <p:spPr/>
        <p:txBody>
          <a:bodyPr/>
          <a:lstStyle/>
          <a:p>
            <a:pPr defTabSz="1019175">
              <a:defRPr/>
            </a:pPr>
            <a:fld id="{4401CFAA-DACD-41F1-BA6A-97F97A51120E}" type="slidenum">
              <a:rPr lang="en-US">
                <a:latin typeface="+mn-lt"/>
              </a:rPr>
              <a:pPr defTabSz="1019175">
                <a:defRPr/>
              </a:pPr>
              <a:t>5</a:t>
            </a:fld>
            <a:endParaRPr lang="en-US" dirty="0">
              <a:latin typeface="+mn-lt"/>
            </a:endParaRPr>
          </a:p>
        </p:txBody>
      </p:sp>
      <p:sp>
        <p:nvSpPr>
          <p:cNvPr id="19458" name="Rectangle 2"/>
          <p:cNvSpPr>
            <a:spLocks noGrp="1" noChangeArrowheads="1"/>
          </p:cNvSpPr>
          <p:nvPr>
            <p:ph type="title"/>
          </p:nvPr>
        </p:nvSpPr>
        <p:spPr>
          <a:xfrm>
            <a:off x="1371600" y="381000"/>
            <a:ext cx="7159625" cy="422275"/>
          </a:xfrm>
        </p:spPr>
        <p:txBody>
          <a:bodyPr lIns="90097" tIns="0" rIns="90097" bIns="0"/>
          <a:lstStyle/>
          <a:p>
            <a:pPr eaLnBrk="1" hangingPunct="1"/>
            <a:r>
              <a:rPr lang="en-US" sz="2200" smtClean="0"/>
              <a:t>Questions to Consider</a:t>
            </a:r>
          </a:p>
        </p:txBody>
      </p:sp>
      <p:sp>
        <p:nvSpPr>
          <p:cNvPr id="19459" name="Rectangle 3"/>
          <p:cNvSpPr>
            <a:spLocks noChangeArrowheads="1"/>
          </p:cNvSpPr>
          <p:nvPr/>
        </p:nvSpPr>
        <p:spPr bwMode="auto">
          <a:xfrm>
            <a:off x="2306638" y="1524000"/>
            <a:ext cx="6380162" cy="4800600"/>
          </a:xfrm>
          <a:prstGeom prst="rect">
            <a:avLst/>
          </a:prstGeom>
          <a:noFill/>
          <a:ln w="9525">
            <a:noFill/>
            <a:miter lim="800000"/>
            <a:headEnd/>
            <a:tailEnd/>
          </a:ln>
        </p:spPr>
        <p:txBody>
          <a:bodyPr lIns="90097" tIns="43547" rIns="90097" bIns="43547"/>
          <a:lstStyle/>
          <a:p>
            <a:pPr marL="323850" indent="-323850" algn="just" defTabSz="935038" eaLnBrk="0" hangingPunct="0">
              <a:spcAft>
                <a:spcPct val="50000"/>
              </a:spcAft>
              <a:buClr>
                <a:schemeClr val="tx1"/>
              </a:buClr>
              <a:buFontTx/>
              <a:buChar char="•"/>
            </a:pPr>
            <a:r>
              <a:rPr lang="en-US" sz="1400">
                <a:latin typeface="Arial" charset="0"/>
              </a:rPr>
              <a:t>Who should have future stewardship of your assets?</a:t>
            </a:r>
          </a:p>
          <a:p>
            <a:pPr marL="762000" lvl="1" indent="-328613" algn="just" defTabSz="935038" eaLnBrk="0" hangingPunct="0">
              <a:spcAft>
                <a:spcPct val="50000"/>
              </a:spcAft>
              <a:buClr>
                <a:schemeClr val="tx1"/>
              </a:buClr>
              <a:buFontTx/>
              <a:buChar char="•"/>
            </a:pPr>
            <a:r>
              <a:rPr lang="en-US" sz="1200">
                <a:latin typeface="Arial" charset="0"/>
              </a:rPr>
              <a:t>How much do you wish to leave your children?</a:t>
            </a:r>
          </a:p>
          <a:p>
            <a:pPr marL="1141413" lvl="2" indent="-271463" algn="just" defTabSz="935038" eaLnBrk="0" hangingPunct="0">
              <a:spcAft>
                <a:spcPct val="50000"/>
              </a:spcAft>
              <a:buClr>
                <a:schemeClr val="tx1"/>
              </a:buClr>
              <a:buFontTx/>
              <a:buChar char="•"/>
            </a:pPr>
            <a:r>
              <a:rPr lang="en-US" sz="1000">
                <a:latin typeface="Arial" charset="0"/>
              </a:rPr>
              <a:t>Does the answer depend on what institutional structures are in place to facilitate your vision of excellent stewardship?</a:t>
            </a:r>
          </a:p>
          <a:p>
            <a:pPr marL="1141413" lvl="2" indent="-271463" algn="just" defTabSz="935038" eaLnBrk="0" hangingPunct="0">
              <a:spcAft>
                <a:spcPct val="50000"/>
              </a:spcAft>
              <a:buClr>
                <a:schemeClr val="tx1"/>
              </a:buClr>
              <a:buFontTx/>
              <a:buChar char="•"/>
            </a:pPr>
            <a:r>
              <a:rPr lang="en-US" sz="1000">
                <a:latin typeface="Arial" charset="0"/>
              </a:rPr>
              <a:t>What is your time horizon: Do you want them to have $X now, $X in five years or $X at your death?</a:t>
            </a:r>
          </a:p>
          <a:p>
            <a:pPr marL="762000" lvl="1" indent="-328613" algn="just" defTabSz="935038" eaLnBrk="0" hangingPunct="0">
              <a:spcAft>
                <a:spcPct val="50000"/>
              </a:spcAft>
              <a:buClr>
                <a:schemeClr val="tx1"/>
              </a:buClr>
              <a:buFontTx/>
              <a:buChar char="•"/>
            </a:pPr>
            <a:r>
              <a:rPr lang="en-US" sz="1200">
                <a:latin typeface="Arial" charset="0"/>
              </a:rPr>
              <a:t>How much do you wish to leave to charity?</a:t>
            </a:r>
          </a:p>
          <a:p>
            <a:pPr marL="1141413" lvl="2" indent="-271463" algn="just" defTabSz="935038" eaLnBrk="0" hangingPunct="0">
              <a:spcAft>
                <a:spcPct val="50000"/>
              </a:spcAft>
              <a:buClr>
                <a:schemeClr val="tx1"/>
              </a:buClr>
              <a:buFontTx/>
              <a:buChar char="•"/>
            </a:pPr>
            <a:r>
              <a:rPr lang="en-US" sz="1000">
                <a:latin typeface="Arial" charset="0"/>
              </a:rPr>
              <a:t>Does the answer depend on what institutional structures are in place to facilitate your vision of excellent stewardship?</a:t>
            </a:r>
          </a:p>
          <a:p>
            <a:pPr marL="1141413" lvl="2" indent="-271463" algn="just" defTabSz="935038" eaLnBrk="0" hangingPunct="0">
              <a:spcAft>
                <a:spcPct val="50000"/>
              </a:spcAft>
              <a:buClr>
                <a:schemeClr val="tx1"/>
              </a:buClr>
              <a:buFontTx/>
              <a:buChar char="•"/>
            </a:pPr>
            <a:r>
              <a:rPr lang="en-US" sz="1000">
                <a:latin typeface="Arial" charset="0"/>
              </a:rPr>
              <a:t>What is your time horizon: Do you wish for your favorite charitable causes to have $X now, $X in five years or $X at your death?</a:t>
            </a:r>
            <a:r>
              <a:rPr lang="en-US" sz="900">
                <a:latin typeface="Arial" charset="0"/>
              </a:rPr>
              <a:t>	</a:t>
            </a:r>
          </a:p>
          <a:p>
            <a:pPr marL="323850" indent="-323850" algn="just" defTabSz="935038" eaLnBrk="0" hangingPunct="0">
              <a:spcBef>
                <a:spcPct val="50000"/>
              </a:spcBef>
              <a:spcAft>
                <a:spcPct val="50000"/>
              </a:spcAft>
              <a:buClr>
                <a:schemeClr val="tx1"/>
              </a:buClr>
              <a:buFontTx/>
              <a:buChar char="•"/>
            </a:pPr>
            <a:r>
              <a:rPr lang="en-US" sz="1400">
                <a:latin typeface="Arial" charset="0"/>
              </a:rPr>
              <a:t>How much control do you want over assets transferred during your lifetime? </a:t>
            </a:r>
          </a:p>
          <a:p>
            <a:pPr marL="323850" indent="-323850" algn="just" defTabSz="935038" eaLnBrk="0" hangingPunct="0">
              <a:spcBef>
                <a:spcPct val="50000"/>
              </a:spcBef>
              <a:spcAft>
                <a:spcPct val="50000"/>
              </a:spcAft>
              <a:buClr>
                <a:schemeClr val="tx1"/>
              </a:buClr>
              <a:buFontTx/>
              <a:buChar char="•"/>
            </a:pPr>
            <a:r>
              <a:rPr lang="en-US" sz="1400">
                <a:latin typeface="Arial" charset="0"/>
              </a:rPr>
              <a:t>Do you mind paying some gift taxes today?</a:t>
            </a:r>
          </a:p>
          <a:p>
            <a:pPr marL="323850" indent="-323850" algn="just" defTabSz="935038" eaLnBrk="0" hangingPunct="0">
              <a:spcBef>
                <a:spcPct val="50000"/>
              </a:spcBef>
              <a:spcAft>
                <a:spcPct val="50000"/>
              </a:spcAft>
              <a:buClr>
                <a:schemeClr val="tx1"/>
              </a:buClr>
              <a:buFontTx/>
              <a:buChar char="•"/>
            </a:pPr>
            <a:r>
              <a:rPr lang="en-US" sz="1400">
                <a:latin typeface="Arial" charset="0"/>
              </a:rPr>
              <a:t>How complicated or simple do you want this process to become?</a:t>
            </a:r>
          </a:p>
          <a:p>
            <a:pPr marL="762000" lvl="1" indent="-328613" algn="just" defTabSz="935038" eaLnBrk="0" hangingPunct="0">
              <a:spcAft>
                <a:spcPct val="50000"/>
              </a:spcAft>
              <a:buClr>
                <a:schemeClr val="tx1"/>
              </a:buClr>
              <a:buFontTx/>
              <a:buChar char="•"/>
            </a:pPr>
            <a:r>
              <a:rPr lang="en-US" sz="1200">
                <a:latin typeface="Arial" charset="0"/>
              </a:rPr>
              <a:t>The simplest strategies may be the least effective from a tax perspective, resulting in the immediate payment of gift taxes.</a:t>
            </a:r>
          </a:p>
          <a:p>
            <a:pPr marL="762000" lvl="1" indent="-328613" algn="just" defTabSz="935038" eaLnBrk="0" hangingPunct="0">
              <a:spcAft>
                <a:spcPct val="50000"/>
              </a:spcAft>
              <a:buClr>
                <a:schemeClr val="tx1"/>
              </a:buClr>
              <a:buFontTx/>
              <a:buChar char="•"/>
            </a:pPr>
            <a:r>
              <a:rPr lang="en-US" sz="1200">
                <a:latin typeface="Arial" charset="0"/>
              </a:rPr>
              <a:t>Tax-effective wealth transfer strategies are often more complex to understand and, depending on the strategy, more complex to manage.</a:t>
            </a:r>
          </a:p>
        </p:txBody>
      </p:sp>
      <p:sp>
        <p:nvSpPr>
          <p:cNvPr id="19460" name="Rectangle 4"/>
          <p:cNvSpPr>
            <a:spLocks noChangeArrowheads="1"/>
          </p:cNvSpPr>
          <p:nvPr/>
        </p:nvSpPr>
        <p:spPr bwMode="auto">
          <a:xfrm>
            <a:off x="0" y="1600200"/>
            <a:ext cx="1981200" cy="3956050"/>
          </a:xfrm>
          <a:prstGeom prst="rect">
            <a:avLst/>
          </a:prstGeom>
          <a:noFill/>
          <a:ln w="9525">
            <a:noFill/>
            <a:miter lim="800000"/>
            <a:headEnd/>
            <a:tailEnd/>
          </a:ln>
        </p:spPr>
        <p:txBody>
          <a:bodyPr lIns="87094" tIns="43547" rIns="87094" bIns="43547">
            <a:spAutoFit/>
          </a:bodyPr>
          <a:lstStyle/>
          <a:p>
            <a:pPr defTabSz="865188" eaLnBrk="0" hangingPunct="0">
              <a:spcBef>
                <a:spcPct val="50000"/>
              </a:spcBef>
            </a:pPr>
            <a:r>
              <a:rPr lang="en-US" sz="1300" b="1" i="1">
                <a:solidFill>
                  <a:schemeClr val="tx2"/>
                </a:solidFill>
                <a:latin typeface="Arial" charset="0"/>
              </a:rPr>
              <a:t>Before you begin estate planning with your advisor, you should ask yourself certain questions and have a general sense as to the amount of wealth you wish to transfer.</a:t>
            </a:r>
          </a:p>
          <a:p>
            <a:pPr defTabSz="865188" eaLnBrk="0" hangingPunct="0">
              <a:spcBef>
                <a:spcPct val="50000"/>
              </a:spcBef>
            </a:pPr>
            <a:r>
              <a:rPr lang="en-US" sz="1300" b="1" i="1">
                <a:solidFill>
                  <a:schemeClr val="tx2"/>
                </a:solidFill>
                <a:latin typeface="Arial" charset="0"/>
              </a:rPr>
              <a:t>While tax planning is important in any wealth transfer, overriding issues, such as family dynamics and your personal views, may influence how you choose to handle your wealth.</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pPr defTabSz="1019175">
              <a:defRPr/>
            </a:pPr>
            <a:fld id="{9FB533D0-458F-4880-91BA-18DD9A961E59}" type="slidenum">
              <a:rPr lang="en-US">
                <a:latin typeface="+mn-lt"/>
              </a:rPr>
              <a:pPr defTabSz="1019175">
                <a:defRPr/>
              </a:pPr>
              <a:t>6</a:t>
            </a:fld>
            <a:endParaRPr lang="en-US" dirty="0">
              <a:latin typeface="+mn-lt"/>
            </a:endParaRPr>
          </a:p>
        </p:txBody>
      </p:sp>
      <p:sp>
        <p:nvSpPr>
          <p:cNvPr id="21506" name="Rectangle 2"/>
          <p:cNvSpPr>
            <a:spLocks noGrp="1" noChangeArrowheads="1"/>
          </p:cNvSpPr>
          <p:nvPr>
            <p:ph type="title"/>
          </p:nvPr>
        </p:nvSpPr>
        <p:spPr>
          <a:xfrm>
            <a:off x="1371600" y="381000"/>
            <a:ext cx="6096000" cy="422275"/>
          </a:xfrm>
        </p:spPr>
        <p:txBody>
          <a:bodyPr lIns="90097" tIns="0" rIns="90097" bIns="0"/>
          <a:lstStyle/>
          <a:p>
            <a:pPr eaLnBrk="1" hangingPunct="1"/>
            <a:r>
              <a:rPr lang="en-US" sz="2200" smtClean="0"/>
              <a:t>What is the Task of Integrated Goals-Based Wealth Planning?</a:t>
            </a:r>
          </a:p>
        </p:txBody>
      </p:sp>
      <p:sp>
        <p:nvSpPr>
          <p:cNvPr id="21507" name="Text Box 4"/>
          <p:cNvSpPr txBox="1">
            <a:spLocks noChangeArrowheads="1"/>
          </p:cNvSpPr>
          <p:nvPr/>
        </p:nvSpPr>
        <p:spPr bwMode="auto">
          <a:xfrm>
            <a:off x="1524000" y="1981200"/>
            <a:ext cx="6705600" cy="1465263"/>
          </a:xfrm>
          <a:prstGeom prst="rect">
            <a:avLst/>
          </a:prstGeom>
          <a:noFill/>
          <a:ln w="9525">
            <a:noFill/>
            <a:miter lim="800000"/>
            <a:headEnd/>
            <a:tailEnd/>
          </a:ln>
        </p:spPr>
        <p:txBody>
          <a:bodyPr>
            <a:spAutoFit/>
          </a:bodyPr>
          <a:lstStyle/>
          <a:p>
            <a:pPr algn="just"/>
            <a:r>
              <a:rPr lang="en-US" sz="1800">
                <a:latin typeface="Arial" charset="0"/>
              </a:rPr>
              <a:t>“Consistent with funding my consumption needs and implementing my stewardship goals, maximize the risk-adjusted real value of wealth that will be received, net of income and transfer taxes, by my intended heirs and charitable beneficiaries”*</a:t>
            </a:r>
          </a:p>
        </p:txBody>
      </p:sp>
      <p:sp>
        <p:nvSpPr>
          <p:cNvPr id="21508" name="Text Box 5"/>
          <p:cNvSpPr txBox="1">
            <a:spLocks noChangeArrowheads="1"/>
          </p:cNvSpPr>
          <p:nvPr/>
        </p:nvSpPr>
        <p:spPr bwMode="auto">
          <a:xfrm>
            <a:off x="1524000" y="6248400"/>
            <a:ext cx="6477000" cy="228600"/>
          </a:xfrm>
          <a:prstGeom prst="rect">
            <a:avLst/>
          </a:prstGeom>
          <a:noFill/>
          <a:ln w="9525">
            <a:noFill/>
            <a:miter lim="800000"/>
            <a:headEnd/>
            <a:tailEnd/>
          </a:ln>
        </p:spPr>
        <p:txBody>
          <a:bodyPr>
            <a:spAutoFit/>
          </a:bodyPr>
          <a:lstStyle/>
          <a:p>
            <a:pPr>
              <a:spcBef>
                <a:spcPct val="50000"/>
              </a:spcBef>
            </a:pPr>
            <a:r>
              <a:rPr lang="en-US" sz="900" i="1"/>
              <a:t>*  Modern Investment Management</a:t>
            </a:r>
            <a:r>
              <a:rPr lang="en-US" sz="900"/>
              <a:t> by Bob Litterman and the Quantitative Resources Group</a:t>
            </a:r>
          </a:p>
        </p:txBody>
      </p:sp>
    </p:spTree>
  </p:cSld>
  <p:clrMapOvr>
    <a:masterClrMapping/>
  </p:clrMapOvr>
  <p:transition>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pPr defTabSz="1019175">
              <a:defRPr/>
            </a:pPr>
            <a:fld id="{FDA83D9B-343B-42BA-973B-4D3602BFF99B}" type="slidenum">
              <a:rPr lang="en-US">
                <a:latin typeface="+mn-lt"/>
              </a:rPr>
              <a:pPr defTabSz="1019175">
                <a:defRPr/>
              </a:pPr>
              <a:t>7</a:t>
            </a:fld>
            <a:endParaRPr lang="en-US" dirty="0">
              <a:latin typeface="+mn-lt"/>
            </a:endParaRPr>
          </a:p>
        </p:txBody>
      </p:sp>
      <p:sp>
        <p:nvSpPr>
          <p:cNvPr id="23554" name="Rectangle 2"/>
          <p:cNvSpPr>
            <a:spLocks noGrp="1" noChangeArrowheads="1"/>
          </p:cNvSpPr>
          <p:nvPr>
            <p:ph type="title"/>
          </p:nvPr>
        </p:nvSpPr>
        <p:spPr>
          <a:xfrm>
            <a:off x="1600200" y="228600"/>
            <a:ext cx="6629400" cy="685800"/>
          </a:xfrm>
        </p:spPr>
        <p:txBody>
          <a:bodyPr/>
          <a:lstStyle/>
          <a:p>
            <a:pPr eaLnBrk="1" hangingPunct="1"/>
            <a:r>
              <a:rPr lang="en-US" sz="2400" smtClean="0"/>
              <a:t>Organizational Pattern of a Integrated Goals-Based Wealth Planning</a:t>
            </a:r>
          </a:p>
        </p:txBody>
      </p:sp>
      <p:sp>
        <p:nvSpPr>
          <p:cNvPr id="23555" name="Rectangle 3"/>
          <p:cNvSpPr>
            <a:spLocks noGrp="1" noChangeArrowheads="1"/>
          </p:cNvSpPr>
          <p:nvPr>
            <p:ph type="body" idx="1"/>
          </p:nvPr>
        </p:nvSpPr>
        <p:spPr>
          <a:xfrm>
            <a:off x="1143000" y="1676400"/>
            <a:ext cx="6934200" cy="457200"/>
          </a:xfrm>
        </p:spPr>
        <p:txBody>
          <a:bodyPr/>
          <a:lstStyle/>
          <a:p>
            <a:pPr marL="0" indent="0" eaLnBrk="1" hangingPunct="1"/>
            <a:r>
              <a:rPr lang="en-US" sz="1600" smtClean="0"/>
              <a:t>A hierarchical organizational pattern for integrated goals-based wealth planning:</a:t>
            </a:r>
          </a:p>
        </p:txBody>
      </p:sp>
      <p:sp>
        <p:nvSpPr>
          <p:cNvPr id="23556" name="Rectangle 4"/>
          <p:cNvSpPr>
            <a:spLocks noChangeArrowheads="1"/>
          </p:cNvSpPr>
          <p:nvPr/>
        </p:nvSpPr>
        <p:spPr bwMode="auto">
          <a:xfrm>
            <a:off x="1371600" y="2362200"/>
            <a:ext cx="6096000" cy="533400"/>
          </a:xfrm>
          <a:prstGeom prst="rect">
            <a:avLst/>
          </a:prstGeom>
          <a:noFill/>
          <a:ln w="12700">
            <a:solidFill>
              <a:schemeClr val="tx1"/>
            </a:solidFill>
            <a:miter lim="800000"/>
            <a:headEnd type="none" w="sm" len="sm"/>
            <a:tailEnd type="none" w="sm" len="sm"/>
          </a:ln>
        </p:spPr>
        <p:txBody>
          <a:bodyPr wrap="none" anchor="ctr"/>
          <a:lstStyle/>
          <a:p>
            <a:pPr algn="ctr"/>
            <a:r>
              <a:rPr lang="en-US" sz="1400" i="1">
                <a:latin typeface="Arial" charset="0"/>
              </a:rPr>
              <a:t>Financial Capital, Social Capital and Personal Development Capital Goals</a:t>
            </a:r>
          </a:p>
          <a:p>
            <a:pPr algn="ctr"/>
            <a:r>
              <a:rPr lang="en-US" sz="1400">
                <a:latin typeface="Arial" charset="0"/>
              </a:rPr>
              <a:t>The declared principles that determine the plan’s essential characteristics.</a:t>
            </a:r>
          </a:p>
        </p:txBody>
      </p:sp>
      <p:sp>
        <p:nvSpPr>
          <p:cNvPr id="23557" name="Rectangle 5"/>
          <p:cNvSpPr>
            <a:spLocks noChangeArrowheads="1"/>
          </p:cNvSpPr>
          <p:nvPr/>
        </p:nvSpPr>
        <p:spPr bwMode="auto">
          <a:xfrm>
            <a:off x="3581400" y="2895600"/>
            <a:ext cx="1676400" cy="228600"/>
          </a:xfrm>
          <a:prstGeom prst="rect">
            <a:avLst/>
          </a:prstGeom>
          <a:noFill/>
          <a:ln w="12700">
            <a:noFill/>
            <a:miter lim="800000"/>
            <a:headEnd type="none" w="sm" len="sm"/>
            <a:tailEnd type="none" w="sm" len="sm"/>
          </a:ln>
        </p:spPr>
        <p:txBody>
          <a:bodyPr wrap="none" anchor="ctr"/>
          <a:lstStyle/>
          <a:p>
            <a:pPr algn="ctr"/>
            <a:r>
              <a:rPr lang="en-US" sz="1400">
                <a:latin typeface="Arial" charset="0"/>
              </a:rPr>
              <a:t>(having priority over)</a:t>
            </a:r>
          </a:p>
        </p:txBody>
      </p:sp>
      <p:sp>
        <p:nvSpPr>
          <p:cNvPr id="23558" name="Rectangle 6"/>
          <p:cNvSpPr>
            <a:spLocks noChangeArrowheads="1"/>
          </p:cNvSpPr>
          <p:nvPr/>
        </p:nvSpPr>
        <p:spPr bwMode="auto">
          <a:xfrm>
            <a:off x="1371600" y="3429000"/>
            <a:ext cx="6096000" cy="533400"/>
          </a:xfrm>
          <a:prstGeom prst="rect">
            <a:avLst/>
          </a:prstGeom>
          <a:noFill/>
          <a:ln w="12700">
            <a:solidFill>
              <a:schemeClr val="tx1"/>
            </a:solidFill>
            <a:miter lim="800000"/>
            <a:headEnd type="none" w="sm" len="sm"/>
            <a:tailEnd type="none" w="sm" len="sm"/>
          </a:ln>
        </p:spPr>
        <p:txBody>
          <a:bodyPr wrap="none" anchor="ctr"/>
          <a:lstStyle/>
          <a:p>
            <a:pPr algn="ctr"/>
            <a:r>
              <a:rPr lang="en-US" sz="1400" i="1">
                <a:latin typeface="Arial" charset="0"/>
              </a:rPr>
              <a:t>Strategies</a:t>
            </a:r>
          </a:p>
          <a:p>
            <a:pPr algn="ctr"/>
            <a:r>
              <a:rPr lang="en-US" sz="1400">
                <a:latin typeface="Arial" charset="0"/>
              </a:rPr>
              <a:t>The alternative game plans for implementing the essential characteristics.</a:t>
            </a:r>
          </a:p>
        </p:txBody>
      </p:sp>
      <p:sp>
        <p:nvSpPr>
          <p:cNvPr id="23559" name="Rectangle 7"/>
          <p:cNvSpPr>
            <a:spLocks noChangeArrowheads="1"/>
          </p:cNvSpPr>
          <p:nvPr/>
        </p:nvSpPr>
        <p:spPr bwMode="auto">
          <a:xfrm>
            <a:off x="1371600" y="4419600"/>
            <a:ext cx="6096000" cy="685800"/>
          </a:xfrm>
          <a:prstGeom prst="rect">
            <a:avLst/>
          </a:prstGeom>
          <a:noFill/>
          <a:ln w="12700">
            <a:solidFill>
              <a:schemeClr val="tx1"/>
            </a:solidFill>
            <a:miter lim="800000"/>
            <a:headEnd type="none" w="sm" len="sm"/>
            <a:tailEnd type="none" w="sm" len="sm"/>
          </a:ln>
        </p:spPr>
        <p:txBody>
          <a:bodyPr wrap="none" anchor="ctr"/>
          <a:lstStyle/>
          <a:p>
            <a:r>
              <a:rPr lang="en-US" sz="1400" i="1">
                <a:latin typeface="Arial" charset="0"/>
              </a:rPr>
              <a:t>		Portfolio and Legal Structures</a:t>
            </a:r>
          </a:p>
          <a:p>
            <a:r>
              <a:rPr lang="en-US" sz="1400">
                <a:latin typeface="Arial" charset="0"/>
              </a:rPr>
              <a:t>The portfolio implementation vehicles and the legal documents that embody</a:t>
            </a:r>
          </a:p>
          <a:p>
            <a:r>
              <a:rPr lang="en-US" sz="1400">
                <a:latin typeface="Arial" charset="0"/>
              </a:rPr>
              <a:t>and implement the essential characteristics.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0"/>
          </p:nvPr>
        </p:nvSpPr>
        <p:spPr/>
        <p:txBody>
          <a:bodyPr/>
          <a:lstStyle/>
          <a:p>
            <a:pPr defTabSz="1019175">
              <a:defRPr/>
            </a:pPr>
            <a:fld id="{5D44A2AA-3561-44DE-9EE1-EF938B6AE2CD}" type="slidenum">
              <a:rPr lang="en-US">
                <a:latin typeface="+mn-lt"/>
              </a:rPr>
              <a:pPr defTabSz="1019175">
                <a:defRPr/>
              </a:pPr>
              <a:t>8</a:t>
            </a:fld>
            <a:endParaRPr lang="en-US" dirty="0">
              <a:latin typeface="+mn-lt"/>
            </a:endParaRPr>
          </a:p>
        </p:txBody>
      </p:sp>
      <p:sp>
        <p:nvSpPr>
          <p:cNvPr id="19459" name="Rectangle 2"/>
          <p:cNvSpPr>
            <a:spLocks noGrp="1" noChangeArrowheads="1"/>
          </p:cNvSpPr>
          <p:nvPr>
            <p:ph type="body" idx="1"/>
          </p:nvPr>
        </p:nvSpPr>
        <p:spPr>
          <a:xfrm>
            <a:off x="1143000" y="2362200"/>
            <a:ext cx="7620000" cy="1905000"/>
          </a:xfrm>
        </p:spPr>
        <p:txBody>
          <a:bodyPr/>
          <a:lstStyle/>
          <a:p>
            <a:pPr marL="571500" indent="-571500" eaLnBrk="1" hangingPunct="1">
              <a:spcBef>
                <a:spcPts val="0"/>
              </a:spcBef>
              <a:buFontTx/>
              <a:buAutoNum type="romanUcPeriod" startAt="2"/>
              <a:defRPr/>
            </a:pPr>
            <a:r>
              <a:rPr lang="en-US" sz="2800" b="1" dirty="0" smtClean="0"/>
              <a:t>Why Tax Strategies Are an Important Part of Integrated Goals-Based Wealth Planning for the Private Investor</a:t>
            </a:r>
            <a:endParaRPr lang="en-US" sz="2800" dirty="0" smtClean="0"/>
          </a:p>
          <a:p>
            <a:pPr marL="400050" indent="-400050" eaLnBrk="1" hangingPunct="1">
              <a:spcBef>
                <a:spcPts val="0"/>
              </a:spcBef>
              <a:defRPr/>
            </a:pPr>
            <a:endParaRPr lang="en-US" sz="1300" dirty="0" smtClean="0"/>
          </a:p>
        </p:txBody>
      </p:sp>
    </p:spTree>
  </p:cSld>
  <p:clrMapOvr>
    <a:masterClrMapping/>
  </p:clrMapOvr>
  <p:transition>
    <p:pull dir="rd"/>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C0C0C0"/>
      </a:lt2>
      <a:accent1>
        <a:srgbClr val="ACD4F1"/>
      </a:accent1>
      <a:accent2>
        <a:srgbClr val="7399C2"/>
      </a:accent2>
      <a:accent3>
        <a:srgbClr val="FFFFFF"/>
      </a:accent3>
      <a:accent4>
        <a:srgbClr val="000000"/>
      </a:accent4>
      <a:accent5>
        <a:srgbClr val="D2E6F7"/>
      </a:accent5>
      <a:accent6>
        <a:srgbClr val="688AB0"/>
      </a:accent6>
      <a:hlink>
        <a:srgbClr val="00355F"/>
      </a:hlink>
      <a:folHlink>
        <a:srgbClr val="860E04"/>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11530</TotalTime>
  <Words>9147</Words>
  <Application>Microsoft Office PowerPoint</Application>
  <PresentationFormat>Letter Paper (8.5x11 in)</PresentationFormat>
  <Paragraphs>769</Paragraphs>
  <Slides>48</Slides>
  <Notes>17</Notes>
  <HiddenSlides>0</HiddenSlides>
  <MMClips>0</MMClips>
  <ScaleCrop>false</ScaleCrop>
  <HeadingPairs>
    <vt:vector size="6" baseType="variant">
      <vt:variant>
        <vt:lpstr>Fonts Used</vt:lpstr>
      </vt:variant>
      <vt:variant>
        <vt:i4>8</vt:i4>
      </vt:variant>
      <vt:variant>
        <vt:lpstr>Design Template</vt:lpstr>
      </vt:variant>
      <vt:variant>
        <vt:i4>2</vt:i4>
      </vt:variant>
      <vt:variant>
        <vt:lpstr>Slide Titles</vt:lpstr>
      </vt:variant>
      <vt:variant>
        <vt:i4>48</vt:i4>
      </vt:variant>
    </vt:vector>
  </HeadingPairs>
  <TitlesOfParts>
    <vt:vector size="58" baseType="lpstr">
      <vt:lpstr>Times New Roman</vt:lpstr>
      <vt:lpstr>Arial</vt:lpstr>
      <vt:lpstr>Centaur</vt:lpstr>
      <vt:lpstr>MS PGothic</vt:lpstr>
      <vt:lpstr>Symbol</vt:lpstr>
      <vt:lpstr>SC STKaiti</vt:lpstr>
      <vt:lpstr>Calibri</vt:lpstr>
      <vt:lpstr>宋体</vt:lpstr>
      <vt:lpstr>Default Design</vt:lpstr>
      <vt:lpstr>Default Design</vt:lpstr>
      <vt:lpstr>Looking Ahead:  Understanding Proposed Tax Changes and Implications </vt:lpstr>
      <vt:lpstr>Goldman Sachs does not provide legal, tax or accounting advice.  Any statement contained in this communication (including any attachments) concerning U.S. tax matters was not intended or written to be used, and cannot be used, for the purpose of avoiding penalties under the Internal Revenue Code, and was written to support the promotion or marketing of the transaction(s) or matter(s) addressed.  Clients of Goldman Sachs should obtain their own independent tax and legal advice based on their particular circumstances.</vt:lpstr>
      <vt:lpstr>Slide 2</vt:lpstr>
      <vt:lpstr>Observations</vt:lpstr>
      <vt:lpstr>Succession Plans Developed Around the Purpose of the Family Business and Wealth</vt:lpstr>
      <vt:lpstr>Questions to Consider</vt:lpstr>
      <vt:lpstr>What is the Task of Integrated Goals-Based Wealth Planning?</vt:lpstr>
      <vt:lpstr>Organizational Pattern of a Integrated Goals-Based Wealth Planning</vt:lpstr>
      <vt:lpstr>Slide 8</vt:lpstr>
      <vt:lpstr>Why Tax Strategies Are an Important Part of Integrated Goals-Based Wealth Planning for the Private Investor</vt:lpstr>
      <vt:lpstr>Why Tax Strategies Are an Important Part of Integrated Goals-Based Wealth Planning for the Private Investor</vt:lpstr>
      <vt:lpstr>Why Tax Strategies Are an Important Part of Integrated Goals-Based Wealth Planning for the Private Investor</vt:lpstr>
      <vt:lpstr>Why Tax Strategies Are an Important Part of Integrated Goals-Based Wealth Planning for the Private Investor</vt:lpstr>
      <vt:lpstr>Slide 13</vt:lpstr>
      <vt:lpstr>Overview 2010 Year-End Planning Considerations </vt:lpstr>
      <vt:lpstr>Tax Law Changes and Proposed Tax Law Changes</vt:lpstr>
      <vt:lpstr>Tax Law Changes and Proposed Tax Law Changes </vt:lpstr>
      <vt:lpstr>Tax Law Changes and Proposed Tax Law Changes </vt:lpstr>
      <vt:lpstr>1.  Accelerating the Sale of a Business Interest</vt:lpstr>
      <vt:lpstr>2.  Realizing Capital Gains from Investment Transactions on an Accelerated Basis at Current Tax Rates</vt:lpstr>
      <vt:lpstr>3.  Accelerating Exercise of Nonqualified Stock Options</vt:lpstr>
      <vt:lpstr>4.  Realizing Capital Losses from Investment Transactions on a Deferred Basis</vt:lpstr>
      <vt:lpstr>5.  Charitable Gift Timing</vt:lpstr>
      <vt:lpstr>6.  Making Investments with Reduced Tax Costs</vt:lpstr>
      <vt:lpstr>6.  Making Investments with Reduced Tax Costs  Continued</vt:lpstr>
      <vt:lpstr>7.  Converting a Traditional IRA to a Roth IRA</vt:lpstr>
      <vt:lpstr>8.  Managing the Alternative Minimum Tax (AMT)</vt:lpstr>
      <vt:lpstr>9.  Managing State Taxes</vt:lpstr>
      <vt:lpstr>10.  Foreign Investments</vt:lpstr>
      <vt:lpstr>Slide 29</vt:lpstr>
      <vt:lpstr>The Gift, Estate and GST Taxes – Uncertainty Continues</vt:lpstr>
      <vt:lpstr>Proposed Legislative Changes By the Obama Administration to the Estate Tax Planning Landscape</vt:lpstr>
      <vt:lpstr>Our Understanding of the Proposed Senate Compromise in May, 2010 to the Estate and Gift Tax Planning Landscape</vt:lpstr>
      <vt:lpstr>Slide 33</vt:lpstr>
      <vt:lpstr>Why Consider Estate Planning Now? “The Perfect Opportunity”</vt:lpstr>
      <vt:lpstr>Estate Planning Considerations to Consider with the Changing Estate, Gift and Generation-Skipping Tax Environment</vt:lpstr>
      <vt:lpstr>Sample Gifting Illustrations Calendar Year 2010</vt:lpstr>
      <vt:lpstr>Sample Gifting Illustrations Calendar Year 2010</vt:lpstr>
      <vt:lpstr>Sample Client Goals and Estate Planning Strategies to Address Those Goals</vt:lpstr>
      <vt:lpstr>Sample Goals and Estate Planning Strategies to Address Those Goals</vt:lpstr>
      <vt:lpstr>Sample Goals and Estate Planning Strategies to Address Those Goals</vt:lpstr>
      <vt:lpstr>Appendix </vt:lpstr>
      <vt:lpstr>Numerical Analysis of Investment Implications of Sale of Appreciated Assets</vt:lpstr>
      <vt:lpstr>Strategic Wealth Advisory Team</vt:lpstr>
      <vt:lpstr>Strategic Wealth Advisory Team US Biographies</vt:lpstr>
      <vt:lpstr>Strategic Wealth Advisory Team US Biographies</vt:lpstr>
      <vt:lpstr>Strategic Wealth Advisory Team US Biographies</vt:lpstr>
      <vt:lpstr>Additional Information Legal Disclosures (“SWAT”)</vt:lpstr>
    </vt:vector>
  </TitlesOfParts>
  <Company>Goldman Sachs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Authorized User</dc:creator>
  <cp:lastModifiedBy> </cp:lastModifiedBy>
  <cp:revision>492</cp:revision>
  <dcterms:created xsi:type="dcterms:W3CDTF">2002-08-13T13:18:53Z</dcterms:created>
  <dcterms:modified xsi:type="dcterms:W3CDTF">2010-11-08T20:19:38Z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qminfo">
    <vt:i4>1</vt:i4>
  </property>
  <property fmtid="{D5CDD505-2E9C-101B-9397-08002B2CF9AE}" pid="3" name="lqmsess">
    <vt:lpwstr>0a7a4689-ad0f-4769-ae36-a6beab2a8b48</vt:lpwstr>
  </property>
</Properties>
</file>